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144"/>
  </p:notesMasterIdLst>
  <p:handoutMasterIdLst>
    <p:handoutMasterId r:id="rId145"/>
  </p:handoutMasterIdLst>
  <p:sldIdLst>
    <p:sldId id="257" r:id="rId2"/>
    <p:sldId id="264" r:id="rId3"/>
    <p:sldId id="265" r:id="rId4"/>
    <p:sldId id="266" r:id="rId5"/>
    <p:sldId id="337" r:id="rId6"/>
    <p:sldId id="388" r:id="rId7"/>
    <p:sldId id="374" r:id="rId8"/>
    <p:sldId id="386" r:id="rId9"/>
    <p:sldId id="368" r:id="rId10"/>
    <p:sldId id="340" r:id="rId11"/>
    <p:sldId id="341" r:id="rId12"/>
    <p:sldId id="342" r:id="rId13"/>
    <p:sldId id="336" r:id="rId14"/>
    <p:sldId id="331" r:id="rId15"/>
    <p:sldId id="333" r:id="rId16"/>
    <p:sldId id="380" r:id="rId17"/>
    <p:sldId id="382" r:id="rId18"/>
    <p:sldId id="304" r:id="rId19"/>
    <p:sldId id="353" r:id="rId20"/>
    <p:sldId id="320" r:id="rId21"/>
    <p:sldId id="315" r:id="rId22"/>
    <p:sldId id="357" r:id="rId23"/>
    <p:sldId id="343" r:id="rId24"/>
    <p:sldId id="308" r:id="rId25"/>
    <p:sldId id="348" r:id="rId26"/>
    <p:sldId id="376" r:id="rId27"/>
    <p:sldId id="378" r:id="rId28"/>
    <p:sldId id="310" r:id="rId29"/>
    <p:sldId id="351" r:id="rId30"/>
    <p:sldId id="305" r:id="rId31"/>
    <p:sldId id="347" r:id="rId32"/>
    <p:sldId id="325" r:id="rId33"/>
    <p:sldId id="390" r:id="rId34"/>
    <p:sldId id="322" r:id="rId35"/>
    <p:sldId id="359" r:id="rId36"/>
    <p:sldId id="291" r:id="rId37"/>
    <p:sldId id="294" r:id="rId38"/>
    <p:sldId id="362" r:id="rId39"/>
    <p:sldId id="262" r:id="rId40"/>
    <p:sldId id="391" r:id="rId41"/>
    <p:sldId id="392" r:id="rId42"/>
    <p:sldId id="393" r:id="rId43"/>
    <p:sldId id="394" r:id="rId44"/>
    <p:sldId id="395" r:id="rId45"/>
    <p:sldId id="396" r:id="rId46"/>
    <p:sldId id="397" r:id="rId47"/>
    <p:sldId id="398" r:id="rId48"/>
    <p:sldId id="399" r:id="rId49"/>
    <p:sldId id="400" r:id="rId50"/>
    <p:sldId id="401" r:id="rId51"/>
    <p:sldId id="402" r:id="rId52"/>
    <p:sldId id="403" r:id="rId53"/>
    <p:sldId id="404" r:id="rId54"/>
    <p:sldId id="405" r:id="rId55"/>
    <p:sldId id="406" r:id="rId56"/>
    <p:sldId id="407" r:id="rId57"/>
    <p:sldId id="408" r:id="rId58"/>
    <p:sldId id="409" r:id="rId59"/>
    <p:sldId id="410" r:id="rId60"/>
    <p:sldId id="411" r:id="rId61"/>
    <p:sldId id="412" r:id="rId62"/>
    <p:sldId id="413" r:id="rId63"/>
    <p:sldId id="414" r:id="rId64"/>
    <p:sldId id="415" r:id="rId65"/>
    <p:sldId id="416" r:id="rId66"/>
    <p:sldId id="417" r:id="rId67"/>
    <p:sldId id="418" r:id="rId68"/>
    <p:sldId id="419" r:id="rId69"/>
    <p:sldId id="420" r:id="rId70"/>
    <p:sldId id="421" r:id="rId71"/>
    <p:sldId id="422" r:id="rId72"/>
    <p:sldId id="423" r:id="rId73"/>
    <p:sldId id="424" r:id="rId74"/>
    <p:sldId id="425" r:id="rId75"/>
    <p:sldId id="426" r:id="rId76"/>
    <p:sldId id="427" r:id="rId77"/>
    <p:sldId id="428" r:id="rId78"/>
    <p:sldId id="429" r:id="rId79"/>
    <p:sldId id="430" r:id="rId80"/>
    <p:sldId id="431" r:id="rId81"/>
    <p:sldId id="432" r:id="rId82"/>
    <p:sldId id="433" r:id="rId83"/>
    <p:sldId id="434" r:id="rId84"/>
    <p:sldId id="435" r:id="rId85"/>
    <p:sldId id="436" r:id="rId86"/>
    <p:sldId id="437" r:id="rId87"/>
    <p:sldId id="438" r:id="rId88"/>
    <p:sldId id="439" r:id="rId89"/>
    <p:sldId id="440" r:id="rId90"/>
    <p:sldId id="441" r:id="rId91"/>
    <p:sldId id="442" r:id="rId92"/>
    <p:sldId id="443" r:id="rId93"/>
    <p:sldId id="444" r:id="rId94"/>
    <p:sldId id="445" r:id="rId95"/>
    <p:sldId id="446" r:id="rId96"/>
    <p:sldId id="447" r:id="rId97"/>
    <p:sldId id="448" r:id="rId98"/>
    <p:sldId id="449" r:id="rId99"/>
    <p:sldId id="450" r:id="rId100"/>
    <p:sldId id="451" r:id="rId101"/>
    <p:sldId id="452" r:id="rId102"/>
    <p:sldId id="453" r:id="rId103"/>
    <p:sldId id="454" r:id="rId104"/>
    <p:sldId id="455" r:id="rId105"/>
    <p:sldId id="456" r:id="rId106"/>
    <p:sldId id="457" r:id="rId107"/>
    <p:sldId id="458" r:id="rId108"/>
    <p:sldId id="459" r:id="rId109"/>
    <p:sldId id="460" r:id="rId110"/>
    <p:sldId id="461" r:id="rId111"/>
    <p:sldId id="462" r:id="rId112"/>
    <p:sldId id="463" r:id="rId113"/>
    <p:sldId id="464" r:id="rId114"/>
    <p:sldId id="465" r:id="rId115"/>
    <p:sldId id="466" r:id="rId116"/>
    <p:sldId id="467" r:id="rId117"/>
    <p:sldId id="468" r:id="rId118"/>
    <p:sldId id="469" r:id="rId119"/>
    <p:sldId id="470" r:id="rId120"/>
    <p:sldId id="471" r:id="rId121"/>
    <p:sldId id="472" r:id="rId122"/>
    <p:sldId id="473" r:id="rId123"/>
    <p:sldId id="474" r:id="rId124"/>
    <p:sldId id="475" r:id="rId125"/>
    <p:sldId id="476" r:id="rId126"/>
    <p:sldId id="477" r:id="rId127"/>
    <p:sldId id="478" r:id="rId128"/>
    <p:sldId id="479" r:id="rId129"/>
    <p:sldId id="480" r:id="rId130"/>
    <p:sldId id="481" r:id="rId131"/>
    <p:sldId id="482" r:id="rId132"/>
    <p:sldId id="483" r:id="rId133"/>
    <p:sldId id="484" r:id="rId134"/>
    <p:sldId id="485" r:id="rId135"/>
    <p:sldId id="486" r:id="rId136"/>
    <p:sldId id="487" r:id="rId137"/>
    <p:sldId id="488" r:id="rId138"/>
    <p:sldId id="489" r:id="rId139"/>
    <p:sldId id="490" r:id="rId140"/>
    <p:sldId id="491" r:id="rId141"/>
    <p:sldId id="492" r:id="rId142"/>
    <p:sldId id="493" r:id="rId1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kuganda, William Kassele" initials="WWK" lastIdx="3" clrIdx="0">
    <p:extLst>
      <p:ext uri="{19B8F6BF-5375-455C-9EA6-DF929625EA0E}">
        <p15:presenceInfo xmlns:p15="http://schemas.microsoft.com/office/powerpoint/2012/main" userId="S-1-5-21-2133556540-1006569411-724182803-363742" providerId="AD"/>
      </p:ext>
    </p:extLst>
  </p:cmAuthor>
  <p:cmAuthor id="2" name="Lautier, Eric" initials="LE" lastIdx="5" clrIdx="1">
    <p:extLst>
      <p:ext uri="{19B8F6BF-5375-455C-9EA6-DF929625EA0E}">
        <p15:presenceInfo xmlns:p15="http://schemas.microsoft.com/office/powerpoint/2012/main" userId="S-1-5-21-2133556540-1006569411-724182803-340085" providerId="AD"/>
      </p:ext>
    </p:extLst>
  </p:cmAuthor>
  <p:cmAuthor id="3" name="Seeds, Paul Graham" initials="SPG" lastIdx="1" clrIdx="2">
    <p:extLst>
      <p:ext uri="{19B8F6BF-5375-455C-9EA6-DF929625EA0E}">
        <p15:presenceInfo xmlns:p15="http://schemas.microsoft.com/office/powerpoint/2012/main" userId="S-1-5-21-2133556540-1006569411-724182803-35101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1544" autoAdjust="0"/>
    <p:restoredTop sz="74908" autoAdjust="0"/>
  </p:normalViewPr>
  <p:slideViewPr>
    <p:cSldViewPr snapToGrid="0">
      <p:cViewPr varScale="1">
        <p:scale>
          <a:sx n="82" d="100"/>
          <a:sy n="82" d="100"/>
        </p:scale>
        <p:origin x="1548" y="96"/>
      </p:cViewPr>
      <p:guideLst>
        <p:guide orient="horz" pos="2160"/>
        <p:guide pos="2880"/>
      </p:guideLst>
    </p:cSldViewPr>
  </p:slideViewPr>
  <p:outlineViewPr>
    <p:cViewPr>
      <p:scale>
        <a:sx n="33" d="100"/>
        <a:sy n="33" d="100"/>
      </p:scale>
      <p:origin x="0" y="-1608"/>
    </p:cViewPr>
  </p:outlin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theme" Target="theme/theme1.xml"/><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microsoft.com/office/2015/10/relationships/revisionInfo" Target="revisionInfo.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notesMaster" Target="notesMasters/notesMaster1.xml"/><Relationship Id="rId90" Type="http://schemas.openxmlformats.org/officeDocument/2006/relationships/slide" Target="slides/slide8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B8A3C3-718C-4E62-9EE9-4DB5CF785048}"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en-US"/>
        </a:p>
      </dgm:t>
    </dgm:pt>
    <dgm:pt modelId="{0C5134B5-DDAD-44F8-9B63-F165246F290B}">
      <dgm:prSet phldrT="[Text]"/>
      <dgm:spPr/>
      <dgm:t>
        <a:bodyPr/>
        <a:lstStyle/>
        <a:p>
          <a:r>
            <a:rPr lang="en-US" b="1" dirty="0"/>
            <a:t>The Best Fit</a:t>
          </a:r>
        </a:p>
      </dgm:t>
    </dgm:pt>
    <dgm:pt modelId="{44CF9522-9D79-416E-993A-CA2A28B08652}" type="parTrans" cxnId="{F6E91983-58DD-4FB1-BD62-196D06E8DF24}">
      <dgm:prSet/>
      <dgm:spPr/>
      <dgm:t>
        <a:bodyPr/>
        <a:lstStyle/>
        <a:p>
          <a:endParaRPr lang="en-US"/>
        </a:p>
      </dgm:t>
    </dgm:pt>
    <dgm:pt modelId="{EDAC00D9-26E1-401D-BF8F-4038B8A3CDC4}" type="sibTrans" cxnId="{F6E91983-58DD-4FB1-BD62-196D06E8DF24}">
      <dgm:prSet/>
      <dgm:spPr/>
      <dgm:t>
        <a:bodyPr/>
        <a:lstStyle/>
        <a:p>
          <a:endParaRPr lang="en-US"/>
        </a:p>
      </dgm:t>
    </dgm:pt>
    <dgm:pt modelId="{4C7973CE-55A6-4392-808C-1E206396E4C6}">
      <dgm:prSet phldrT="[Text]" custT="1"/>
      <dgm:spPr/>
      <dgm:t>
        <a:bodyPr/>
        <a:lstStyle/>
        <a:p>
          <a:r>
            <a:rPr lang="en-US" sz="2000" b="1" dirty="0">
              <a:latin typeface="Segoe UI" panose="020B0502040204020203" pitchFamily="34" charset="0"/>
              <a:ea typeface="Segoe UI" panose="020B0502040204020203" pitchFamily="34" charset="0"/>
              <a:cs typeface="Segoe UI" panose="020B0502040204020203" pitchFamily="34" charset="0"/>
            </a:rPr>
            <a:t>Mission</a:t>
          </a:r>
        </a:p>
        <a:p>
          <a:r>
            <a:rPr lang="en-US" sz="1600" b="1" dirty="0">
              <a:latin typeface="Segoe UI" panose="020B0502040204020203" pitchFamily="34" charset="0"/>
              <a:ea typeface="Segoe UI" panose="020B0502040204020203" pitchFamily="34" charset="0"/>
              <a:cs typeface="Segoe UI" panose="020B0502040204020203" pitchFamily="34" charset="0"/>
            </a:rPr>
            <a:t>What you want to accomplish</a:t>
          </a:r>
        </a:p>
      </dgm:t>
    </dgm:pt>
    <dgm:pt modelId="{109888C5-81A3-482B-8CE7-1C8439F82D75}" type="parTrans" cxnId="{03CDF55C-1FB5-4C5E-956B-E7B73B4B0926}">
      <dgm:prSet/>
      <dgm:spPr/>
      <dgm:t>
        <a:bodyPr/>
        <a:lstStyle/>
        <a:p>
          <a:endParaRPr lang="en-US"/>
        </a:p>
      </dgm:t>
    </dgm:pt>
    <dgm:pt modelId="{4B4D4845-06CA-40F8-8B94-596466A841C3}" type="sibTrans" cxnId="{03CDF55C-1FB5-4C5E-956B-E7B73B4B0926}">
      <dgm:prSet/>
      <dgm:spPr/>
      <dgm:t>
        <a:bodyPr/>
        <a:lstStyle/>
        <a:p>
          <a:endParaRPr lang="en-US"/>
        </a:p>
      </dgm:t>
    </dgm:pt>
    <dgm:pt modelId="{92762DBE-1E45-4303-BBA1-CF888BA939DB}">
      <dgm:prSet phldrT="[Text]" custT="1"/>
      <dgm:spPr/>
      <dgm:t>
        <a:bodyPr/>
        <a:lstStyle/>
        <a:p>
          <a:r>
            <a:rPr lang="en-US" sz="2000" b="1" dirty="0">
              <a:latin typeface="Segoe UI" panose="020B0502040204020203" pitchFamily="34" charset="0"/>
              <a:ea typeface="Segoe UI" panose="020B0502040204020203" pitchFamily="34" charset="0"/>
              <a:cs typeface="Segoe UI" panose="020B0502040204020203" pitchFamily="34" charset="0"/>
            </a:rPr>
            <a:t>Opportunities and Threats</a:t>
          </a:r>
        </a:p>
        <a:p>
          <a:r>
            <a:rPr lang="en-US" sz="1600" b="1" dirty="0">
              <a:latin typeface="Segoe UI" panose="020B0502040204020203" pitchFamily="34" charset="0"/>
              <a:ea typeface="Segoe UI" panose="020B0502040204020203" pitchFamily="34" charset="0"/>
              <a:cs typeface="Segoe UI" panose="020B0502040204020203" pitchFamily="34" charset="0"/>
            </a:rPr>
            <a:t>Needs of customers and other stakeholders</a:t>
          </a:r>
        </a:p>
        <a:p>
          <a:r>
            <a:rPr lang="en-US" sz="1600" b="1" dirty="0">
              <a:latin typeface="Segoe UI" panose="020B0502040204020203" pitchFamily="34" charset="0"/>
              <a:ea typeface="Segoe UI" panose="020B0502040204020203" pitchFamily="34" charset="0"/>
              <a:cs typeface="Segoe UI" panose="020B0502040204020203" pitchFamily="34" charset="0"/>
            </a:rPr>
            <a:t>Competitors and allies</a:t>
          </a:r>
        </a:p>
        <a:p>
          <a:r>
            <a:rPr lang="en-US" sz="1600" b="1" dirty="0">
              <a:latin typeface="Segoe UI" panose="020B0502040204020203" pitchFamily="34" charset="0"/>
              <a:ea typeface="Segoe UI" panose="020B0502040204020203" pitchFamily="34" charset="0"/>
              <a:cs typeface="Segoe UI" panose="020B0502040204020203" pitchFamily="34" charset="0"/>
            </a:rPr>
            <a:t>Social , economic, political and technological forces</a:t>
          </a:r>
        </a:p>
        <a:p>
          <a:endParaRPr lang="en-US" sz="1000" dirty="0"/>
        </a:p>
      </dgm:t>
    </dgm:pt>
    <dgm:pt modelId="{A8A4D2B7-6F8E-451F-A3B3-2D8C775C4196}" type="parTrans" cxnId="{85E3E251-6A22-40C7-AA23-4783CC394652}">
      <dgm:prSet/>
      <dgm:spPr/>
      <dgm:t>
        <a:bodyPr/>
        <a:lstStyle/>
        <a:p>
          <a:endParaRPr lang="en-US"/>
        </a:p>
      </dgm:t>
    </dgm:pt>
    <dgm:pt modelId="{488214DE-80EE-4C8B-899A-ED7D40F1C685}" type="sibTrans" cxnId="{85E3E251-6A22-40C7-AA23-4783CC394652}">
      <dgm:prSet/>
      <dgm:spPr/>
      <dgm:t>
        <a:bodyPr/>
        <a:lstStyle/>
        <a:p>
          <a:endParaRPr lang="en-US"/>
        </a:p>
      </dgm:t>
    </dgm:pt>
    <dgm:pt modelId="{591EF5D4-2808-4E40-B2E7-BD9F23ED8D35}">
      <dgm:prSet phldrT="[Text]" custT="1"/>
      <dgm:spPr/>
      <dgm:t>
        <a:bodyPr/>
        <a:lstStyle/>
        <a:p>
          <a:r>
            <a:rPr lang="en-US" sz="2000" b="1" dirty="0">
              <a:latin typeface="Segoe UI" panose="020B0502040204020203" pitchFamily="34" charset="0"/>
              <a:ea typeface="Segoe UI" panose="020B0502040204020203" pitchFamily="34" charset="0"/>
              <a:cs typeface="Segoe UI" panose="020B0502040204020203" pitchFamily="34" charset="0"/>
            </a:rPr>
            <a:t>Strengths and weaknesses</a:t>
          </a:r>
        </a:p>
        <a:p>
          <a:r>
            <a:rPr lang="en-US" sz="1600" b="1" dirty="0">
              <a:latin typeface="Segoe UI" panose="020B0502040204020203" pitchFamily="34" charset="0"/>
              <a:ea typeface="Segoe UI" panose="020B0502040204020203" pitchFamily="34" charset="0"/>
              <a:cs typeface="Segoe UI" panose="020B0502040204020203" pitchFamily="34" charset="0"/>
            </a:rPr>
            <a:t>Capabilities</a:t>
          </a:r>
        </a:p>
        <a:p>
          <a:r>
            <a:rPr lang="en-US" sz="1600" b="1" dirty="0">
              <a:latin typeface="Segoe UI" panose="020B0502040204020203" pitchFamily="34" charset="0"/>
              <a:ea typeface="Segoe UI" panose="020B0502040204020203" pitchFamily="34" charset="0"/>
              <a:cs typeface="Segoe UI" panose="020B0502040204020203" pitchFamily="34" charset="0"/>
            </a:rPr>
            <a:t>Resources</a:t>
          </a:r>
        </a:p>
      </dgm:t>
    </dgm:pt>
    <dgm:pt modelId="{067FB6C6-EEBE-4F02-8141-DF5683E46600}" type="parTrans" cxnId="{5962E482-02B7-499F-9615-0E4103E8740C}">
      <dgm:prSet/>
      <dgm:spPr/>
      <dgm:t>
        <a:bodyPr/>
        <a:lstStyle/>
        <a:p>
          <a:endParaRPr lang="en-US"/>
        </a:p>
      </dgm:t>
    </dgm:pt>
    <dgm:pt modelId="{010F5479-7DDC-4510-BE3A-9BD2500F1977}" type="sibTrans" cxnId="{5962E482-02B7-499F-9615-0E4103E8740C}">
      <dgm:prSet/>
      <dgm:spPr/>
      <dgm:t>
        <a:bodyPr/>
        <a:lstStyle/>
        <a:p>
          <a:endParaRPr lang="en-US"/>
        </a:p>
      </dgm:t>
    </dgm:pt>
    <dgm:pt modelId="{FA5286CB-BE01-4615-ADA9-79C37CA6507F}" type="pres">
      <dgm:prSet presAssocID="{FBB8A3C3-718C-4E62-9EE9-4DB5CF785048}" presName="composite" presStyleCnt="0">
        <dgm:presLayoutVars>
          <dgm:chMax val="1"/>
          <dgm:dir/>
          <dgm:resizeHandles val="exact"/>
        </dgm:presLayoutVars>
      </dgm:prSet>
      <dgm:spPr/>
    </dgm:pt>
    <dgm:pt modelId="{9F10A19D-4A6E-44F7-92AE-F922D8170CE9}" type="pres">
      <dgm:prSet presAssocID="{FBB8A3C3-718C-4E62-9EE9-4DB5CF785048}" presName="radial" presStyleCnt="0">
        <dgm:presLayoutVars>
          <dgm:animLvl val="ctr"/>
        </dgm:presLayoutVars>
      </dgm:prSet>
      <dgm:spPr/>
    </dgm:pt>
    <dgm:pt modelId="{3D3DDFE0-2E99-4975-BB88-A355880C9E9D}" type="pres">
      <dgm:prSet presAssocID="{0C5134B5-DDAD-44F8-9B63-F165246F290B}" presName="centerShape" presStyleLbl="vennNode1" presStyleIdx="0" presStyleCnt="4" custLinFactNeighborX="1538" custLinFactNeighborY="18839"/>
      <dgm:spPr/>
    </dgm:pt>
    <dgm:pt modelId="{238A1BCB-EC4E-49D1-8C63-FED7714C15EA}" type="pres">
      <dgm:prSet presAssocID="{4C7973CE-55A6-4392-808C-1E206396E4C6}" presName="node" presStyleLbl="vennNode1" presStyleIdx="1" presStyleCnt="4" custScaleX="368146" custScaleY="74162" custRadScaleRad="75782" custRadScaleInc="5748">
        <dgm:presLayoutVars>
          <dgm:bulletEnabled val="1"/>
        </dgm:presLayoutVars>
      </dgm:prSet>
      <dgm:spPr/>
    </dgm:pt>
    <dgm:pt modelId="{9AACC3CF-FA0F-43DD-8E9A-39C737B2D523}" type="pres">
      <dgm:prSet presAssocID="{92762DBE-1E45-4303-BBA1-CF888BA939DB}" presName="node" presStyleLbl="vennNode1" presStyleIdx="2" presStyleCnt="4" custScaleX="230905" custScaleY="337894" custRadScaleRad="125574" custRadScaleInc="105569">
        <dgm:presLayoutVars>
          <dgm:bulletEnabled val="1"/>
        </dgm:presLayoutVars>
      </dgm:prSet>
      <dgm:spPr/>
    </dgm:pt>
    <dgm:pt modelId="{EFDDB203-09A5-486F-9230-5DD7F264733A}" type="pres">
      <dgm:prSet presAssocID="{591EF5D4-2808-4E40-B2E7-BD9F23ED8D35}" presName="node" presStyleLbl="vennNode1" presStyleIdx="3" presStyleCnt="4" custScaleX="234430" custScaleY="344844" custRadScaleRad="126738" custRadScaleInc="-105637">
        <dgm:presLayoutVars>
          <dgm:bulletEnabled val="1"/>
        </dgm:presLayoutVars>
      </dgm:prSet>
      <dgm:spPr/>
    </dgm:pt>
  </dgm:ptLst>
  <dgm:cxnLst>
    <dgm:cxn modelId="{03CDF55C-1FB5-4C5E-956B-E7B73B4B0926}" srcId="{0C5134B5-DDAD-44F8-9B63-F165246F290B}" destId="{4C7973CE-55A6-4392-808C-1E206396E4C6}" srcOrd="0" destOrd="0" parTransId="{109888C5-81A3-482B-8CE7-1C8439F82D75}" sibTransId="{4B4D4845-06CA-40F8-8B94-596466A841C3}"/>
    <dgm:cxn modelId="{775AC86B-5FC5-4059-BFE3-495E3CA7C349}" type="presOf" srcId="{4C7973CE-55A6-4392-808C-1E206396E4C6}" destId="{238A1BCB-EC4E-49D1-8C63-FED7714C15EA}" srcOrd="0" destOrd="0" presId="urn:microsoft.com/office/officeart/2005/8/layout/radial3"/>
    <dgm:cxn modelId="{85E3E251-6A22-40C7-AA23-4783CC394652}" srcId="{0C5134B5-DDAD-44F8-9B63-F165246F290B}" destId="{92762DBE-1E45-4303-BBA1-CF888BA939DB}" srcOrd="1" destOrd="0" parTransId="{A8A4D2B7-6F8E-451F-A3B3-2D8C775C4196}" sibTransId="{488214DE-80EE-4C8B-899A-ED7D40F1C685}"/>
    <dgm:cxn modelId="{5962E482-02B7-499F-9615-0E4103E8740C}" srcId="{0C5134B5-DDAD-44F8-9B63-F165246F290B}" destId="{591EF5D4-2808-4E40-B2E7-BD9F23ED8D35}" srcOrd="2" destOrd="0" parTransId="{067FB6C6-EEBE-4F02-8141-DF5683E46600}" sibTransId="{010F5479-7DDC-4510-BE3A-9BD2500F1977}"/>
    <dgm:cxn modelId="{F6E91983-58DD-4FB1-BD62-196D06E8DF24}" srcId="{FBB8A3C3-718C-4E62-9EE9-4DB5CF785048}" destId="{0C5134B5-DDAD-44F8-9B63-F165246F290B}" srcOrd="0" destOrd="0" parTransId="{44CF9522-9D79-416E-993A-CA2A28B08652}" sibTransId="{EDAC00D9-26E1-401D-BF8F-4038B8A3CDC4}"/>
    <dgm:cxn modelId="{6CAA2C92-D364-46C0-A2EC-452A7DD7F0F8}" type="presOf" srcId="{0C5134B5-DDAD-44F8-9B63-F165246F290B}" destId="{3D3DDFE0-2E99-4975-BB88-A355880C9E9D}" srcOrd="0" destOrd="0" presId="urn:microsoft.com/office/officeart/2005/8/layout/radial3"/>
    <dgm:cxn modelId="{F3169599-A7C8-4F35-9050-BB0A9C9F7567}" type="presOf" srcId="{591EF5D4-2808-4E40-B2E7-BD9F23ED8D35}" destId="{EFDDB203-09A5-486F-9230-5DD7F264733A}" srcOrd="0" destOrd="0" presId="urn:microsoft.com/office/officeart/2005/8/layout/radial3"/>
    <dgm:cxn modelId="{55B735B8-A15E-4119-81A4-C502F0CD41CC}" type="presOf" srcId="{92762DBE-1E45-4303-BBA1-CF888BA939DB}" destId="{9AACC3CF-FA0F-43DD-8E9A-39C737B2D523}" srcOrd="0" destOrd="0" presId="urn:microsoft.com/office/officeart/2005/8/layout/radial3"/>
    <dgm:cxn modelId="{400FFEED-0AA0-4E41-A055-38107C79DF83}" type="presOf" srcId="{FBB8A3C3-718C-4E62-9EE9-4DB5CF785048}" destId="{FA5286CB-BE01-4615-ADA9-79C37CA6507F}" srcOrd="0" destOrd="0" presId="urn:microsoft.com/office/officeart/2005/8/layout/radial3"/>
    <dgm:cxn modelId="{7456A53E-979D-40FB-81F6-4029D8507A63}" type="presParOf" srcId="{FA5286CB-BE01-4615-ADA9-79C37CA6507F}" destId="{9F10A19D-4A6E-44F7-92AE-F922D8170CE9}" srcOrd="0" destOrd="0" presId="urn:microsoft.com/office/officeart/2005/8/layout/radial3"/>
    <dgm:cxn modelId="{81E1C02B-D236-47C2-B05B-4213DF464E9A}" type="presParOf" srcId="{9F10A19D-4A6E-44F7-92AE-F922D8170CE9}" destId="{3D3DDFE0-2E99-4975-BB88-A355880C9E9D}" srcOrd="0" destOrd="0" presId="urn:microsoft.com/office/officeart/2005/8/layout/radial3"/>
    <dgm:cxn modelId="{721CBE5F-F38D-4CFA-9F5F-A7BB7ED98EEC}" type="presParOf" srcId="{9F10A19D-4A6E-44F7-92AE-F922D8170CE9}" destId="{238A1BCB-EC4E-49D1-8C63-FED7714C15EA}" srcOrd="1" destOrd="0" presId="urn:microsoft.com/office/officeart/2005/8/layout/radial3"/>
    <dgm:cxn modelId="{78F7C798-4F8B-4A48-86B3-4A3B9786D54A}" type="presParOf" srcId="{9F10A19D-4A6E-44F7-92AE-F922D8170CE9}" destId="{9AACC3CF-FA0F-43DD-8E9A-39C737B2D523}" srcOrd="2" destOrd="0" presId="urn:microsoft.com/office/officeart/2005/8/layout/radial3"/>
    <dgm:cxn modelId="{C533ED53-CAF8-49DA-BCF6-958F4DDC954D}" type="presParOf" srcId="{9F10A19D-4A6E-44F7-92AE-F922D8170CE9}" destId="{EFDDB203-09A5-486F-9230-5DD7F264733A}" srcOrd="3"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40B37D8-2F01-4B87-BCE3-2E0BA566384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F82D64BB-A165-4BA7-BC3E-F9DB33AF37B4}">
      <dgm:prSet phldrT="[Text]"/>
      <dgm:spPr/>
      <dgm:t>
        <a:bodyPr/>
        <a:lstStyle/>
        <a:p>
          <a:r>
            <a:rPr lang="en-US" dirty="0"/>
            <a:t>Long Term Development Plan-Vision</a:t>
          </a:r>
        </a:p>
      </dgm:t>
    </dgm:pt>
    <dgm:pt modelId="{12D8514F-E524-4C40-8BF2-5F26BDACA804}" type="parTrans" cxnId="{608C7650-7574-47D2-828D-C9E0E3290487}">
      <dgm:prSet/>
      <dgm:spPr/>
      <dgm:t>
        <a:bodyPr/>
        <a:lstStyle/>
        <a:p>
          <a:endParaRPr lang="en-US"/>
        </a:p>
      </dgm:t>
    </dgm:pt>
    <dgm:pt modelId="{E9C0205C-2F85-47CB-9988-4F6F5E9BE04A}" type="sibTrans" cxnId="{608C7650-7574-47D2-828D-C9E0E3290487}">
      <dgm:prSet/>
      <dgm:spPr/>
      <dgm:t>
        <a:bodyPr/>
        <a:lstStyle/>
        <a:p>
          <a:endParaRPr lang="en-US"/>
        </a:p>
      </dgm:t>
    </dgm:pt>
    <dgm:pt modelId="{537C78C3-8FD3-4042-9074-3223033E8B37}">
      <dgm:prSet phldrT="[Text]"/>
      <dgm:spPr/>
      <dgm:t>
        <a:bodyPr/>
        <a:lstStyle/>
        <a:p>
          <a:r>
            <a:rPr lang="en-US" dirty="0"/>
            <a:t>Medium Term Plans (5 year)</a:t>
          </a:r>
        </a:p>
      </dgm:t>
    </dgm:pt>
    <dgm:pt modelId="{63555665-9BF1-4D67-9A64-7F67E3267087}" type="parTrans" cxnId="{7A913576-27F0-4DAD-BE5D-270F1BB9A8CD}">
      <dgm:prSet/>
      <dgm:spPr/>
      <dgm:t>
        <a:bodyPr/>
        <a:lstStyle/>
        <a:p>
          <a:endParaRPr lang="en-US"/>
        </a:p>
      </dgm:t>
    </dgm:pt>
    <dgm:pt modelId="{014D397B-7ADD-4798-8AB2-1F59671889BA}" type="sibTrans" cxnId="{7A913576-27F0-4DAD-BE5D-270F1BB9A8CD}">
      <dgm:prSet/>
      <dgm:spPr/>
      <dgm:t>
        <a:bodyPr/>
        <a:lstStyle/>
        <a:p>
          <a:endParaRPr lang="en-US"/>
        </a:p>
      </dgm:t>
    </dgm:pt>
    <dgm:pt modelId="{F48EDC54-BA6C-4627-9BB8-6C18CB901513}">
      <dgm:prSet phldrT="[Text]"/>
      <dgm:spPr/>
      <dgm:t>
        <a:bodyPr/>
        <a:lstStyle/>
        <a:p>
          <a:r>
            <a:rPr lang="en-US" dirty="0"/>
            <a:t>Sector Plans</a:t>
          </a:r>
        </a:p>
      </dgm:t>
    </dgm:pt>
    <dgm:pt modelId="{4BD90749-525F-4DE8-B8D9-1B29CB7FF3DF}" type="parTrans" cxnId="{A837844E-6CDE-4613-9562-113FE4CF812B}">
      <dgm:prSet/>
      <dgm:spPr/>
      <dgm:t>
        <a:bodyPr/>
        <a:lstStyle/>
        <a:p>
          <a:endParaRPr lang="en-US"/>
        </a:p>
      </dgm:t>
    </dgm:pt>
    <dgm:pt modelId="{08E0C8D3-65CA-4FDF-B363-3823F361A4E6}" type="sibTrans" cxnId="{A837844E-6CDE-4613-9562-113FE4CF812B}">
      <dgm:prSet/>
      <dgm:spPr/>
      <dgm:t>
        <a:bodyPr/>
        <a:lstStyle/>
        <a:p>
          <a:endParaRPr lang="en-US"/>
        </a:p>
      </dgm:t>
    </dgm:pt>
    <dgm:pt modelId="{1A6F017A-B5F4-4C13-9026-C397882918F5}">
      <dgm:prSet phldrT="[Text]"/>
      <dgm:spPr/>
      <dgm:t>
        <a:bodyPr/>
        <a:lstStyle/>
        <a:p>
          <a:r>
            <a:rPr lang="en-US" dirty="0"/>
            <a:t>MTEFs</a:t>
          </a:r>
        </a:p>
      </dgm:t>
    </dgm:pt>
    <dgm:pt modelId="{AC11E4EE-A985-4017-8DF0-C0F6EF35149D}" type="parTrans" cxnId="{3D320554-F07B-4AD3-8AA8-876DBA796A0B}">
      <dgm:prSet/>
      <dgm:spPr/>
      <dgm:t>
        <a:bodyPr/>
        <a:lstStyle/>
        <a:p>
          <a:endParaRPr lang="en-US"/>
        </a:p>
      </dgm:t>
    </dgm:pt>
    <dgm:pt modelId="{87AD75F4-FB39-472D-993B-F0C309C3DCF3}" type="sibTrans" cxnId="{3D320554-F07B-4AD3-8AA8-876DBA796A0B}">
      <dgm:prSet/>
      <dgm:spPr/>
      <dgm:t>
        <a:bodyPr/>
        <a:lstStyle/>
        <a:p>
          <a:endParaRPr lang="en-US"/>
        </a:p>
      </dgm:t>
    </dgm:pt>
    <dgm:pt modelId="{6904EE23-FC30-4AE5-86D7-54389D03886C}">
      <dgm:prSet phldrT="[Text]"/>
      <dgm:spPr/>
      <dgm:t>
        <a:bodyPr/>
        <a:lstStyle/>
        <a:p>
          <a:r>
            <a:rPr lang="en-US" dirty="0"/>
            <a:t>Sector Plans</a:t>
          </a:r>
        </a:p>
      </dgm:t>
    </dgm:pt>
    <dgm:pt modelId="{E5345D03-9C79-4116-9AF8-A7DF5C0C5F31}" type="parTrans" cxnId="{910EE8B4-5F13-40DA-B83F-B801392C0C0E}">
      <dgm:prSet/>
      <dgm:spPr/>
      <dgm:t>
        <a:bodyPr/>
        <a:lstStyle/>
        <a:p>
          <a:endParaRPr lang="en-US"/>
        </a:p>
      </dgm:t>
    </dgm:pt>
    <dgm:pt modelId="{D4593C78-FCCB-439E-9A28-70C1F77A14AF}" type="sibTrans" cxnId="{910EE8B4-5F13-40DA-B83F-B801392C0C0E}">
      <dgm:prSet/>
      <dgm:spPr/>
      <dgm:t>
        <a:bodyPr/>
        <a:lstStyle/>
        <a:p>
          <a:endParaRPr lang="en-US"/>
        </a:p>
      </dgm:t>
    </dgm:pt>
    <dgm:pt modelId="{4C488DDF-1843-4AEC-8FA5-D28EDFD4E026}">
      <dgm:prSet phldrT="[Text]"/>
      <dgm:spPr/>
      <dgm:t>
        <a:bodyPr/>
        <a:lstStyle/>
        <a:p>
          <a:r>
            <a:rPr lang="en-US" dirty="0"/>
            <a:t>Sector Plans</a:t>
          </a:r>
        </a:p>
      </dgm:t>
    </dgm:pt>
    <dgm:pt modelId="{62C03B84-AF95-4C26-B6DA-6B3A284013E1}" type="parTrans" cxnId="{2799D403-152A-4BD6-885E-9AED66E6B7A9}">
      <dgm:prSet/>
      <dgm:spPr/>
      <dgm:t>
        <a:bodyPr/>
        <a:lstStyle/>
        <a:p>
          <a:endParaRPr lang="en-US"/>
        </a:p>
      </dgm:t>
    </dgm:pt>
    <dgm:pt modelId="{869AC37B-08AC-48E6-A75B-A841D92D0341}" type="sibTrans" cxnId="{2799D403-152A-4BD6-885E-9AED66E6B7A9}">
      <dgm:prSet/>
      <dgm:spPr/>
      <dgm:t>
        <a:bodyPr/>
        <a:lstStyle/>
        <a:p>
          <a:endParaRPr lang="en-US"/>
        </a:p>
      </dgm:t>
    </dgm:pt>
    <dgm:pt modelId="{B8760C81-468F-4AF9-B7C5-38282467CB1B}">
      <dgm:prSet/>
      <dgm:spPr/>
      <dgm:t>
        <a:bodyPr/>
        <a:lstStyle/>
        <a:p>
          <a:r>
            <a:rPr lang="en-US" dirty="0"/>
            <a:t>MTEFs</a:t>
          </a:r>
        </a:p>
      </dgm:t>
    </dgm:pt>
    <dgm:pt modelId="{202ED85A-CC0D-43AA-B11A-79A29151710A}" type="parTrans" cxnId="{70C6B554-1167-494D-8D84-AF2AC4851155}">
      <dgm:prSet/>
      <dgm:spPr/>
      <dgm:t>
        <a:bodyPr/>
        <a:lstStyle/>
        <a:p>
          <a:endParaRPr lang="en-US"/>
        </a:p>
      </dgm:t>
    </dgm:pt>
    <dgm:pt modelId="{1C357F23-C076-4BB9-ABB5-3669732839F9}" type="sibTrans" cxnId="{70C6B554-1167-494D-8D84-AF2AC4851155}">
      <dgm:prSet/>
      <dgm:spPr/>
      <dgm:t>
        <a:bodyPr/>
        <a:lstStyle/>
        <a:p>
          <a:endParaRPr lang="en-US"/>
        </a:p>
      </dgm:t>
    </dgm:pt>
    <dgm:pt modelId="{DE36AAFD-9330-451F-AAA9-B452E9B0224F}">
      <dgm:prSet/>
      <dgm:spPr/>
      <dgm:t>
        <a:bodyPr/>
        <a:lstStyle/>
        <a:p>
          <a:r>
            <a:rPr lang="en-US" dirty="0"/>
            <a:t>MTEFs</a:t>
          </a:r>
        </a:p>
      </dgm:t>
    </dgm:pt>
    <dgm:pt modelId="{6C0A7ABF-6336-4ED7-9076-F6A04458F78E}" type="parTrans" cxnId="{704217C1-9808-4795-B23B-15EAA64A209F}">
      <dgm:prSet/>
      <dgm:spPr/>
      <dgm:t>
        <a:bodyPr/>
        <a:lstStyle/>
        <a:p>
          <a:endParaRPr lang="en-US"/>
        </a:p>
      </dgm:t>
    </dgm:pt>
    <dgm:pt modelId="{B789AAE2-6D2C-47C7-BA37-9FACFAAF3C20}" type="sibTrans" cxnId="{704217C1-9808-4795-B23B-15EAA64A209F}">
      <dgm:prSet/>
      <dgm:spPr/>
      <dgm:t>
        <a:bodyPr/>
        <a:lstStyle/>
        <a:p>
          <a:endParaRPr lang="en-US"/>
        </a:p>
      </dgm:t>
    </dgm:pt>
    <dgm:pt modelId="{9F9DD618-7244-42C0-812A-3AD0DE037C75}">
      <dgm:prSet/>
      <dgm:spPr/>
      <dgm:t>
        <a:bodyPr/>
        <a:lstStyle/>
        <a:p>
          <a:r>
            <a:rPr lang="en-US" dirty="0"/>
            <a:t>MTEFs</a:t>
          </a:r>
        </a:p>
      </dgm:t>
    </dgm:pt>
    <dgm:pt modelId="{4432FDA7-1868-4DA8-9116-5F36E972C6AA}" type="parTrans" cxnId="{E3ECB393-0F03-4E32-B124-5FF9D2A5E6FF}">
      <dgm:prSet/>
      <dgm:spPr/>
      <dgm:t>
        <a:bodyPr/>
        <a:lstStyle/>
        <a:p>
          <a:endParaRPr lang="en-US"/>
        </a:p>
      </dgm:t>
    </dgm:pt>
    <dgm:pt modelId="{42E2921A-8E47-4B7C-9D46-5CB2A18A51BC}" type="sibTrans" cxnId="{E3ECB393-0F03-4E32-B124-5FF9D2A5E6FF}">
      <dgm:prSet/>
      <dgm:spPr/>
      <dgm:t>
        <a:bodyPr/>
        <a:lstStyle/>
        <a:p>
          <a:endParaRPr lang="en-US"/>
        </a:p>
      </dgm:t>
    </dgm:pt>
    <dgm:pt modelId="{276F96E1-6000-45A1-9E5C-98E9282DCD28}" type="pres">
      <dgm:prSet presAssocID="{240B37D8-2F01-4B87-BCE3-2E0BA5663848}" presName="hierChild1" presStyleCnt="0">
        <dgm:presLayoutVars>
          <dgm:chPref val="1"/>
          <dgm:dir val="rev"/>
          <dgm:animOne val="branch"/>
          <dgm:animLvl val="lvl"/>
          <dgm:resizeHandles/>
        </dgm:presLayoutVars>
      </dgm:prSet>
      <dgm:spPr/>
    </dgm:pt>
    <dgm:pt modelId="{A651F887-01D5-4704-88DF-78005DAAE6D8}" type="pres">
      <dgm:prSet presAssocID="{F82D64BB-A165-4BA7-BC3E-F9DB33AF37B4}" presName="hierRoot1" presStyleCnt="0"/>
      <dgm:spPr/>
    </dgm:pt>
    <dgm:pt modelId="{23B80AF3-9216-46E3-A42B-24520C3EA07C}" type="pres">
      <dgm:prSet presAssocID="{F82D64BB-A165-4BA7-BC3E-F9DB33AF37B4}" presName="composite" presStyleCnt="0"/>
      <dgm:spPr/>
    </dgm:pt>
    <dgm:pt modelId="{AF87C706-3601-4132-86FC-44FCB6E9D77F}" type="pres">
      <dgm:prSet presAssocID="{F82D64BB-A165-4BA7-BC3E-F9DB33AF37B4}" presName="background" presStyleLbl="node0" presStyleIdx="0" presStyleCnt="1"/>
      <dgm:spPr/>
    </dgm:pt>
    <dgm:pt modelId="{DCC82828-04C2-45E6-8015-1782E91154F8}" type="pres">
      <dgm:prSet presAssocID="{F82D64BB-A165-4BA7-BC3E-F9DB33AF37B4}" presName="text" presStyleLbl="fgAcc0" presStyleIdx="0" presStyleCnt="1">
        <dgm:presLayoutVars>
          <dgm:chPref val="3"/>
        </dgm:presLayoutVars>
      </dgm:prSet>
      <dgm:spPr/>
    </dgm:pt>
    <dgm:pt modelId="{B52F4018-B913-441F-8228-CF2C891E19BC}" type="pres">
      <dgm:prSet presAssocID="{F82D64BB-A165-4BA7-BC3E-F9DB33AF37B4}" presName="hierChild2" presStyleCnt="0"/>
      <dgm:spPr/>
    </dgm:pt>
    <dgm:pt modelId="{C3E80223-DE18-4F9D-8EC0-930DBAE971B8}" type="pres">
      <dgm:prSet presAssocID="{63555665-9BF1-4D67-9A64-7F67E3267087}" presName="Name10" presStyleLbl="parChTrans1D2" presStyleIdx="0" presStyleCnt="1"/>
      <dgm:spPr/>
    </dgm:pt>
    <dgm:pt modelId="{48E06531-AA27-44F6-BA44-83CB78E8E81E}" type="pres">
      <dgm:prSet presAssocID="{537C78C3-8FD3-4042-9074-3223033E8B37}" presName="hierRoot2" presStyleCnt="0"/>
      <dgm:spPr/>
    </dgm:pt>
    <dgm:pt modelId="{2489E0CA-0D71-403F-B4C0-1F8930B5E6BA}" type="pres">
      <dgm:prSet presAssocID="{537C78C3-8FD3-4042-9074-3223033E8B37}" presName="composite2" presStyleCnt="0"/>
      <dgm:spPr/>
    </dgm:pt>
    <dgm:pt modelId="{87377942-3922-4A1B-9F2B-2123F0B9003F}" type="pres">
      <dgm:prSet presAssocID="{537C78C3-8FD3-4042-9074-3223033E8B37}" presName="background2" presStyleLbl="node2" presStyleIdx="0" presStyleCnt="1"/>
      <dgm:spPr/>
    </dgm:pt>
    <dgm:pt modelId="{6E93BF83-695A-428C-A9E6-9549918C5C49}" type="pres">
      <dgm:prSet presAssocID="{537C78C3-8FD3-4042-9074-3223033E8B37}" presName="text2" presStyleLbl="fgAcc2" presStyleIdx="0" presStyleCnt="1">
        <dgm:presLayoutVars>
          <dgm:chPref val="3"/>
        </dgm:presLayoutVars>
      </dgm:prSet>
      <dgm:spPr/>
    </dgm:pt>
    <dgm:pt modelId="{2304236C-0840-4D12-99F8-251BC0417009}" type="pres">
      <dgm:prSet presAssocID="{537C78C3-8FD3-4042-9074-3223033E8B37}" presName="hierChild3" presStyleCnt="0"/>
      <dgm:spPr/>
    </dgm:pt>
    <dgm:pt modelId="{01E17989-42CD-43D6-B790-09ACE3DE6B58}" type="pres">
      <dgm:prSet presAssocID="{4BD90749-525F-4DE8-B8D9-1B29CB7FF3DF}" presName="Name17" presStyleLbl="parChTrans1D3" presStyleIdx="0" presStyleCnt="3"/>
      <dgm:spPr/>
    </dgm:pt>
    <dgm:pt modelId="{11FE6A31-97BB-4444-95EF-32D621784CD7}" type="pres">
      <dgm:prSet presAssocID="{F48EDC54-BA6C-4627-9BB8-6C18CB901513}" presName="hierRoot3" presStyleCnt="0"/>
      <dgm:spPr/>
    </dgm:pt>
    <dgm:pt modelId="{653AC185-0806-4318-A2E2-BE8AD2990DB3}" type="pres">
      <dgm:prSet presAssocID="{F48EDC54-BA6C-4627-9BB8-6C18CB901513}" presName="composite3" presStyleCnt="0"/>
      <dgm:spPr/>
    </dgm:pt>
    <dgm:pt modelId="{98E5618B-2ABF-4A51-8801-261E35703781}" type="pres">
      <dgm:prSet presAssocID="{F48EDC54-BA6C-4627-9BB8-6C18CB901513}" presName="background3" presStyleLbl="node3" presStyleIdx="0" presStyleCnt="3"/>
      <dgm:spPr/>
    </dgm:pt>
    <dgm:pt modelId="{1239DD80-BB7B-40CB-A009-548D470DC2C9}" type="pres">
      <dgm:prSet presAssocID="{F48EDC54-BA6C-4627-9BB8-6C18CB901513}" presName="text3" presStyleLbl="fgAcc3" presStyleIdx="0" presStyleCnt="3">
        <dgm:presLayoutVars>
          <dgm:chPref val="3"/>
        </dgm:presLayoutVars>
      </dgm:prSet>
      <dgm:spPr/>
    </dgm:pt>
    <dgm:pt modelId="{0EA647E3-9037-497B-8C52-F4ACDF1F0001}" type="pres">
      <dgm:prSet presAssocID="{F48EDC54-BA6C-4627-9BB8-6C18CB901513}" presName="hierChild4" presStyleCnt="0"/>
      <dgm:spPr/>
    </dgm:pt>
    <dgm:pt modelId="{5777DBB1-0B50-4AD9-8262-B13575CBA23E}" type="pres">
      <dgm:prSet presAssocID="{AC11E4EE-A985-4017-8DF0-C0F6EF35149D}" presName="Name23" presStyleLbl="parChTrans1D4" presStyleIdx="0" presStyleCnt="4"/>
      <dgm:spPr/>
    </dgm:pt>
    <dgm:pt modelId="{184A178A-213E-4E02-A527-46C819CD11E4}" type="pres">
      <dgm:prSet presAssocID="{1A6F017A-B5F4-4C13-9026-C397882918F5}" presName="hierRoot4" presStyleCnt="0"/>
      <dgm:spPr/>
    </dgm:pt>
    <dgm:pt modelId="{B0B69A38-758F-4EE2-9352-76A303C4E630}" type="pres">
      <dgm:prSet presAssocID="{1A6F017A-B5F4-4C13-9026-C397882918F5}" presName="composite4" presStyleCnt="0"/>
      <dgm:spPr/>
    </dgm:pt>
    <dgm:pt modelId="{8A0A47F9-3CAE-4EBE-874A-4057FBAB1CE1}" type="pres">
      <dgm:prSet presAssocID="{1A6F017A-B5F4-4C13-9026-C397882918F5}" presName="background4" presStyleLbl="node4" presStyleIdx="0" presStyleCnt="4"/>
      <dgm:spPr/>
    </dgm:pt>
    <dgm:pt modelId="{1FD2B2E6-C1DF-4948-B062-2B50F508443D}" type="pres">
      <dgm:prSet presAssocID="{1A6F017A-B5F4-4C13-9026-C397882918F5}" presName="text4" presStyleLbl="fgAcc4" presStyleIdx="0" presStyleCnt="4">
        <dgm:presLayoutVars>
          <dgm:chPref val="3"/>
        </dgm:presLayoutVars>
      </dgm:prSet>
      <dgm:spPr/>
    </dgm:pt>
    <dgm:pt modelId="{345306A6-F1A9-4E44-99B4-307528E9E5F8}" type="pres">
      <dgm:prSet presAssocID="{1A6F017A-B5F4-4C13-9026-C397882918F5}" presName="hierChild5" presStyleCnt="0"/>
      <dgm:spPr/>
    </dgm:pt>
    <dgm:pt modelId="{2750C56C-531D-4C5C-AB53-B0F5079CB2B4}" type="pres">
      <dgm:prSet presAssocID="{4432FDA7-1868-4DA8-9116-5F36E972C6AA}" presName="Name23" presStyleLbl="parChTrans1D4" presStyleIdx="1" presStyleCnt="4"/>
      <dgm:spPr/>
    </dgm:pt>
    <dgm:pt modelId="{51D4575A-63ED-4183-B59D-BEE9A54C554D}" type="pres">
      <dgm:prSet presAssocID="{9F9DD618-7244-42C0-812A-3AD0DE037C75}" presName="hierRoot4" presStyleCnt="0"/>
      <dgm:spPr/>
    </dgm:pt>
    <dgm:pt modelId="{407B5137-787A-4703-93A5-A49F442075AD}" type="pres">
      <dgm:prSet presAssocID="{9F9DD618-7244-42C0-812A-3AD0DE037C75}" presName="composite4" presStyleCnt="0"/>
      <dgm:spPr/>
    </dgm:pt>
    <dgm:pt modelId="{AF99044A-144A-4B3C-B2CD-31B2C6B35D6A}" type="pres">
      <dgm:prSet presAssocID="{9F9DD618-7244-42C0-812A-3AD0DE037C75}" presName="background4" presStyleLbl="node4" presStyleIdx="1" presStyleCnt="4"/>
      <dgm:spPr/>
    </dgm:pt>
    <dgm:pt modelId="{13386A8C-BC02-4AA8-8A84-64F09C61F734}" type="pres">
      <dgm:prSet presAssocID="{9F9DD618-7244-42C0-812A-3AD0DE037C75}" presName="text4" presStyleLbl="fgAcc4" presStyleIdx="1" presStyleCnt="4">
        <dgm:presLayoutVars>
          <dgm:chPref val="3"/>
        </dgm:presLayoutVars>
      </dgm:prSet>
      <dgm:spPr/>
    </dgm:pt>
    <dgm:pt modelId="{4A65AD61-FBCC-4DA2-80EF-1C558CCC9973}" type="pres">
      <dgm:prSet presAssocID="{9F9DD618-7244-42C0-812A-3AD0DE037C75}" presName="hierChild5" presStyleCnt="0"/>
      <dgm:spPr/>
    </dgm:pt>
    <dgm:pt modelId="{0CE39B47-E637-4E94-81F1-366DBE43071D}" type="pres">
      <dgm:prSet presAssocID="{E5345D03-9C79-4116-9AF8-A7DF5C0C5F31}" presName="Name17" presStyleLbl="parChTrans1D3" presStyleIdx="1" presStyleCnt="3"/>
      <dgm:spPr/>
    </dgm:pt>
    <dgm:pt modelId="{5AB3FCFE-2A8B-4310-983C-B1C08D6BF7C8}" type="pres">
      <dgm:prSet presAssocID="{6904EE23-FC30-4AE5-86D7-54389D03886C}" presName="hierRoot3" presStyleCnt="0"/>
      <dgm:spPr/>
    </dgm:pt>
    <dgm:pt modelId="{FCB3C2B7-8380-45AC-B12E-7FC9F1B68252}" type="pres">
      <dgm:prSet presAssocID="{6904EE23-FC30-4AE5-86D7-54389D03886C}" presName="composite3" presStyleCnt="0"/>
      <dgm:spPr/>
    </dgm:pt>
    <dgm:pt modelId="{AE2E908B-BF04-43E6-BFDD-C7937B9BBD71}" type="pres">
      <dgm:prSet presAssocID="{6904EE23-FC30-4AE5-86D7-54389D03886C}" presName="background3" presStyleLbl="node3" presStyleIdx="1" presStyleCnt="3"/>
      <dgm:spPr/>
    </dgm:pt>
    <dgm:pt modelId="{8A47EB6D-86C1-467B-8232-9CD4E7594B9A}" type="pres">
      <dgm:prSet presAssocID="{6904EE23-FC30-4AE5-86D7-54389D03886C}" presName="text3" presStyleLbl="fgAcc3" presStyleIdx="1" presStyleCnt="3">
        <dgm:presLayoutVars>
          <dgm:chPref val="3"/>
        </dgm:presLayoutVars>
      </dgm:prSet>
      <dgm:spPr/>
    </dgm:pt>
    <dgm:pt modelId="{0421FAEA-0A73-4453-8F02-FFCB08E055BF}" type="pres">
      <dgm:prSet presAssocID="{6904EE23-FC30-4AE5-86D7-54389D03886C}" presName="hierChild4" presStyleCnt="0"/>
      <dgm:spPr/>
    </dgm:pt>
    <dgm:pt modelId="{C160DE43-1F88-4028-A1BF-83BC9E04BD5E}" type="pres">
      <dgm:prSet presAssocID="{62C03B84-AF95-4C26-B6DA-6B3A284013E1}" presName="Name17" presStyleLbl="parChTrans1D3" presStyleIdx="2" presStyleCnt="3"/>
      <dgm:spPr/>
    </dgm:pt>
    <dgm:pt modelId="{BD53E572-A189-474F-97FF-9F6E8585D88B}" type="pres">
      <dgm:prSet presAssocID="{4C488DDF-1843-4AEC-8FA5-D28EDFD4E026}" presName="hierRoot3" presStyleCnt="0"/>
      <dgm:spPr/>
    </dgm:pt>
    <dgm:pt modelId="{C9F7B6A6-27BD-4774-AB2B-B2F4BEF30B47}" type="pres">
      <dgm:prSet presAssocID="{4C488DDF-1843-4AEC-8FA5-D28EDFD4E026}" presName="composite3" presStyleCnt="0"/>
      <dgm:spPr/>
    </dgm:pt>
    <dgm:pt modelId="{A8C5D2CD-4C55-4D63-92E5-06FF226595DC}" type="pres">
      <dgm:prSet presAssocID="{4C488DDF-1843-4AEC-8FA5-D28EDFD4E026}" presName="background3" presStyleLbl="node3" presStyleIdx="2" presStyleCnt="3"/>
      <dgm:spPr/>
    </dgm:pt>
    <dgm:pt modelId="{D5BD2901-6535-4F02-835D-976DE3AF8549}" type="pres">
      <dgm:prSet presAssocID="{4C488DDF-1843-4AEC-8FA5-D28EDFD4E026}" presName="text3" presStyleLbl="fgAcc3" presStyleIdx="2" presStyleCnt="3" custLinFactNeighborX="-3804">
        <dgm:presLayoutVars>
          <dgm:chPref val="3"/>
        </dgm:presLayoutVars>
      </dgm:prSet>
      <dgm:spPr/>
    </dgm:pt>
    <dgm:pt modelId="{E27691EA-26DC-4D80-BB99-3F76C9A6E1FD}" type="pres">
      <dgm:prSet presAssocID="{4C488DDF-1843-4AEC-8FA5-D28EDFD4E026}" presName="hierChild4" presStyleCnt="0"/>
      <dgm:spPr/>
    </dgm:pt>
    <dgm:pt modelId="{C7088BE3-7700-40FF-AE9E-0833E0557D94}" type="pres">
      <dgm:prSet presAssocID="{202ED85A-CC0D-43AA-B11A-79A29151710A}" presName="Name23" presStyleLbl="parChTrans1D4" presStyleIdx="2" presStyleCnt="4"/>
      <dgm:spPr/>
    </dgm:pt>
    <dgm:pt modelId="{81295E30-B3AF-4A77-8ED4-8DECFFCEF8FB}" type="pres">
      <dgm:prSet presAssocID="{B8760C81-468F-4AF9-B7C5-38282467CB1B}" presName="hierRoot4" presStyleCnt="0"/>
      <dgm:spPr/>
    </dgm:pt>
    <dgm:pt modelId="{8A878A18-9785-461A-98E3-5375298C533E}" type="pres">
      <dgm:prSet presAssocID="{B8760C81-468F-4AF9-B7C5-38282467CB1B}" presName="composite4" presStyleCnt="0"/>
      <dgm:spPr/>
    </dgm:pt>
    <dgm:pt modelId="{D27BD408-12D9-48E1-A01C-D5ECACCC9C93}" type="pres">
      <dgm:prSet presAssocID="{B8760C81-468F-4AF9-B7C5-38282467CB1B}" presName="background4" presStyleLbl="node4" presStyleIdx="2" presStyleCnt="4"/>
      <dgm:spPr/>
    </dgm:pt>
    <dgm:pt modelId="{D27893C8-DB52-42BA-9C69-14698F4A136E}" type="pres">
      <dgm:prSet presAssocID="{B8760C81-468F-4AF9-B7C5-38282467CB1B}" presName="text4" presStyleLbl="fgAcc4" presStyleIdx="2" presStyleCnt="4">
        <dgm:presLayoutVars>
          <dgm:chPref val="3"/>
        </dgm:presLayoutVars>
      </dgm:prSet>
      <dgm:spPr/>
    </dgm:pt>
    <dgm:pt modelId="{EB6263A2-C67E-4BF7-A140-72B173BC01DD}" type="pres">
      <dgm:prSet presAssocID="{B8760C81-468F-4AF9-B7C5-38282467CB1B}" presName="hierChild5" presStyleCnt="0"/>
      <dgm:spPr/>
    </dgm:pt>
    <dgm:pt modelId="{92C38E03-900A-4FD7-B596-6A3E60A38FD0}" type="pres">
      <dgm:prSet presAssocID="{6C0A7ABF-6336-4ED7-9076-F6A04458F78E}" presName="Name23" presStyleLbl="parChTrans1D4" presStyleIdx="3" presStyleCnt="4"/>
      <dgm:spPr/>
    </dgm:pt>
    <dgm:pt modelId="{E9C13A7D-A5E6-4D6F-B985-CA2B8F8F2396}" type="pres">
      <dgm:prSet presAssocID="{DE36AAFD-9330-451F-AAA9-B452E9B0224F}" presName="hierRoot4" presStyleCnt="0"/>
      <dgm:spPr/>
    </dgm:pt>
    <dgm:pt modelId="{AAA5D96B-E410-453F-9994-CC44329B2FBF}" type="pres">
      <dgm:prSet presAssocID="{DE36AAFD-9330-451F-AAA9-B452E9B0224F}" presName="composite4" presStyleCnt="0"/>
      <dgm:spPr/>
    </dgm:pt>
    <dgm:pt modelId="{2EA38D64-7B39-4ECE-9CF0-9A87DD3063E7}" type="pres">
      <dgm:prSet presAssocID="{DE36AAFD-9330-451F-AAA9-B452E9B0224F}" presName="background4" presStyleLbl="node4" presStyleIdx="3" presStyleCnt="4"/>
      <dgm:spPr/>
    </dgm:pt>
    <dgm:pt modelId="{4F8E23B7-CE54-48A9-9283-19E6C50C6171}" type="pres">
      <dgm:prSet presAssocID="{DE36AAFD-9330-451F-AAA9-B452E9B0224F}" presName="text4" presStyleLbl="fgAcc4" presStyleIdx="3" presStyleCnt="4">
        <dgm:presLayoutVars>
          <dgm:chPref val="3"/>
        </dgm:presLayoutVars>
      </dgm:prSet>
      <dgm:spPr/>
    </dgm:pt>
    <dgm:pt modelId="{766AFDE9-5554-48EA-83B2-8A4111B2295D}" type="pres">
      <dgm:prSet presAssocID="{DE36AAFD-9330-451F-AAA9-B452E9B0224F}" presName="hierChild5" presStyleCnt="0"/>
      <dgm:spPr/>
    </dgm:pt>
  </dgm:ptLst>
  <dgm:cxnLst>
    <dgm:cxn modelId="{2799D403-152A-4BD6-885E-9AED66E6B7A9}" srcId="{537C78C3-8FD3-4042-9074-3223033E8B37}" destId="{4C488DDF-1843-4AEC-8FA5-D28EDFD4E026}" srcOrd="2" destOrd="0" parTransId="{62C03B84-AF95-4C26-B6DA-6B3A284013E1}" sibTransId="{869AC37B-08AC-48E6-A75B-A841D92D0341}"/>
    <dgm:cxn modelId="{6F175706-1517-4680-817F-7C99C6494F82}" type="presOf" srcId="{4C488DDF-1843-4AEC-8FA5-D28EDFD4E026}" destId="{D5BD2901-6535-4F02-835D-976DE3AF8549}" srcOrd="0" destOrd="0" presId="urn:microsoft.com/office/officeart/2005/8/layout/hierarchy1"/>
    <dgm:cxn modelId="{8B85690F-501A-4CEE-A311-71C0CB3FCC04}" type="presOf" srcId="{F48EDC54-BA6C-4627-9BB8-6C18CB901513}" destId="{1239DD80-BB7B-40CB-A009-548D470DC2C9}" srcOrd="0" destOrd="0" presId="urn:microsoft.com/office/officeart/2005/8/layout/hierarchy1"/>
    <dgm:cxn modelId="{56EB7512-C027-420C-BFBA-B4EE21E4A8E9}" type="presOf" srcId="{4432FDA7-1868-4DA8-9116-5F36E972C6AA}" destId="{2750C56C-531D-4C5C-AB53-B0F5079CB2B4}" srcOrd="0" destOrd="0" presId="urn:microsoft.com/office/officeart/2005/8/layout/hierarchy1"/>
    <dgm:cxn modelId="{F303DB27-6695-4057-B757-480B011943E1}" type="presOf" srcId="{6904EE23-FC30-4AE5-86D7-54389D03886C}" destId="{8A47EB6D-86C1-467B-8232-9CD4E7594B9A}" srcOrd="0" destOrd="0" presId="urn:microsoft.com/office/officeart/2005/8/layout/hierarchy1"/>
    <dgm:cxn modelId="{9F392B29-C67F-4A93-B054-A7D6FF8D04D7}" type="presOf" srcId="{63555665-9BF1-4D67-9A64-7F67E3267087}" destId="{C3E80223-DE18-4F9D-8EC0-930DBAE971B8}" srcOrd="0" destOrd="0" presId="urn:microsoft.com/office/officeart/2005/8/layout/hierarchy1"/>
    <dgm:cxn modelId="{2FA4B131-49AC-46C3-97E3-BB14352E8EE1}" type="presOf" srcId="{9F9DD618-7244-42C0-812A-3AD0DE037C75}" destId="{13386A8C-BC02-4AA8-8A84-64F09C61F734}" srcOrd="0" destOrd="0" presId="urn:microsoft.com/office/officeart/2005/8/layout/hierarchy1"/>
    <dgm:cxn modelId="{9810A636-0A8B-4AD6-928B-35721704F247}" type="presOf" srcId="{AC11E4EE-A985-4017-8DF0-C0F6EF35149D}" destId="{5777DBB1-0B50-4AD9-8262-B13575CBA23E}" srcOrd="0" destOrd="0" presId="urn:microsoft.com/office/officeart/2005/8/layout/hierarchy1"/>
    <dgm:cxn modelId="{A837844E-6CDE-4613-9562-113FE4CF812B}" srcId="{537C78C3-8FD3-4042-9074-3223033E8B37}" destId="{F48EDC54-BA6C-4627-9BB8-6C18CB901513}" srcOrd="0" destOrd="0" parTransId="{4BD90749-525F-4DE8-B8D9-1B29CB7FF3DF}" sibTransId="{08E0C8D3-65CA-4FDF-B363-3823F361A4E6}"/>
    <dgm:cxn modelId="{608C7650-7574-47D2-828D-C9E0E3290487}" srcId="{240B37D8-2F01-4B87-BCE3-2E0BA5663848}" destId="{F82D64BB-A165-4BA7-BC3E-F9DB33AF37B4}" srcOrd="0" destOrd="0" parTransId="{12D8514F-E524-4C40-8BF2-5F26BDACA804}" sibTransId="{E9C0205C-2F85-47CB-9988-4F6F5E9BE04A}"/>
    <dgm:cxn modelId="{3D320554-F07B-4AD3-8AA8-876DBA796A0B}" srcId="{F48EDC54-BA6C-4627-9BB8-6C18CB901513}" destId="{1A6F017A-B5F4-4C13-9026-C397882918F5}" srcOrd="0" destOrd="0" parTransId="{AC11E4EE-A985-4017-8DF0-C0F6EF35149D}" sibTransId="{87AD75F4-FB39-472D-993B-F0C309C3DCF3}"/>
    <dgm:cxn modelId="{A64D0F54-0391-427E-96A0-2D679892C82E}" type="presOf" srcId="{1A6F017A-B5F4-4C13-9026-C397882918F5}" destId="{1FD2B2E6-C1DF-4948-B062-2B50F508443D}" srcOrd="0" destOrd="0" presId="urn:microsoft.com/office/officeart/2005/8/layout/hierarchy1"/>
    <dgm:cxn modelId="{70C6B554-1167-494D-8D84-AF2AC4851155}" srcId="{4C488DDF-1843-4AEC-8FA5-D28EDFD4E026}" destId="{B8760C81-468F-4AF9-B7C5-38282467CB1B}" srcOrd="0" destOrd="0" parTransId="{202ED85A-CC0D-43AA-B11A-79A29151710A}" sibTransId="{1C357F23-C076-4BB9-ABB5-3669732839F9}"/>
    <dgm:cxn modelId="{809E0775-E2AD-48CB-814B-034D4D7A1604}" type="presOf" srcId="{E5345D03-9C79-4116-9AF8-A7DF5C0C5F31}" destId="{0CE39B47-E637-4E94-81F1-366DBE43071D}" srcOrd="0" destOrd="0" presId="urn:microsoft.com/office/officeart/2005/8/layout/hierarchy1"/>
    <dgm:cxn modelId="{7A913576-27F0-4DAD-BE5D-270F1BB9A8CD}" srcId="{F82D64BB-A165-4BA7-BC3E-F9DB33AF37B4}" destId="{537C78C3-8FD3-4042-9074-3223033E8B37}" srcOrd="0" destOrd="0" parTransId="{63555665-9BF1-4D67-9A64-7F67E3267087}" sibTransId="{014D397B-7ADD-4798-8AB2-1F59671889BA}"/>
    <dgm:cxn modelId="{EC9B6A58-763C-4FBB-A8D6-C345DC1A4EFE}" type="presOf" srcId="{537C78C3-8FD3-4042-9074-3223033E8B37}" destId="{6E93BF83-695A-428C-A9E6-9549918C5C49}" srcOrd="0" destOrd="0" presId="urn:microsoft.com/office/officeart/2005/8/layout/hierarchy1"/>
    <dgm:cxn modelId="{E3ECB393-0F03-4E32-B124-5FF9D2A5E6FF}" srcId="{F48EDC54-BA6C-4627-9BB8-6C18CB901513}" destId="{9F9DD618-7244-42C0-812A-3AD0DE037C75}" srcOrd="1" destOrd="0" parTransId="{4432FDA7-1868-4DA8-9116-5F36E972C6AA}" sibTransId="{42E2921A-8E47-4B7C-9D46-5CB2A18A51BC}"/>
    <dgm:cxn modelId="{C6A21F9C-9211-4B3B-A7CD-9F95EF7CE353}" type="presOf" srcId="{6C0A7ABF-6336-4ED7-9076-F6A04458F78E}" destId="{92C38E03-900A-4FD7-B596-6A3E60A38FD0}" srcOrd="0" destOrd="0" presId="urn:microsoft.com/office/officeart/2005/8/layout/hierarchy1"/>
    <dgm:cxn modelId="{484CCFA6-1BFF-4198-8AEC-5BE5D238F3CF}" type="presOf" srcId="{240B37D8-2F01-4B87-BCE3-2E0BA5663848}" destId="{276F96E1-6000-45A1-9E5C-98E9282DCD28}" srcOrd="0" destOrd="0" presId="urn:microsoft.com/office/officeart/2005/8/layout/hierarchy1"/>
    <dgm:cxn modelId="{910EE8B4-5F13-40DA-B83F-B801392C0C0E}" srcId="{537C78C3-8FD3-4042-9074-3223033E8B37}" destId="{6904EE23-FC30-4AE5-86D7-54389D03886C}" srcOrd="1" destOrd="0" parTransId="{E5345D03-9C79-4116-9AF8-A7DF5C0C5F31}" sibTransId="{D4593C78-FCCB-439E-9A28-70C1F77A14AF}"/>
    <dgm:cxn modelId="{90BCA4BE-3CF2-4152-97A5-5D4ADECB14CC}" type="presOf" srcId="{DE36AAFD-9330-451F-AAA9-B452E9B0224F}" destId="{4F8E23B7-CE54-48A9-9283-19E6C50C6171}" srcOrd="0" destOrd="0" presId="urn:microsoft.com/office/officeart/2005/8/layout/hierarchy1"/>
    <dgm:cxn modelId="{648E9BBF-C3E6-487C-A69B-A5C1199A593B}" type="presOf" srcId="{202ED85A-CC0D-43AA-B11A-79A29151710A}" destId="{C7088BE3-7700-40FF-AE9E-0833E0557D94}" srcOrd="0" destOrd="0" presId="urn:microsoft.com/office/officeart/2005/8/layout/hierarchy1"/>
    <dgm:cxn modelId="{704217C1-9808-4795-B23B-15EAA64A209F}" srcId="{4C488DDF-1843-4AEC-8FA5-D28EDFD4E026}" destId="{DE36AAFD-9330-451F-AAA9-B452E9B0224F}" srcOrd="1" destOrd="0" parTransId="{6C0A7ABF-6336-4ED7-9076-F6A04458F78E}" sibTransId="{B789AAE2-6D2C-47C7-BA37-9FACFAAF3C20}"/>
    <dgm:cxn modelId="{DB7BB7C8-0909-4A27-B4E2-62B566BEC5DC}" type="presOf" srcId="{62C03B84-AF95-4C26-B6DA-6B3A284013E1}" destId="{C160DE43-1F88-4028-A1BF-83BC9E04BD5E}" srcOrd="0" destOrd="0" presId="urn:microsoft.com/office/officeart/2005/8/layout/hierarchy1"/>
    <dgm:cxn modelId="{225649D8-7D6B-41E1-BDCC-1C5AAD24700C}" type="presOf" srcId="{B8760C81-468F-4AF9-B7C5-38282467CB1B}" destId="{D27893C8-DB52-42BA-9C69-14698F4A136E}" srcOrd="0" destOrd="0" presId="urn:microsoft.com/office/officeart/2005/8/layout/hierarchy1"/>
    <dgm:cxn modelId="{2BF725E9-C81F-40AD-AEA4-6F99B315A1A1}" type="presOf" srcId="{4BD90749-525F-4DE8-B8D9-1B29CB7FF3DF}" destId="{01E17989-42CD-43D6-B790-09ACE3DE6B58}" srcOrd="0" destOrd="0" presId="urn:microsoft.com/office/officeart/2005/8/layout/hierarchy1"/>
    <dgm:cxn modelId="{93A301F4-2C66-40E4-AD96-9177F3A1168E}" type="presOf" srcId="{F82D64BB-A165-4BA7-BC3E-F9DB33AF37B4}" destId="{DCC82828-04C2-45E6-8015-1782E91154F8}" srcOrd="0" destOrd="0" presId="urn:microsoft.com/office/officeart/2005/8/layout/hierarchy1"/>
    <dgm:cxn modelId="{F816EDDC-ADC2-43F9-A8B2-1069DB885368}" type="presParOf" srcId="{276F96E1-6000-45A1-9E5C-98E9282DCD28}" destId="{A651F887-01D5-4704-88DF-78005DAAE6D8}" srcOrd="0" destOrd="0" presId="urn:microsoft.com/office/officeart/2005/8/layout/hierarchy1"/>
    <dgm:cxn modelId="{AC4B05D4-ECF8-4D6B-BFF3-48A01B1C3F65}" type="presParOf" srcId="{A651F887-01D5-4704-88DF-78005DAAE6D8}" destId="{23B80AF3-9216-46E3-A42B-24520C3EA07C}" srcOrd="0" destOrd="0" presId="urn:microsoft.com/office/officeart/2005/8/layout/hierarchy1"/>
    <dgm:cxn modelId="{F6108BD1-AC36-4B86-9F89-5D94A3CE8827}" type="presParOf" srcId="{23B80AF3-9216-46E3-A42B-24520C3EA07C}" destId="{AF87C706-3601-4132-86FC-44FCB6E9D77F}" srcOrd="0" destOrd="0" presId="urn:microsoft.com/office/officeart/2005/8/layout/hierarchy1"/>
    <dgm:cxn modelId="{26072418-B747-4778-9112-B47A2011E9F9}" type="presParOf" srcId="{23B80AF3-9216-46E3-A42B-24520C3EA07C}" destId="{DCC82828-04C2-45E6-8015-1782E91154F8}" srcOrd="1" destOrd="0" presId="urn:microsoft.com/office/officeart/2005/8/layout/hierarchy1"/>
    <dgm:cxn modelId="{C912D551-AE3B-4F37-BF74-99C4A2771DBD}" type="presParOf" srcId="{A651F887-01D5-4704-88DF-78005DAAE6D8}" destId="{B52F4018-B913-441F-8228-CF2C891E19BC}" srcOrd="1" destOrd="0" presId="urn:microsoft.com/office/officeart/2005/8/layout/hierarchy1"/>
    <dgm:cxn modelId="{449B3D11-CB92-4247-B249-10DCC3E7AB36}" type="presParOf" srcId="{B52F4018-B913-441F-8228-CF2C891E19BC}" destId="{C3E80223-DE18-4F9D-8EC0-930DBAE971B8}" srcOrd="0" destOrd="0" presId="urn:microsoft.com/office/officeart/2005/8/layout/hierarchy1"/>
    <dgm:cxn modelId="{06D66D1A-98D8-4E7C-831B-4C1C9CF05BC8}" type="presParOf" srcId="{B52F4018-B913-441F-8228-CF2C891E19BC}" destId="{48E06531-AA27-44F6-BA44-83CB78E8E81E}" srcOrd="1" destOrd="0" presId="urn:microsoft.com/office/officeart/2005/8/layout/hierarchy1"/>
    <dgm:cxn modelId="{9D5705F7-F392-4A59-A544-E7F2B351ED5D}" type="presParOf" srcId="{48E06531-AA27-44F6-BA44-83CB78E8E81E}" destId="{2489E0CA-0D71-403F-B4C0-1F8930B5E6BA}" srcOrd="0" destOrd="0" presId="urn:microsoft.com/office/officeart/2005/8/layout/hierarchy1"/>
    <dgm:cxn modelId="{0794D121-823B-486B-B0E9-B2522DAB2869}" type="presParOf" srcId="{2489E0CA-0D71-403F-B4C0-1F8930B5E6BA}" destId="{87377942-3922-4A1B-9F2B-2123F0B9003F}" srcOrd="0" destOrd="0" presId="urn:microsoft.com/office/officeart/2005/8/layout/hierarchy1"/>
    <dgm:cxn modelId="{A85DCF2D-9286-4164-B2D5-BF10CA2C195B}" type="presParOf" srcId="{2489E0CA-0D71-403F-B4C0-1F8930B5E6BA}" destId="{6E93BF83-695A-428C-A9E6-9549918C5C49}" srcOrd="1" destOrd="0" presId="urn:microsoft.com/office/officeart/2005/8/layout/hierarchy1"/>
    <dgm:cxn modelId="{FD547015-8866-4657-8C09-65B9AF8897C7}" type="presParOf" srcId="{48E06531-AA27-44F6-BA44-83CB78E8E81E}" destId="{2304236C-0840-4D12-99F8-251BC0417009}" srcOrd="1" destOrd="0" presId="urn:microsoft.com/office/officeart/2005/8/layout/hierarchy1"/>
    <dgm:cxn modelId="{E3ACB29C-580A-4754-A8A7-E531B80111D1}" type="presParOf" srcId="{2304236C-0840-4D12-99F8-251BC0417009}" destId="{01E17989-42CD-43D6-B790-09ACE3DE6B58}" srcOrd="0" destOrd="0" presId="urn:microsoft.com/office/officeart/2005/8/layout/hierarchy1"/>
    <dgm:cxn modelId="{609BD2B2-F61B-4361-A803-FC15068C4855}" type="presParOf" srcId="{2304236C-0840-4D12-99F8-251BC0417009}" destId="{11FE6A31-97BB-4444-95EF-32D621784CD7}" srcOrd="1" destOrd="0" presId="urn:microsoft.com/office/officeart/2005/8/layout/hierarchy1"/>
    <dgm:cxn modelId="{7860E63F-DF0D-49A0-9F39-894E4D6B1E11}" type="presParOf" srcId="{11FE6A31-97BB-4444-95EF-32D621784CD7}" destId="{653AC185-0806-4318-A2E2-BE8AD2990DB3}" srcOrd="0" destOrd="0" presId="urn:microsoft.com/office/officeart/2005/8/layout/hierarchy1"/>
    <dgm:cxn modelId="{B6340A2C-CE30-4BE7-A7C7-992DD4B419BF}" type="presParOf" srcId="{653AC185-0806-4318-A2E2-BE8AD2990DB3}" destId="{98E5618B-2ABF-4A51-8801-261E35703781}" srcOrd="0" destOrd="0" presId="urn:microsoft.com/office/officeart/2005/8/layout/hierarchy1"/>
    <dgm:cxn modelId="{D5A01DD9-AC1F-4E64-B4F1-DC8239B73CE1}" type="presParOf" srcId="{653AC185-0806-4318-A2E2-BE8AD2990DB3}" destId="{1239DD80-BB7B-40CB-A009-548D470DC2C9}" srcOrd="1" destOrd="0" presId="urn:microsoft.com/office/officeart/2005/8/layout/hierarchy1"/>
    <dgm:cxn modelId="{96EEC373-4642-4590-9428-A052E1376FBD}" type="presParOf" srcId="{11FE6A31-97BB-4444-95EF-32D621784CD7}" destId="{0EA647E3-9037-497B-8C52-F4ACDF1F0001}" srcOrd="1" destOrd="0" presId="urn:microsoft.com/office/officeart/2005/8/layout/hierarchy1"/>
    <dgm:cxn modelId="{0C1F479C-1A53-41CC-AF03-203229D78E77}" type="presParOf" srcId="{0EA647E3-9037-497B-8C52-F4ACDF1F0001}" destId="{5777DBB1-0B50-4AD9-8262-B13575CBA23E}" srcOrd="0" destOrd="0" presId="urn:microsoft.com/office/officeart/2005/8/layout/hierarchy1"/>
    <dgm:cxn modelId="{8072DF95-A758-421E-9B57-C32EB10A4C2A}" type="presParOf" srcId="{0EA647E3-9037-497B-8C52-F4ACDF1F0001}" destId="{184A178A-213E-4E02-A527-46C819CD11E4}" srcOrd="1" destOrd="0" presId="urn:microsoft.com/office/officeart/2005/8/layout/hierarchy1"/>
    <dgm:cxn modelId="{3DC8CE73-2B55-49F5-8A33-D189FAA3DB7D}" type="presParOf" srcId="{184A178A-213E-4E02-A527-46C819CD11E4}" destId="{B0B69A38-758F-4EE2-9352-76A303C4E630}" srcOrd="0" destOrd="0" presId="urn:microsoft.com/office/officeart/2005/8/layout/hierarchy1"/>
    <dgm:cxn modelId="{B5ACBC73-0EB2-4C7C-BD0C-13BDA341E99F}" type="presParOf" srcId="{B0B69A38-758F-4EE2-9352-76A303C4E630}" destId="{8A0A47F9-3CAE-4EBE-874A-4057FBAB1CE1}" srcOrd="0" destOrd="0" presId="urn:microsoft.com/office/officeart/2005/8/layout/hierarchy1"/>
    <dgm:cxn modelId="{76517324-8A18-4BED-A53C-9970C4744494}" type="presParOf" srcId="{B0B69A38-758F-4EE2-9352-76A303C4E630}" destId="{1FD2B2E6-C1DF-4948-B062-2B50F508443D}" srcOrd="1" destOrd="0" presId="urn:microsoft.com/office/officeart/2005/8/layout/hierarchy1"/>
    <dgm:cxn modelId="{0C0E5B0D-8C72-4405-962A-89FE6DCA2F84}" type="presParOf" srcId="{184A178A-213E-4E02-A527-46C819CD11E4}" destId="{345306A6-F1A9-4E44-99B4-307528E9E5F8}" srcOrd="1" destOrd="0" presId="urn:microsoft.com/office/officeart/2005/8/layout/hierarchy1"/>
    <dgm:cxn modelId="{06CFEB3A-5C92-436F-8B02-925516309F18}" type="presParOf" srcId="{0EA647E3-9037-497B-8C52-F4ACDF1F0001}" destId="{2750C56C-531D-4C5C-AB53-B0F5079CB2B4}" srcOrd="2" destOrd="0" presId="urn:microsoft.com/office/officeart/2005/8/layout/hierarchy1"/>
    <dgm:cxn modelId="{319D36EF-FC70-4C02-9B05-DF24BE304572}" type="presParOf" srcId="{0EA647E3-9037-497B-8C52-F4ACDF1F0001}" destId="{51D4575A-63ED-4183-B59D-BEE9A54C554D}" srcOrd="3" destOrd="0" presId="urn:microsoft.com/office/officeart/2005/8/layout/hierarchy1"/>
    <dgm:cxn modelId="{BAA7C5E7-DC74-4549-8879-49C1F02788B0}" type="presParOf" srcId="{51D4575A-63ED-4183-B59D-BEE9A54C554D}" destId="{407B5137-787A-4703-93A5-A49F442075AD}" srcOrd="0" destOrd="0" presId="urn:microsoft.com/office/officeart/2005/8/layout/hierarchy1"/>
    <dgm:cxn modelId="{8831441B-BA8D-44D1-9412-7AEB86DBAC4D}" type="presParOf" srcId="{407B5137-787A-4703-93A5-A49F442075AD}" destId="{AF99044A-144A-4B3C-B2CD-31B2C6B35D6A}" srcOrd="0" destOrd="0" presId="urn:microsoft.com/office/officeart/2005/8/layout/hierarchy1"/>
    <dgm:cxn modelId="{E8E78CE1-351F-4A5D-9248-6ED9183D9E04}" type="presParOf" srcId="{407B5137-787A-4703-93A5-A49F442075AD}" destId="{13386A8C-BC02-4AA8-8A84-64F09C61F734}" srcOrd="1" destOrd="0" presId="urn:microsoft.com/office/officeart/2005/8/layout/hierarchy1"/>
    <dgm:cxn modelId="{664E2174-D5B0-4FE5-8E11-93EB9B7FE168}" type="presParOf" srcId="{51D4575A-63ED-4183-B59D-BEE9A54C554D}" destId="{4A65AD61-FBCC-4DA2-80EF-1C558CCC9973}" srcOrd="1" destOrd="0" presId="urn:microsoft.com/office/officeart/2005/8/layout/hierarchy1"/>
    <dgm:cxn modelId="{51C8974A-42EA-45EA-B6CD-5DBF360F8ABD}" type="presParOf" srcId="{2304236C-0840-4D12-99F8-251BC0417009}" destId="{0CE39B47-E637-4E94-81F1-366DBE43071D}" srcOrd="2" destOrd="0" presId="urn:microsoft.com/office/officeart/2005/8/layout/hierarchy1"/>
    <dgm:cxn modelId="{4D100B1E-7B7B-45BF-9608-0C1D6962FE16}" type="presParOf" srcId="{2304236C-0840-4D12-99F8-251BC0417009}" destId="{5AB3FCFE-2A8B-4310-983C-B1C08D6BF7C8}" srcOrd="3" destOrd="0" presId="urn:microsoft.com/office/officeart/2005/8/layout/hierarchy1"/>
    <dgm:cxn modelId="{6BDD1945-D9EE-4C48-8382-9CC6E2D78192}" type="presParOf" srcId="{5AB3FCFE-2A8B-4310-983C-B1C08D6BF7C8}" destId="{FCB3C2B7-8380-45AC-B12E-7FC9F1B68252}" srcOrd="0" destOrd="0" presId="urn:microsoft.com/office/officeart/2005/8/layout/hierarchy1"/>
    <dgm:cxn modelId="{F79A26A4-EE91-4F0F-BB83-2972F2C773D0}" type="presParOf" srcId="{FCB3C2B7-8380-45AC-B12E-7FC9F1B68252}" destId="{AE2E908B-BF04-43E6-BFDD-C7937B9BBD71}" srcOrd="0" destOrd="0" presId="urn:microsoft.com/office/officeart/2005/8/layout/hierarchy1"/>
    <dgm:cxn modelId="{0742D662-E1DF-4E96-860E-02758AFBC75B}" type="presParOf" srcId="{FCB3C2B7-8380-45AC-B12E-7FC9F1B68252}" destId="{8A47EB6D-86C1-467B-8232-9CD4E7594B9A}" srcOrd="1" destOrd="0" presId="urn:microsoft.com/office/officeart/2005/8/layout/hierarchy1"/>
    <dgm:cxn modelId="{35ACF18D-FE5B-4A53-BE26-6CA4F033B022}" type="presParOf" srcId="{5AB3FCFE-2A8B-4310-983C-B1C08D6BF7C8}" destId="{0421FAEA-0A73-4453-8F02-FFCB08E055BF}" srcOrd="1" destOrd="0" presId="urn:microsoft.com/office/officeart/2005/8/layout/hierarchy1"/>
    <dgm:cxn modelId="{DE82715C-E5E7-4DAC-A2AE-110F82C60257}" type="presParOf" srcId="{2304236C-0840-4D12-99F8-251BC0417009}" destId="{C160DE43-1F88-4028-A1BF-83BC9E04BD5E}" srcOrd="4" destOrd="0" presId="urn:microsoft.com/office/officeart/2005/8/layout/hierarchy1"/>
    <dgm:cxn modelId="{C0C0C9BA-D3FD-4DF4-8C04-6F6D95A8530C}" type="presParOf" srcId="{2304236C-0840-4D12-99F8-251BC0417009}" destId="{BD53E572-A189-474F-97FF-9F6E8585D88B}" srcOrd="5" destOrd="0" presId="urn:microsoft.com/office/officeart/2005/8/layout/hierarchy1"/>
    <dgm:cxn modelId="{0D618C81-8B34-4941-A449-C3B16475AD06}" type="presParOf" srcId="{BD53E572-A189-474F-97FF-9F6E8585D88B}" destId="{C9F7B6A6-27BD-4774-AB2B-B2F4BEF30B47}" srcOrd="0" destOrd="0" presId="urn:microsoft.com/office/officeart/2005/8/layout/hierarchy1"/>
    <dgm:cxn modelId="{1699228A-A5A1-483D-B5EA-D844A6608280}" type="presParOf" srcId="{C9F7B6A6-27BD-4774-AB2B-B2F4BEF30B47}" destId="{A8C5D2CD-4C55-4D63-92E5-06FF226595DC}" srcOrd="0" destOrd="0" presId="urn:microsoft.com/office/officeart/2005/8/layout/hierarchy1"/>
    <dgm:cxn modelId="{ED3603A4-786A-48D0-AA3E-7D1585DACA8A}" type="presParOf" srcId="{C9F7B6A6-27BD-4774-AB2B-B2F4BEF30B47}" destId="{D5BD2901-6535-4F02-835D-976DE3AF8549}" srcOrd="1" destOrd="0" presId="urn:microsoft.com/office/officeart/2005/8/layout/hierarchy1"/>
    <dgm:cxn modelId="{132B4D68-B063-4162-B182-A0B21C740545}" type="presParOf" srcId="{BD53E572-A189-474F-97FF-9F6E8585D88B}" destId="{E27691EA-26DC-4D80-BB99-3F76C9A6E1FD}" srcOrd="1" destOrd="0" presId="urn:microsoft.com/office/officeart/2005/8/layout/hierarchy1"/>
    <dgm:cxn modelId="{899B8366-00EF-4D02-88B1-DC39D4861E56}" type="presParOf" srcId="{E27691EA-26DC-4D80-BB99-3F76C9A6E1FD}" destId="{C7088BE3-7700-40FF-AE9E-0833E0557D94}" srcOrd="0" destOrd="0" presId="urn:microsoft.com/office/officeart/2005/8/layout/hierarchy1"/>
    <dgm:cxn modelId="{4F14DD80-82A4-47FF-993C-D916E95C0723}" type="presParOf" srcId="{E27691EA-26DC-4D80-BB99-3F76C9A6E1FD}" destId="{81295E30-B3AF-4A77-8ED4-8DECFFCEF8FB}" srcOrd="1" destOrd="0" presId="urn:microsoft.com/office/officeart/2005/8/layout/hierarchy1"/>
    <dgm:cxn modelId="{88873095-DC27-451A-8252-048A3E1233AB}" type="presParOf" srcId="{81295E30-B3AF-4A77-8ED4-8DECFFCEF8FB}" destId="{8A878A18-9785-461A-98E3-5375298C533E}" srcOrd="0" destOrd="0" presId="urn:microsoft.com/office/officeart/2005/8/layout/hierarchy1"/>
    <dgm:cxn modelId="{BAA0B15C-82C2-4A8A-9153-6EDEA70AC759}" type="presParOf" srcId="{8A878A18-9785-461A-98E3-5375298C533E}" destId="{D27BD408-12D9-48E1-A01C-D5ECACCC9C93}" srcOrd="0" destOrd="0" presId="urn:microsoft.com/office/officeart/2005/8/layout/hierarchy1"/>
    <dgm:cxn modelId="{279DFE07-7DE4-45B4-B5C9-3FAA5F68A70E}" type="presParOf" srcId="{8A878A18-9785-461A-98E3-5375298C533E}" destId="{D27893C8-DB52-42BA-9C69-14698F4A136E}" srcOrd="1" destOrd="0" presId="urn:microsoft.com/office/officeart/2005/8/layout/hierarchy1"/>
    <dgm:cxn modelId="{6AF531BB-76DE-407F-B470-4DC11B2E1C7E}" type="presParOf" srcId="{81295E30-B3AF-4A77-8ED4-8DECFFCEF8FB}" destId="{EB6263A2-C67E-4BF7-A140-72B173BC01DD}" srcOrd="1" destOrd="0" presId="urn:microsoft.com/office/officeart/2005/8/layout/hierarchy1"/>
    <dgm:cxn modelId="{CBB77A73-0FA2-4EDD-8C98-DD4D18251290}" type="presParOf" srcId="{E27691EA-26DC-4D80-BB99-3F76C9A6E1FD}" destId="{92C38E03-900A-4FD7-B596-6A3E60A38FD0}" srcOrd="2" destOrd="0" presId="urn:microsoft.com/office/officeart/2005/8/layout/hierarchy1"/>
    <dgm:cxn modelId="{96A59DBC-C052-416A-9D13-3586717B09A3}" type="presParOf" srcId="{E27691EA-26DC-4D80-BB99-3F76C9A6E1FD}" destId="{E9C13A7D-A5E6-4D6F-B985-CA2B8F8F2396}" srcOrd="3" destOrd="0" presId="urn:microsoft.com/office/officeart/2005/8/layout/hierarchy1"/>
    <dgm:cxn modelId="{44D253CF-47FF-460E-B38C-68B5261BF567}" type="presParOf" srcId="{E9C13A7D-A5E6-4D6F-B985-CA2B8F8F2396}" destId="{AAA5D96B-E410-453F-9994-CC44329B2FBF}" srcOrd="0" destOrd="0" presId="urn:microsoft.com/office/officeart/2005/8/layout/hierarchy1"/>
    <dgm:cxn modelId="{A49CFEB4-4E4E-48DB-9B33-7E2429DABD8E}" type="presParOf" srcId="{AAA5D96B-E410-453F-9994-CC44329B2FBF}" destId="{2EA38D64-7B39-4ECE-9CF0-9A87DD3063E7}" srcOrd="0" destOrd="0" presId="urn:microsoft.com/office/officeart/2005/8/layout/hierarchy1"/>
    <dgm:cxn modelId="{FD6D8211-7AC7-4C72-9B33-6E81EE4756CE}" type="presParOf" srcId="{AAA5D96B-E410-453F-9994-CC44329B2FBF}" destId="{4F8E23B7-CE54-48A9-9283-19E6C50C6171}" srcOrd="1" destOrd="0" presId="urn:microsoft.com/office/officeart/2005/8/layout/hierarchy1"/>
    <dgm:cxn modelId="{A9BF4052-4820-488A-94F1-E643A72B8861}" type="presParOf" srcId="{E9C13A7D-A5E6-4D6F-B985-CA2B8F8F2396}" destId="{766AFDE9-5554-48EA-83B2-8A4111B2295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3DDFE0-2E99-4975-BB88-A355880C9E9D}">
      <dsp:nvSpPr>
        <dsp:cNvPr id="0" name=""/>
        <dsp:cNvSpPr/>
      </dsp:nvSpPr>
      <dsp:spPr>
        <a:xfrm>
          <a:off x="2766497" y="1416512"/>
          <a:ext cx="2494520" cy="249452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53340" tIns="53340" rIns="53340" bIns="53340" numCol="1" spcCol="1270" anchor="ctr" anchorCtr="0">
          <a:noAutofit/>
        </a:bodyPr>
        <a:lstStyle/>
        <a:p>
          <a:pPr marL="0" lvl="0" indent="0" algn="ctr" defTabSz="1866900">
            <a:lnSpc>
              <a:spcPct val="90000"/>
            </a:lnSpc>
            <a:spcBef>
              <a:spcPct val="0"/>
            </a:spcBef>
            <a:spcAft>
              <a:spcPct val="35000"/>
            </a:spcAft>
            <a:buNone/>
          </a:pPr>
          <a:r>
            <a:rPr lang="en-US" sz="4200" b="1" kern="1200" dirty="0"/>
            <a:t>The Best Fit</a:t>
          </a:r>
        </a:p>
      </dsp:txBody>
      <dsp:txXfrm>
        <a:off x="3131811" y="1781826"/>
        <a:ext cx="1763892" cy="1763892"/>
      </dsp:txXfrm>
    </dsp:sp>
    <dsp:sp modelId="{238A1BCB-EC4E-49D1-8C63-FED7714C15EA}">
      <dsp:nvSpPr>
        <dsp:cNvPr id="0" name=""/>
        <dsp:cNvSpPr/>
      </dsp:nvSpPr>
      <dsp:spPr>
        <a:xfrm>
          <a:off x="1834267" y="20278"/>
          <a:ext cx="4591738" cy="92499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Segoe UI" panose="020B0502040204020203" pitchFamily="34" charset="0"/>
              <a:ea typeface="Segoe UI" panose="020B0502040204020203" pitchFamily="34" charset="0"/>
              <a:cs typeface="Segoe UI" panose="020B0502040204020203" pitchFamily="34" charset="0"/>
            </a:rPr>
            <a:t>Mission</a:t>
          </a:r>
        </a:p>
        <a:p>
          <a:pPr marL="0" lvl="0" indent="0" algn="ctr" defTabSz="889000">
            <a:lnSpc>
              <a:spcPct val="90000"/>
            </a:lnSpc>
            <a:spcBef>
              <a:spcPct val="0"/>
            </a:spcBef>
            <a:spcAft>
              <a:spcPct val="35000"/>
            </a:spcAft>
            <a:buNone/>
          </a:pPr>
          <a:r>
            <a:rPr lang="en-US" sz="1600" b="1" kern="1200" dirty="0">
              <a:latin typeface="Segoe UI" panose="020B0502040204020203" pitchFamily="34" charset="0"/>
              <a:ea typeface="Segoe UI" panose="020B0502040204020203" pitchFamily="34" charset="0"/>
              <a:cs typeface="Segoe UI" panose="020B0502040204020203" pitchFamily="34" charset="0"/>
            </a:rPr>
            <a:t>What you want to accomplish</a:t>
          </a:r>
        </a:p>
      </dsp:txBody>
      <dsp:txXfrm>
        <a:off x="2506711" y="155740"/>
        <a:ext cx="3246850" cy="654069"/>
      </dsp:txXfrm>
    </dsp:sp>
    <dsp:sp modelId="{9AACC3CF-FA0F-43DD-8E9A-39C737B2D523}">
      <dsp:nvSpPr>
        <dsp:cNvPr id="0" name=""/>
        <dsp:cNvSpPr/>
      </dsp:nvSpPr>
      <dsp:spPr>
        <a:xfrm>
          <a:off x="286865" y="788874"/>
          <a:ext cx="2879986" cy="421441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Segoe UI" panose="020B0502040204020203" pitchFamily="34" charset="0"/>
              <a:ea typeface="Segoe UI" panose="020B0502040204020203" pitchFamily="34" charset="0"/>
              <a:cs typeface="Segoe UI" panose="020B0502040204020203" pitchFamily="34" charset="0"/>
            </a:rPr>
            <a:t>Opportunities and Threats</a:t>
          </a:r>
        </a:p>
        <a:p>
          <a:pPr marL="0" lvl="0" indent="0" algn="ctr" defTabSz="889000">
            <a:lnSpc>
              <a:spcPct val="90000"/>
            </a:lnSpc>
            <a:spcBef>
              <a:spcPct val="0"/>
            </a:spcBef>
            <a:spcAft>
              <a:spcPct val="35000"/>
            </a:spcAft>
            <a:buNone/>
          </a:pPr>
          <a:r>
            <a:rPr lang="en-US" sz="1600" b="1" kern="1200" dirty="0">
              <a:latin typeface="Segoe UI" panose="020B0502040204020203" pitchFamily="34" charset="0"/>
              <a:ea typeface="Segoe UI" panose="020B0502040204020203" pitchFamily="34" charset="0"/>
              <a:cs typeface="Segoe UI" panose="020B0502040204020203" pitchFamily="34" charset="0"/>
            </a:rPr>
            <a:t>Needs of customers and other stakeholders</a:t>
          </a:r>
        </a:p>
        <a:p>
          <a:pPr marL="0" lvl="0" indent="0" algn="ctr" defTabSz="889000">
            <a:lnSpc>
              <a:spcPct val="90000"/>
            </a:lnSpc>
            <a:spcBef>
              <a:spcPct val="0"/>
            </a:spcBef>
            <a:spcAft>
              <a:spcPct val="35000"/>
            </a:spcAft>
            <a:buNone/>
          </a:pPr>
          <a:r>
            <a:rPr lang="en-US" sz="1600" b="1" kern="1200" dirty="0">
              <a:latin typeface="Segoe UI" panose="020B0502040204020203" pitchFamily="34" charset="0"/>
              <a:ea typeface="Segoe UI" panose="020B0502040204020203" pitchFamily="34" charset="0"/>
              <a:cs typeface="Segoe UI" panose="020B0502040204020203" pitchFamily="34" charset="0"/>
            </a:rPr>
            <a:t>Competitors and allies</a:t>
          </a:r>
        </a:p>
        <a:p>
          <a:pPr marL="0" lvl="0" indent="0" algn="ctr" defTabSz="889000">
            <a:lnSpc>
              <a:spcPct val="90000"/>
            </a:lnSpc>
            <a:spcBef>
              <a:spcPct val="0"/>
            </a:spcBef>
            <a:spcAft>
              <a:spcPct val="35000"/>
            </a:spcAft>
            <a:buNone/>
          </a:pPr>
          <a:r>
            <a:rPr lang="en-US" sz="1600" b="1" kern="1200" dirty="0">
              <a:latin typeface="Segoe UI" panose="020B0502040204020203" pitchFamily="34" charset="0"/>
              <a:ea typeface="Segoe UI" panose="020B0502040204020203" pitchFamily="34" charset="0"/>
              <a:cs typeface="Segoe UI" panose="020B0502040204020203" pitchFamily="34" charset="0"/>
            </a:rPr>
            <a:t>Social , economic, political and technological forces</a:t>
          </a:r>
        </a:p>
        <a:p>
          <a:pPr marL="0" lvl="0" indent="0" algn="ctr" defTabSz="889000">
            <a:lnSpc>
              <a:spcPct val="90000"/>
            </a:lnSpc>
            <a:spcBef>
              <a:spcPct val="0"/>
            </a:spcBef>
            <a:spcAft>
              <a:spcPct val="35000"/>
            </a:spcAft>
            <a:buNone/>
          </a:pPr>
          <a:endParaRPr lang="en-US" sz="1000" kern="1200" dirty="0"/>
        </a:p>
      </dsp:txBody>
      <dsp:txXfrm>
        <a:off x="708629" y="1406061"/>
        <a:ext cx="2036458" cy="2980043"/>
      </dsp:txXfrm>
    </dsp:sp>
    <dsp:sp modelId="{EFDDB203-09A5-486F-9230-5DD7F264733A}">
      <dsp:nvSpPr>
        <dsp:cNvPr id="0" name=""/>
        <dsp:cNvSpPr/>
      </dsp:nvSpPr>
      <dsp:spPr>
        <a:xfrm>
          <a:off x="4741873" y="751229"/>
          <a:ext cx="2923952" cy="430110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Segoe UI" panose="020B0502040204020203" pitchFamily="34" charset="0"/>
              <a:ea typeface="Segoe UI" panose="020B0502040204020203" pitchFamily="34" charset="0"/>
              <a:cs typeface="Segoe UI" panose="020B0502040204020203" pitchFamily="34" charset="0"/>
            </a:rPr>
            <a:t>Strengths and weaknesses</a:t>
          </a:r>
        </a:p>
        <a:p>
          <a:pPr marL="0" lvl="0" indent="0" algn="ctr" defTabSz="889000">
            <a:lnSpc>
              <a:spcPct val="90000"/>
            </a:lnSpc>
            <a:spcBef>
              <a:spcPct val="0"/>
            </a:spcBef>
            <a:spcAft>
              <a:spcPct val="35000"/>
            </a:spcAft>
            <a:buNone/>
          </a:pPr>
          <a:r>
            <a:rPr lang="en-US" sz="1600" b="1" kern="1200" dirty="0">
              <a:latin typeface="Segoe UI" panose="020B0502040204020203" pitchFamily="34" charset="0"/>
              <a:ea typeface="Segoe UI" panose="020B0502040204020203" pitchFamily="34" charset="0"/>
              <a:cs typeface="Segoe UI" panose="020B0502040204020203" pitchFamily="34" charset="0"/>
            </a:rPr>
            <a:t>Capabilities</a:t>
          </a:r>
        </a:p>
        <a:p>
          <a:pPr marL="0" lvl="0" indent="0" algn="ctr" defTabSz="889000">
            <a:lnSpc>
              <a:spcPct val="90000"/>
            </a:lnSpc>
            <a:spcBef>
              <a:spcPct val="0"/>
            </a:spcBef>
            <a:spcAft>
              <a:spcPct val="35000"/>
            </a:spcAft>
            <a:buNone/>
          </a:pPr>
          <a:r>
            <a:rPr lang="en-US" sz="1600" b="1" kern="1200" dirty="0">
              <a:latin typeface="Segoe UI" panose="020B0502040204020203" pitchFamily="34" charset="0"/>
              <a:ea typeface="Segoe UI" panose="020B0502040204020203" pitchFamily="34" charset="0"/>
              <a:cs typeface="Segoe UI" panose="020B0502040204020203" pitchFamily="34" charset="0"/>
            </a:rPr>
            <a:t>Resources</a:t>
          </a:r>
        </a:p>
      </dsp:txBody>
      <dsp:txXfrm>
        <a:off x="5170076" y="1381111"/>
        <a:ext cx="2067546" cy="30413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C38E03-900A-4FD7-B596-6A3E60A38FD0}">
      <dsp:nvSpPr>
        <dsp:cNvPr id="0" name=""/>
        <dsp:cNvSpPr/>
      </dsp:nvSpPr>
      <dsp:spPr>
        <a:xfrm>
          <a:off x="1497054" y="3516508"/>
          <a:ext cx="810334" cy="411244"/>
        </a:xfrm>
        <a:custGeom>
          <a:avLst/>
          <a:gdLst/>
          <a:ahLst/>
          <a:cxnLst/>
          <a:rect l="0" t="0" r="0" b="0"/>
          <a:pathLst>
            <a:path>
              <a:moveTo>
                <a:pt x="810334" y="0"/>
              </a:moveTo>
              <a:lnTo>
                <a:pt x="810334" y="280250"/>
              </a:lnTo>
              <a:lnTo>
                <a:pt x="0" y="280250"/>
              </a:lnTo>
              <a:lnTo>
                <a:pt x="0" y="4112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7088BE3-7700-40FF-AE9E-0833E0557D94}">
      <dsp:nvSpPr>
        <dsp:cNvPr id="0" name=""/>
        <dsp:cNvSpPr/>
      </dsp:nvSpPr>
      <dsp:spPr>
        <a:xfrm>
          <a:off x="2307388" y="3516508"/>
          <a:ext cx="917912" cy="411244"/>
        </a:xfrm>
        <a:custGeom>
          <a:avLst/>
          <a:gdLst/>
          <a:ahLst/>
          <a:cxnLst/>
          <a:rect l="0" t="0" r="0" b="0"/>
          <a:pathLst>
            <a:path>
              <a:moveTo>
                <a:pt x="0" y="0"/>
              </a:moveTo>
              <a:lnTo>
                <a:pt x="0" y="280250"/>
              </a:lnTo>
              <a:lnTo>
                <a:pt x="917912" y="280250"/>
              </a:lnTo>
              <a:lnTo>
                <a:pt x="917912" y="4112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160DE43-1F88-4028-A1BF-83BC9E04BD5E}">
      <dsp:nvSpPr>
        <dsp:cNvPr id="0" name=""/>
        <dsp:cNvSpPr/>
      </dsp:nvSpPr>
      <dsp:spPr>
        <a:xfrm>
          <a:off x="2307388" y="2207361"/>
          <a:ext cx="1782036" cy="411244"/>
        </a:xfrm>
        <a:custGeom>
          <a:avLst/>
          <a:gdLst/>
          <a:ahLst/>
          <a:cxnLst/>
          <a:rect l="0" t="0" r="0" b="0"/>
          <a:pathLst>
            <a:path>
              <a:moveTo>
                <a:pt x="1782036" y="0"/>
              </a:moveTo>
              <a:lnTo>
                <a:pt x="1782036" y="280250"/>
              </a:lnTo>
              <a:lnTo>
                <a:pt x="0" y="280250"/>
              </a:lnTo>
              <a:lnTo>
                <a:pt x="0" y="4112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E39B47-E637-4E94-81F1-366DBE43071D}">
      <dsp:nvSpPr>
        <dsp:cNvPr id="0" name=""/>
        <dsp:cNvSpPr/>
      </dsp:nvSpPr>
      <dsp:spPr>
        <a:xfrm>
          <a:off x="4043704" y="2207361"/>
          <a:ext cx="91440" cy="411244"/>
        </a:xfrm>
        <a:custGeom>
          <a:avLst/>
          <a:gdLst/>
          <a:ahLst/>
          <a:cxnLst/>
          <a:rect l="0" t="0" r="0" b="0"/>
          <a:pathLst>
            <a:path>
              <a:moveTo>
                <a:pt x="45720" y="0"/>
              </a:moveTo>
              <a:lnTo>
                <a:pt x="45720" y="4112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50C56C-531D-4C5C-AB53-B0F5079CB2B4}">
      <dsp:nvSpPr>
        <dsp:cNvPr id="0" name=""/>
        <dsp:cNvSpPr/>
      </dsp:nvSpPr>
      <dsp:spPr>
        <a:xfrm>
          <a:off x="4953547" y="3516508"/>
          <a:ext cx="864123" cy="411244"/>
        </a:xfrm>
        <a:custGeom>
          <a:avLst/>
          <a:gdLst/>
          <a:ahLst/>
          <a:cxnLst/>
          <a:rect l="0" t="0" r="0" b="0"/>
          <a:pathLst>
            <a:path>
              <a:moveTo>
                <a:pt x="864123" y="0"/>
              </a:moveTo>
              <a:lnTo>
                <a:pt x="864123" y="280250"/>
              </a:lnTo>
              <a:lnTo>
                <a:pt x="0" y="280250"/>
              </a:lnTo>
              <a:lnTo>
                <a:pt x="0" y="4112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77DBB1-0B50-4AD9-8262-B13575CBA23E}">
      <dsp:nvSpPr>
        <dsp:cNvPr id="0" name=""/>
        <dsp:cNvSpPr/>
      </dsp:nvSpPr>
      <dsp:spPr>
        <a:xfrm>
          <a:off x="5817671" y="3516508"/>
          <a:ext cx="864123" cy="411244"/>
        </a:xfrm>
        <a:custGeom>
          <a:avLst/>
          <a:gdLst/>
          <a:ahLst/>
          <a:cxnLst/>
          <a:rect l="0" t="0" r="0" b="0"/>
          <a:pathLst>
            <a:path>
              <a:moveTo>
                <a:pt x="0" y="0"/>
              </a:moveTo>
              <a:lnTo>
                <a:pt x="0" y="280250"/>
              </a:lnTo>
              <a:lnTo>
                <a:pt x="864123" y="280250"/>
              </a:lnTo>
              <a:lnTo>
                <a:pt x="864123" y="4112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1E17989-42CD-43D6-B790-09ACE3DE6B58}">
      <dsp:nvSpPr>
        <dsp:cNvPr id="0" name=""/>
        <dsp:cNvSpPr/>
      </dsp:nvSpPr>
      <dsp:spPr>
        <a:xfrm>
          <a:off x="4089424" y="2207361"/>
          <a:ext cx="1728246" cy="411244"/>
        </a:xfrm>
        <a:custGeom>
          <a:avLst/>
          <a:gdLst/>
          <a:ahLst/>
          <a:cxnLst/>
          <a:rect l="0" t="0" r="0" b="0"/>
          <a:pathLst>
            <a:path>
              <a:moveTo>
                <a:pt x="0" y="0"/>
              </a:moveTo>
              <a:lnTo>
                <a:pt x="0" y="280250"/>
              </a:lnTo>
              <a:lnTo>
                <a:pt x="1728246" y="280250"/>
              </a:lnTo>
              <a:lnTo>
                <a:pt x="1728246" y="4112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3E80223-DE18-4F9D-8EC0-930DBAE971B8}">
      <dsp:nvSpPr>
        <dsp:cNvPr id="0" name=""/>
        <dsp:cNvSpPr/>
      </dsp:nvSpPr>
      <dsp:spPr>
        <a:xfrm>
          <a:off x="4043704" y="898214"/>
          <a:ext cx="91440" cy="411244"/>
        </a:xfrm>
        <a:custGeom>
          <a:avLst/>
          <a:gdLst/>
          <a:ahLst/>
          <a:cxnLst/>
          <a:rect l="0" t="0" r="0" b="0"/>
          <a:pathLst>
            <a:path>
              <a:moveTo>
                <a:pt x="45720" y="0"/>
              </a:moveTo>
              <a:lnTo>
                <a:pt x="45720" y="41124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F87C706-3601-4132-86FC-44FCB6E9D77F}">
      <dsp:nvSpPr>
        <dsp:cNvPr id="0" name=""/>
        <dsp:cNvSpPr/>
      </dsp:nvSpPr>
      <dsp:spPr>
        <a:xfrm>
          <a:off x="3382414" y="311"/>
          <a:ext cx="1414020" cy="89790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CC82828-04C2-45E6-8015-1782E91154F8}">
      <dsp:nvSpPr>
        <dsp:cNvPr id="0" name=""/>
        <dsp:cNvSpPr/>
      </dsp:nvSpPr>
      <dsp:spPr>
        <a:xfrm>
          <a:off x="3539527" y="149569"/>
          <a:ext cx="1414020" cy="89790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Long Term Development Plan-Vision</a:t>
          </a:r>
        </a:p>
      </dsp:txBody>
      <dsp:txXfrm>
        <a:off x="3565826" y="175868"/>
        <a:ext cx="1361422" cy="845304"/>
      </dsp:txXfrm>
    </dsp:sp>
    <dsp:sp modelId="{87377942-3922-4A1B-9F2B-2123F0B9003F}">
      <dsp:nvSpPr>
        <dsp:cNvPr id="0" name=""/>
        <dsp:cNvSpPr/>
      </dsp:nvSpPr>
      <dsp:spPr>
        <a:xfrm>
          <a:off x="3382414" y="1309458"/>
          <a:ext cx="1414020" cy="89790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93BF83-695A-428C-A9E6-9549918C5C49}">
      <dsp:nvSpPr>
        <dsp:cNvPr id="0" name=""/>
        <dsp:cNvSpPr/>
      </dsp:nvSpPr>
      <dsp:spPr>
        <a:xfrm>
          <a:off x="3539527" y="1458716"/>
          <a:ext cx="1414020" cy="89790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Medium Term Plans (5 year)</a:t>
          </a:r>
        </a:p>
      </dsp:txBody>
      <dsp:txXfrm>
        <a:off x="3565826" y="1485015"/>
        <a:ext cx="1361422" cy="845304"/>
      </dsp:txXfrm>
    </dsp:sp>
    <dsp:sp modelId="{98E5618B-2ABF-4A51-8801-261E35703781}">
      <dsp:nvSpPr>
        <dsp:cNvPr id="0" name=""/>
        <dsp:cNvSpPr/>
      </dsp:nvSpPr>
      <dsp:spPr>
        <a:xfrm>
          <a:off x="5110661" y="2618605"/>
          <a:ext cx="1414020" cy="89790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239DD80-BB7B-40CB-A009-548D470DC2C9}">
      <dsp:nvSpPr>
        <dsp:cNvPr id="0" name=""/>
        <dsp:cNvSpPr/>
      </dsp:nvSpPr>
      <dsp:spPr>
        <a:xfrm>
          <a:off x="5267774" y="2767863"/>
          <a:ext cx="1414020" cy="89790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Sector Plans</a:t>
          </a:r>
        </a:p>
      </dsp:txBody>
      <dsp:txXfrm>
        <a:off x="5294073" y="2794162"/>
        <a:ext cx="1361422" cy="845304"/>
      </dsp:txXfrm>
    </dsp:sp>
    <dsp:sp modelId="{8A0A47F9-3CAE-4EBE-874A-4057FBAB1CE1}">
      <dsp:nvSpPr>
        <dsp:cNvPr id="0" name=""/>
        <dsp:cNvSpPr/>
      </dsp:nvSpPr>
      <dsp:spPr>
        <a:xfrm>
          <a:off x="5974784" y="3927752"/>
          <a:ext cx="1414020" cy="89790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FD2B2E6-C1DF-4948-B062-2B50F508443D}">
      <dsp:nvSpPr>
        <dsp:cNvPr id="0" name=""/>
        <dsp:cNvSpPr/>
      </dsp:nvSpPr>
      <dsp:spPr>
        <a:xfrm>
          <a:off x="6131897" y="4077010"/>
          <a:ext cx="1414020" cy="89790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MTEFs</a:t>
          </a:r>
        </a:p>
      </dsp:txBody>
      <dsp:txXfrm>
        <a:off x="6158196" y="4103309"/>
        <a:ext cx="1361422" cy="845304"/>
      </dsp:txXfrm>
    </dsp:sp>
    <dsp:sp modelId="{AF99044A-144A-4B3C-B2CD-31B2C6B35D6A}">
      <dsp:nvSpPr>
        <dsp:cNvPr id="0" name=""/>
        <dsp:cNvSpPr/>
      </dsp:nvSpPr>
      <dsp:spPr>
        <a:xfrm>
          <a:off x="4246537" y="3927752"/>
          <a:ext cx="1414020" cy="89790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386A8C-BC02-4AA8-8A84-64F09C61F734}">
      <dsp:nvSpPr>
        <dsp:cNvPr id="0" name=""/>
        <dsp:cNvSpPr/>
      </dsp:nvSpPr>
      <dsp:spPr>
        <a:xfrm>
          <a:off x="4403651" y="4077010"/>
          <a:ext cx="1414020" cy="89790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MTEFs</a:t>
          </a:r>
        </a:p>
      </dsp:txBody>
      <dsp:txXfrm>
        <a:off x="4429950" y="4103309"/>
        <a:ext cx="1361422" cy="845304"/>
      </dsp:txXfrm>
    </dsp:sp>
    <dsp:sp modelId="{AE2E908B-BF04-43E6-BFDD-C7937B9BBD71}">
      <dsp:nvSpPr>
        <dsp:cNvPr id="0" name=""/>
        <dsp:cNvSpPr/>
      </dsp:nvSpPr>
      <dsp:spPr>
        <a:xfrm>
          <a:off x="3382414" y="2618605"/>
          <a:ext cx="1414020" cy="89790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47EB6D-86C1-467B-8232-9CD4E7594B9A}">
      <dsp:nvSpPr>
        <dsp:cNvPr id="0" name=""/>
        <dsp:cNvSpPr/>
      </dsp:nvSpPr>
      <dsp:spPr>
        <a:xfrm>
          <a:off x="3539527" y="2767863"/>
          <a:ext cx="1414020" cy="89790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Sector Plans</a:t>
          </a:r>
        </a:p>
      </dsp:txBody>
      <dsp:txXfrm>
        <a:off x="3565826" y="2794162"/>
        <a:ext cx="1361422" cy="845304"/>
      </dsp:txXfrm>
    </dsp:sp>
    <dsp:sp modelId="{A8C5D2CD-4C55-4D63-92E5-06FF226595DC}">
      <dsp:nvSpPr>
        <dsp:cNvPr id="0" name=""/>
        <dsp:cNvSpPr/>
      </dsp:nvSpPr>
      <dsp:spPr>
        <a:xfrm>
          <a:off x="1600378" y="2618605"/>
          <a:ext cx="1414020" cy="89790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5BD2901-6535-4F02-835D-976DE3AF8549}">
      <dsp:nvSpPr>
        <dsp:cNvPr id="0" name=""/>
        <dsp:cNvSpPr/>
      </dsp:nvSpPr>
      <dsp:spPr>
        <a:xfrm>
          <a:off x="1757491" y="2767863"/>
          <a:ext cx="1414020" cy="89790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Sector Plans</a:t>
          </a:r>
        </a:p>
      </dsp:txBody>
      <dsp:txXfrm>
        <a:off x="1783790" y="2794162"/>
        <a:ext cx="1361422" cy="845304"/>
      </dsp:txXfrm>
    </dsp:sp>
    <dsp:sp modelId="{D27BD408-12D9-48E1-A01C-D5ECACCC9C93}">
      <dsp:nvSpPr>
        <dsp:cNvPr id="0" name=""/>
        <dsp:cNvSpPr/>
      </dsp:nvSpPr>
      <dsp:spPr>
        <a:xfrm>
          <a:off x="2518290" y="3927752"/>
          <a:ext cx="1414020" cy="89790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27893C8-DB52-42BA-9C69-14698F4A136E}">
      <dsp:nvSpPr>
        <dsp:cNvPr id="0" name=""/>
        <dsp:cNvSpPr/>
      </dsp:nvSpPr>
      <dsp:spPr>
        <a:xfrm>
          <a:off x="2675404" y="4077010"/>
          <a:ext cx="1414020" cy="89790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MTEFs</a:t>
          </a:r>
        </a:p>
      </dsp:txBody>
      <dsp:txXfrm>
        <a:off x="2701703" y="4103309"/>
        <a:ext cx="1361422" cy="845304"/>
      </dsp:txXfrm>
    </dsp:sp>
    <dsp:sp modelId="{2EA38D64-7B39-4ECE-9CF0-9A87DD3063E7}">
      <dsp:nvSpPr>
        <dsp:cNvPr id="0" name=""/>
        <dsp:cNvSpPr/>
      </dsp:nvSpPr>
      <dsp:spPr>
        <a:xfrm>
          <a:off x="790044" y="3927752"/>
          <a:ext cx="1414020" cy="89790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F8E23B7-CE54-48A9-9283-19E6C50C6171}">
      <dsp:nvSpPr>
        <dsp:cNvPr id="0" name=""/>
        <dsp:cNvSpPr/>
      </dsp:nvSpPr>
      <dsp:spPr>
        <a:xfrm>
          <a:off x="947157" y="4077010"/>
          <a:ext cx="1414020" cy="89790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MTEFs</a:t>
          </a:r>
        </a:p>
      </dsp:txBody>
      <dsp:txXfrm>
        <a:off x="973456" y="4103309"/>
        <a:ext cx="1361422" cy="845304"/>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2372" cy="458929"/>
          </a:xfrm>
          <a:prstGeom prst="rect">
            <a:avLst/>
          </a:prstGeom>
        </p:spPr>
        <p:txBody>
          <a:bodyPr vert="horz" lIns="90260" tIns="45130" rIns="90260" bIns="45130" rtlCol="0"/>
          <a:lstStyle>
            <a:lvl1pPr algn="l">
              <a:defRPr sz="1200"/>
            </a:lvl1pPr>
          </a:lstStyle>
          <a:p>
            <a:endParaRPr lang="en-US"/>
          </a:p>
        </p:txBody>
      </p:sp>
      <p:sp>
        <p:nvSpPr>
          <p:cNvPr id="3" name="Date Placeholder 2"/>
          <p:cNvSpPr>
            <a:spLocks noGrp="1"/>
          </p:cNvSpPr>
          <p:nvPr>
            <p:ph type="dt" sz="quarter" idx="1"/>
          </p:nvPr>
        </p:nvSpPr>
        <p:spPr>
          <a:xfrm>
            <a:off x="3884066" y="0"/>
            <a:ext cx="2972372" cy="458929"/>
          </a:xfrm>
          <a:prstGeom prst="rect">
            <a:avLst/>
          </a:prstGeom>
        </p:spPr>
        <p:txBody>
          <a:bodyPr vert="horz" lIns="90260" tIns="45130" rIns="90260" bIns="45130" rtlCol="0"/>
          <a:lstStyle>
            <a:lvl1pPr algn="r">
              <a:defRPr sz="1200"/>
            </a:lvl1pPr>
          </a:lstStyle>
          <a:p>
            <a:fld id="{171FF22D-554C-4B66-A21C-283942B667DD}" type="datetimeFigureOut">
              <a:rPr lang="en-US" smtClean="0"/>
              <a:t>4/23/2018</a:t>
            </a:fld>
            <a:endParaRPr lang="en-US"/>
          </a:p>
        </p:txBody>
      </p:sp>
      <p:sp>
        <p:nvSpPr>
          <p:cNvPr id="4" name="Footer Placeholder 3"/>
          <p:cNvSpPr>
            <a:spLocks noGrp="1"/>
          </p:cNvSpPr>
          <p:nvPr>
            <p:ph type="ftr" sz="quarter" idx="2"/>
          </p:nvPr>
        </p:nvSpPr>
        <p:spPr>
          <a:xfrm>
            <a:off x="0" y="8685071"/>
            <a:ext cx="2972372" cy="458929"/>
          </a:xfrm>
          <a:prstGeom prst="rect">
            <a:avLst/>
          </a:prstGeom>
        </p:spPr>
        <p:txBody>
          <a:bodyPr vert="horz" lIns="90260" tIns="45130" rIns="90260" bIns="45130" rtlCol="0" anchor="b"/>
          <a:lstStyle>
            <a:lvl1pPr algn="l">
              <a:defRPr sz="1200"/>
            </a:lvl1pPr>
          </a:lstStyle>
          <a:p>
            <a:endParaRPr lang="en-US"/>
          </a:p>
        </p:txBody>
      </p:sp>
      <p:sp>
        <p:nvSpPr>
          <p:cNvPr id="5" name="Slide Number Placeholder 4"/>
          <p:cNvSpPr>
            <a:spLocks noGrp="1"/>
          </p:cNvSpPr>
          <p:nvPr>
            <p:ph type="sldNum" sz="quarter" idx="3"/>
          </p:nvPr>
        </p:nvSpPr>
        <p:spPr>
          <a:xfrm>
            <a:off x="3884066" y="8685071"/>
            <a:ext cx="2972372" cy="458929"/>
          </a:xfrm>
          <a:prstGeom prst="rect">
            <a:avLst/>
          </a:prstGeom>
        </p:spPr>
        <p:txBody>
          <a:bodyPr vert="horz" lIns="90260" tIns="45130" rIns="90260" bIns="45130" rtlCol="0" anchor="b"/>
          <a:lstStyle>
            <a:lvl1pPr algn="r">
              <a:defRPr sz="1200"/>
            </a:lvl1pPr>
          </a:lstStyle>
          <a:p>
            <a:fld id="{32E864C7-B6D5-469A-AD8B-17E00B02CD84}" type="slidenum">
              <a:rPr lang="en-US" smtClean="0"/>
              <a:t>‹#›</a:t>
            </a:fld>
            <a:endParaRPr lang="en-US"/>
          </a:p>
        </p:txBody>
      </p:sp>
    </p:spTree>
    <p:extLst>
      <p:ext uri="{BB962C8B-B14F-4D97-AF65-F5344CB8AC3E}">
        <p14:creationId xmlns:p14="http://schemas.microsoft.com/office/powerpoint/2010/main" val="1632807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25" tIns="45713" rIns="91425" bIns="45713"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25" tIns="45713" rIns="91425" bIns="45713" rtlCol="0"/>
          <a:lstStyle>
            <a:lvl1pPr algn="r">
              <a:defRPr sz="1200"/>
            </a:lvl1pPr>
          </a:lstStyle>
          <a:p>
            <a:fld id="{1C5E6339-8464-4626-99E9-CD3062F8F874}" type="datetimeFigureOut">
              <a:rPr lang="en-US" smtClean="0"/>
              <a:t>4/23/2018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25" tIns="45713" rIns="91425" bIns="45713" rtlCol="0" anchor="ctr"/>
          <a:lstStyle/>
          <a:p>
            <a:endParaRPr lang="en-US"/>
          </a:p>
        </p:txBody>
      </p:sp>
      <p:sp>
        <p:nvSpPr>
          <p:cNvPr id="5" name="Notes Placeholder 4"/>
          <p:cNvSpPr>
            <a:spLocks noGrp="1"/>
          </p:cNvSpPr>
          <p:nvPr>
            <p:ph type="body" sz="quarter" idx="3"/>
          </p:nvPr>
        </p:nvSpPr>
        <p:spPr>
          <a:xfrm>
            <a:off x="685800" y="4400551"/>
            <a:ext cx="5486400" cy="3600450"/>
          </a:xfrm>
          <a:prstGeom prst="rect">
            <a:avLst/>
          </a:prstGeom>
        </p:spPr>
        <p:txBody>
          <a:bodyPr vert="horz" lIns="91425" tIns="45713" rIns="91425" bIns="4571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4"/>
            <a:ext cx="2971800" cy="458787"/>
          </a:xfrm>
          <a:prstGeom prst="rect">
            <a:avLst/>
          </a:prstGeom>
        </p:spPr>
        <p:txBody>
          <a:bodyPr vert="horz" lIns="91425" tIns="45713" rIns="91425" bIns="45713"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4"/>
            <a:ext cx="2971800" cy="458787"/>
          </a:xfrm>
          <a:prstGeom prst="rect">
            <a:avLst/>
          </a:prstGeom>
        </p:spPr>
        <p:txBody>
          <a:bodyPr vert="horz" lIns="91425" tIns="45713" rIns="91425" bIns="45713" rtlCol="0" anchor="b"/>
          <a:lstStyle>
            <a:lvl1pPr algn="r">
              <a:defRPr sz="1200"/>
            </a:lvl1pPr>
          </a:lstStyle>
          <a:p>
            <a:fld id="{0CDD0D7E-7CDB-46E0-95EA-88AC41DD0447}" type="slidenum">
              <a:rPr lang="en-US" smtClean="0"/>
              <a:t>‹#›</a:t>
            </a:fld>
            <a:endParaRPr lang="en-US"/>
          </a:p>
        </p:txBody>
      </p:sp>
    </p:spTree>
    <p:extLst>
      <p:ext uri="{BB962C8B-B14F-4D97-AF65-F5344CB8AC3E}">
        <p14:creationId xmlns:p14="http://schemas.microsoft.com/office/powerpoint/2010/main" val="984757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a:solidFill>
                  <a:schemeClr val="tx1"/>
                </a:solidFill>
                <a:latin typeface="+mn-lt"/>
                <a:ea typeface="+mn-ea"/>
                <a:cs typeface="+mn-cs"/>
              </a:rPr>
              <a:t>Accelerated Development in Sub-Saharan Africa: An Agenda for Action</a:t>
            </a:r>
            <a:r>
              <a:rPr lang="en-US" sz="1200" b="0" i="0" u="none" strike="noStrike" kern="1200" baseline="0" dirty="0">
                <a:solidFill>
                  <a:schemeClr val="tx1"/>
                </a:solidFill>
                <a:latin typeface="+mn-lt"/>
                <a:ea typeface="+mn-ea"/>
                <a:cs typeface="+mn-cs"/>
              </a:rPr>
              <a:t>” (Killick, 1983: 74).“ was an evaluation report on Development planning in Africa originally prepared for the World Bank’s African Strategy Review, to inform the Berg report of Structural Adjustment Programs. The objective of the evaluation exercise was “to review the literature on plan implementation in Africa, with implementation defined as the ability to achieve specified ends by chosen means. Though highly balanced the eventual evaluation report was constrained the availability of the relevant literature.</a:t>
            </a:r>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8</a:t>
            </a:fld>
            <a:endParaRPr lang="en-US"/>
          </a:p>
        </p:txBody>
      </p:sp>
    </p:spTree>
    <p:extLst>
      <p:ext uri="{BB962C8B-B14F-4D97-AF65-F5344CB8AC3E}">
        <p14:creationId xmlns:p14="http://schemas.microsoft.com/office/powerpoint/2010/main" val="8907970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26</a:t>
            </a:fld>
            <a:endParaRPr lang="en-US"/>
          </a:p>
        </p:txBody>
      </p:sp>
    </p:spTree>
    <p:extLst>
      <p:ext uri="{BB962C8B-B14F-4D97-AF65-F5344CB8AC3E}">
        <p14:creationId xmlns:p14="http://schemas.microsoft.com/office/powerpoint/2010/main" val="38246022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rgbClr val="FF0000"/>
                </a:solidFill>
                <a:latin typeface="Segoe UI" panose="020B0502040204020203" pitchFamily="34" charset="0"/>
                <a:ea typeface="Segoe UI" panose="020B0502040204020203" pitchFamily="34" charset="0"/>
                <a:cs typeface="Segoe UI" panose="020B0502040204020203" pitchFamily="34" charset="0"/>
              </a:rPr>
              <a:t>Progress-</a:t>
            </a:r>
            <a:r>
              <a:rPr lang="en-US" sz="1200" dirty="0">
                <a:latin typeface="Segoe UI" panose="020B0502040204020203" pitchFamily="34" charset="0"/>
                <a:ea typeface="Segoe UI" panose="020B0502040204020203" pitchFamily="34" charset="0"/>
                <a:cs typeface="Segoe UI" panose="020B0502040204020203" pitchFamily="34" charset="0"/>
              </a:rPr>
              <a:t>4 levels of  standard indicators developed</a:t>
            </a:r>
          </a:p>
          <a:p>
            <a:r>
              <a:rPr lang="en-US" sz="1200" b="1" dirty="0">
                <a:latin typeface="Segoe UI" panose="020B0502040204020203" pitchFamily="34" charset="0"/>
                <a:ea typeface="Segoe UI" panose="020B0502040204020203" pitchFamily="34" charset="0"/>
                <a:cs typeface="Segoe UI" panose="020B0502040204020203" pitchFamily="34" charset="0"/>
              </a:rPr>
              <a:t>National Priority indicators: </a:t>
            </a:r>
            <a:r>
              <a:rPr lang="en-US" sz="1200" dirty="0">
                <a:latin typeface="Segoe UI" panose="020B0502040204020203" pitchFamily="34" charset="0"/>
                <a:ea typeface="Segoe UI" panose="020B0502040204020203" pitchFamily="34" charset="0"/>
                <a:cs typeface="Segoe UI" panose="020B0502040204020203" pitchFamily="34" charset="0"/>
              </a:rPr>
              <a:t>The NSI Level 1 presents key indicators that will be tracked at national level to monitor the country's graduation from </a:t>
            </a:r>
            <a:r>
              <a:rPr lang="en-US" sz="1200" dirty="0" err="1">
                <a:latin typeface="Segoe UI" panose="020B0502040204020203" pitchFamily="34" charset="0"/>
                <a:ea typeface="Segoe UI" panose="020B0502040204020203" pitchFamily="34" charset="0"/>
                <a:cs typeface="Segoe UI" panose="020B0502040204020203" pitchFamily="34" charset="0"/>
              </a:rPr>
              <a:t>LDC</a:t>
            </a:r>
            <a:r>
              <a:rPr lang="en-US" sz="1200" dirty="0">
                <a:latin typeface="Segoe UI" panose="020B0502040204020203" pitchFamily="34" charset="0"/>
                <a:ea typeface="Segoe UI" panose="020B0502040204020203" pitchFamily="34" charset="0"/>
                <a:cs typeface="Segoe UI" panose="020B0502040204020203" pitchFamily="34" charset="0"/>
              </a:rPr>
              <a:t> to Medium-Income status</a:t>
            </a:r>
          </a:p>
          <a:p>
            <a:r>
              <a:rPr lang="en-US" sz="1200" b="1" dirty="0">
                <a:latin typeface="Segoe UI" panose="020B0502040204020203" pitchFamily="34" charset="0"/>
                <a:ea typeface="Segoe UI" panose="020B0502040204020203" pitchFamily="34" charset="0"/>
                <a:cs typeface="Segoe UI" panose="020B0502040204020203" pitchFamily="34" charset="0"/>
              </a:rPr>
              <a:t>Program outcomes and indicators: </a:t>
            </a:r>
            <a:r>
              <a:rPr lang="en-US" sz="1200" dirty="0">
                <a:latin typeface="Segoe UI" panose="020B0502040204020203" pitchFamily="34" charset="0"/>
                <a:ea typeface="Segoe UI" panose="020B0502040204020203" pitchFamily="34" charset="0"/>
                <a:cs typeface="Segoe UI" panose="020B0502040204020203" pitchFamily="34" charset="0"/>
              </a:rPr>
              <a:t>The results from implementing NDP II sector objectives and  the  respective sector interventions will be monitored at NSI level2</a:t>
            </a:r>
          </a:p>
          <a:p>
            <a:r>
              <a:rPr lang="en-US" sz="1200" b="1" dirty="0">
                <a:latin typeface="Segoe UI" panose="020B0502040204020203" pitchFamily="34" charset="0"/>
                <a:ea typeface="Segoe UI" panose="020B0502040204020203" pitchFamily="34" charset="0"/>
                <a:cs typeface="Segoe UI" panose="020B0502040204020203" pitchFamily="34" charset="0"/>
              </a:rPr>
              <a:t>Service delivery outcomes and indicators:</a:t>
            </a:r>
            <a:r>
              <a:rPr lang="en-US" sz="1200" dirty="0">
                <a:latin typeface="Segoe UI" panose="020B0502040204020203" pitchFamily="34" charset="0"/>
                <a:ea typeface="Segoe UI" panose="020B0502040204020203" pitchFamily="34" charset="0"/>
                <a:cs typeface="Segoe UI" panose="020B0502040204020203" pitchFamily="34" charset="0"/>
              </a:rPr>
              <a:t> Level 3 of the NSI framework contains MDA Service Outcome and indicators for the annual assessment of MDA performance against the MTEF allocations</a:t>
            </a:r>
          </a:p>
          <a:p>
            <a:r>
              <a:rPr lang="en-US" sz="1200" b="1" dirty="0">
                <a:latin typeface="Segoe UI" panose="020B0502040204020203" pitchFamily="34" charset="0"/>
                <a:ea typeface="Segoe UI" panose="020B0502040204020203" pitchFamily="34" charset="0"/>
                <a:cs typeface="Segoe UI" panose="020B0502040204020203" pitchFamily="34" charset="0"/>
              </a:rPr>
              <a:t>Routine outcomes and indicators: </a:t>
            </a:r>
            <a:r>
              <a:rPr lang="en-US" sz="1200" dirty="0">
                <a:latin typeface="Segoe UI" panose="020B0502040204020203" pitchFamily="34" charset="0"/>
                <a:ea typeface="Segoe UI" panose="020B0502040204020203" pitchFamily="34" charset="0"/>
                <a:cs typeface="Segoe UI" panose="020B0502040204020203" pitchFamily="34" charset="0"/>
              </a:rPr>
              <a:t>MDAs and Local Governments undertake routine activities in the delivery of the public services which influence service delivery outcomes.  </a:t>
            </a:r>
          </a:p>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28</a:t>
            </a:fld>
            <a:endParaRPr lang="en-US"/>
          </a:p>
        </p:txBody>
      </p:sp>
    </p:spTree>
    <p:extLst>
      <p:ext uri="{BB962C8B-B14F-4D97-AF65-F5344CB8AC3E}">
        <p14:creationId xmlns:p14="http://schemas.microsoft.com/office/powerpoint/2010/main" val="235205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Lessons from Kenya and Ethiopia</a:t>
            </a:r>
          </a:p>
          <a:p>
            <a:r>
              <a:rPr lang="en-US" sz="1200" b="1" i="1" dirty="0">
                <a:latin typeface="Segoe UI" panose="020B0502040204020203" pitchFamily="34" charset="0"/>
                <a:ea typeface="Segoe UI" panose="020B0502040204020203" pitchFamily="34" charset="0"/>
                <a:cs typeface="Segoe UI" panose="020B0502040204020203" pitchFamily="34" charset="0"/>
              </a:rPr>
              <a:t>In Ethiopia  the BSC and the PBB have competing roles</a:t>
            </a:r>
          </a:p>
          <a:p>
            <a:r>
              <a:rPr lang="en-US" dirty="0"/>
              <a:t>In Kenya ?</a:t>
            </a:r>
          </a:p>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29</a:t>
            </a:fld>
            <a:endParaRPr lang="en-US"/>
          </a:p>
        </p:txBody>
      </p:sp>
    </p:spTree>
    <p:extLst>
      <p:ext uri="{BB962C8B-B14F-4D97-AF65-F5344CB8AC3E}">
        <p14:creationId xmlns:p14="http://schemas.microsoft.com/office/powerpoint/2010/main" val="27367116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30</a:t>
            </a:fld>
            <a:endParaRPr lang="en-US"/>
          </a:p>
        </p:txBody>
      </p:sp>
    </p:spTree>
    <p:extLst>
      <p:ext uri="{BB962C8B-B14F-4D97-AF65-F5344CB8AC3E}">
        <p14:creationId xmlns:p14="http://schemas.microsoft.com/office/powerpoint/2010/main" val="319889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33</a:t>
            </a:fld>
            <a:endParaRPr lang="en-US"/>
          </a:p>
        </p:txBody>
      </p:sp>
    </p:spTree>
    <p:extLst>
      <p:ext uri="{BB962C8B-B14F-4D97-AF65-F5344CB8AC3E}">
        <p14:creationId xmlns:p14="http://schemas.microsoft.com/office/powerpoint/2010/main" val="23887031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latin typeface="Segoe UI" panose="020B0502040204020203" pitchFamily="34" charset="0"/>
                <a:ea typeface="Segoe UI" panose="020B0502040204020203" pitchFamily="34" charset="0"/>
                <a:cs typeface="Segoe UI" panose="020B0502040204020203" pitchFamily="34" charset="0"/>
              </a:rPr>
              <a:t>Uganda has got very elaborate and comprehensive budget documentation, why does it have challenges</a:t>
            </a:r>
            <a:r>
              <a:rPr lang="en-US" sz="1200" b="1" dirty="0">
                <a:latin typeface="Segoe UI" panose="020B0502040204020203" pitchFamily="34" charset="0"/>
                <a:ea typeface="Segoe UI" panose="020B0502040204020203" pitchFamily="34" charset="0"/>
                <a:cs typeface="Segoe UI" panose="020B0502040204020203" pitchFamily="34" charset="0"/>
              </a:rPr>
              <a:t>?</a:t>
            </a:r>
          </a:p>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35</a:t>
            </a:fld>
            <a:endParaRPr lang="en-US"/>
          </a:p>
        </p:txBody>
      </p:sp>
    </p:spTree>
    <p:extLst>
      <p:ext uri="{BB962C8B-B14F-4D97-AF65-F5344CB8AC3E}">
        <p14:creationId xmlns:p14="http://schemas.microsoft.com/office/powerpoint/2010/main" val="30743365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dirty="0">
                <a:latin typeface="Segoe UI" panose="020B0502040204020203" pitchFamily="34" charset="0"/>
                <a:ea typeface="Segoe UI" panose="020B0502040204020203" pitchFamily="34" charset="0"/>
                <a:cs typeface="Segoe UI" panose="020B0502040204020203" pitchFamily="34" charset="0"/>
              </a:rPr>
              <a:t>What are your thoughts? </a:t>
            </a:r>
          </a:p>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37</a:t>
            </a:fld>
            <a:endParaRPr lang="en-US"/>
          </a:p>
        </p:txBody>
      </p:sp>
    </p:spTree>
    <p:extLst>
      <p:ext uri="{BB962C8B-B14F-4D97-AF65-F5344CB8AC3E}">
        <p14:creationId xmlns:p14="http://schemas.microsoft.com/office/powerpoint/2010/main" val="35478686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41</a:t>
            </a:fld>
            <a:endParaRPr lang="en-US"/>
          </a:p>
        </p:txBody>
      </p:sp>
    </p:spTree>
    <p:extLst>
      <p:ext uri="{BB962C8B-B14F-4D97-AF65-F5344CB8AC3E}">
        <p14:creationId xmlns:p14="http://schemas.microsoft.com/office/powerpoint/2010/main" val="2958347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42</a:t>
            </a:fld>
            <a:endParaRPr lang="en-US"/>
          </a:p>
        </p:txBody>
      </p:sp>
    </p:spTree>
    <p:extLst>
      <p:ext uri="{BB962C8B-B14F-4D97-AF65-F5344CB8AC3E}">
        <p14:creationId xmlns:p14="http://schemas.microsoft.com/office/powerpoint/2010/main" val="21604846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43</a:t>
            </a:fld>
            <a:endParaRPr lang="en-US"/>
          </a:p>
        </p:txBody>
      </p:sp>
    </p:spTree>
    <p:extLst>
      <p:ext uri="{BB962C8B-B14F-4D97-AF65-F5344CB8AC3E}">
        <p14:creationId xmlns:p14="http://schemas.microsoft.com/office/powerpoint/2010/main" val="2745985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1200"/>
              </a:spcBef>
            </a:pPr>
            <a:r>
              <a:rPr lang="en-GB" sz="1200" dirty="0">
                <a:latin typeface="Segoe UI" panose="020B0502040204020203" pitchFamily="34" charset="0"/>
                <a:ea typeface="Segoe UI" panose="020B0502040204020203" pitchFamily="34" charset="0"/>
                <a:cs typeface="Segoe UI" panose="020B0502040204020203" pitchFamily="34" charset="0"/>
              </a:rPr>
              <a:t>National development plans are underpinned by sector plans and strategies </a:t>
            </a:r>
          </a:p>
          <a:p>
            <a:pPr>
              <a:lnSpc>
                <a:spcPct val="100000"/>
              </a:lnSpc>
              <a:spcBef>
                <a:spcPts val="1200"/>
              </a:spcBef>
            </a:pPr>
            <a:r>
              <a:rPr lang="en-GB" sz="1200" dirty="0">
                <a:latin typeface="Segoe UI" panose="020B0502040204020203" pitchFamily="34" charset="0"/>
                <a:ea typeface="Segoe UI" panose="020B0502040204020203" pitchFamily="34" charset="0"/>
                <a:cs typeface="Segoe UI" panose="020B0502040204020203" pitchFamily="34" charset="0"/>
              </a:rPr>
              <a:t>Different policy objectives across countries but high level of commonality</a:t>
            </a:r>
          </a:p>
          <a:p>
            <a:pPr>
              <a:lnSpc>
                <a:spcPct val="100000"/>
              </a:lnSpc>
              <a:spcBef>
                <a:spcPts val="1200"/>
              </a:spcBef>
            </a:pPr>
            <a:r>
              <a:rPr lang="en-GB" sz="1200" dirty="0">
                <a:latin typeface="Segoe UI" panose="020B0502040204020203" pitchFamily="34" charset="0"/>
                <a:ea typeface="Segoe UI" panose="020B0502040204020203" pitchFamily="34" charset="0"/>
                <a:cs typeface="Segoe UI" panose="020B0502040204020203" pitchFamily="34" charset="0"/>
              </a:rPr>
              <a:t>Most guided by a Vision ranging from 2020 to 2040</a:t>
            </a:r>
          </a:p>
          <a:p>
            <a:pPr marL="0" indent="0">
              <a:lnSpc>
                <a:spcPct val="100000"/>
              </a:lnSpc>
              <a:spcBef>
                <a:spcPts val="1200"/>
              </a:spcBef>
              <a:buNone/>
            </a:pPr>
            <a:r>
              <a:rPr lang="en-GB" sz="1200" dirty="0">
                <a:latin typeface="Segoe UI" panose="020B0502040204020203" pitchFamily="34" charset="0"/>
                <a:ea typeface="Segoe UI" panose="020B0502040204020203" pitchFamily="34" charset="0"/>
                <a:cs typeface="Segoe UI" panose="020B0502040204020203" pitchFamily="34" charset="0"/>
              </a:rPr>
              <a:t> </a:t>
            </a:r>
          </a:p>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9</a:t>
            </a:fld>
            <a:endParaRPr lang="en-US"/>
          </a:p>
        </p:txBody>
      </p:sp>
    </p:spTree>
    <p:extLst>
      <p:ext uri="{BB962C8B-B14F-4D97-AF65-F5344CB8AC3E}">
        <p14:creationId xmlns:p14="http://schemas.microsoft.com/office/powerpoint/2010/main" val="23996029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44</a:t>
            </a:fld>
            <a:endParaRPr lang="en-US"/>
          </a:p>
        </p:txBody>
      </p:sp>
    </p:spTree>
    <p:extLst>
      <p:ext uri="{BB962C8B-B14F-4D97-AF65-F5344CB8AC3E}">
        <p14:creationId xmlns:p14="http://schemas.microsoft.com/office/powerpoint/2010/main" val="17600529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90888B-C640-45FC-B4A0-B3730752D8DF}" type="slidenum">
              <a:rPr lang="en-US" smtClean="0"/>
              <a:pPr/>
              <a:t>45</a:t>
            </a:fld>
            <a:endParaRPr lang="en-US" dirty="0"/>
          </a:p>
        </p:txBody>
      </p:sp>
    </p:spTree>
    <p:extLst>
      <p:ext uri="{BB962C8B-B14F-4D97-AF65-F5344CB8AC3E}">
        <p14:creationId xmlns:p14="http://schemas.microsoft.com/office/powerpoint/2010/main" val="33871701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90888B-C640-45FC-B4A0-B3730752D8DF}" type="slidenum">
              <a:rPr lang="en-US" smtClean="0"/>
              <a:pPr/>
              <a:t>46</a:t>
            </a:fld>
            <a:endParaRPr lang="en-US" dirty="0"/>
          </a:p>
        </p:txBody>
      </p:sp>
    </p:spTree>
    <p:extLst>
      <p:ext uri="{BB962C8B-B14F-4D97-AF65-F5344CB8AC3E}">
        <p14:creationId xmlns:p14="http://schemas.microsoft.com/office/powerpoint/2010/main" val="10854315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48</a:t>
            </a:fld>
            <a:endParaRPr lang="en-US"/>
          </a:p>
        </p:txBody>
      </p:sp>
    </p:spTree>
    <p:extLst>
      <p:ext uri="{BB962C8B-B14F-4D97-AF65-F5344CB8AC3E}">
        <p14:creationId xmlns:p14="http://schemas.microsoft.com/office/powerpoint/2010/main" val="2419665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solidFill>
                <a:schemeClr val="tx2"/>
              </a:solidFill>
            </a:endParaRPr>
          </a:p>
        </p:txBody>
      </p:sp>
      <p:sp>
        <p:nvSpPr>
          <p:cNvPr id="4" name="Slide Number Placeholder 3"/>
          <p:cNvSpPr>
            <a:spLocks noGrp="1"/>
          </p:cNvSpPr>
          <p:nvPr>
            <p:ph type="sldNum" sz="quarter" idx="10"/>
          </p:nvPr>
        </p:nvSpPr>
        <p:spPr/>
        <p:txBody>
          <a:bodyPr/>
          <a:lstStyle/>
          <a:p>
            <a:fld id="{0CDD0D7E-7CDB-46E0-95EA-88AC41DD0447}" type="slidenum">
              <a:rPr lang="en-US" smtClean="0"/>
              <a:t>49</a:t>
            </a:fld>
            <a:endParaRPr lang="en-US"/>
          </a:p>
        </p:txBody>
      </p:sp>
    </p:spTree>
    <p:extLst>
      <p:ext uri="{BB962C8B-B14F-4D97-AF65-F5344CB8AC3E}">
        <p14:creationId xmlns:p14="http://schemas.microsoft.com/office/powerpoint/2010/main" val="36570904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50</a:t>
            </a:fld>
            <a:endParaRPr lang="en-US"/>
          </a:p>
        </p:txBody>
      </p:sp>
    </p:spTree>
    <p:extLst>
      <p:ext uri="{BB962C8B-B14F-4D97-AF65-F5344CB8AC3E}">
        <p14:creationId xmlns:p14="http://schemas.microsoft.com/office/powerpoint/2010/main" val="32888214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Parameters</a:t>
            </a:r>
            <a:r>
              <a:rPr lang="en-US" baseline="0" dirty="0"/>
              <a:t> inform the entire macroeconomic process</a:t>
            </a:r>
            <a:endParaRPr lang="en-US" dirty="0"/>
          </a:p>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57</a:t>
            </a:fld>
            <a:endParaRPr lang="en-US"/>
          </a:p>
        </p:txBody>
      </p:sp>
    </p:spTree>
    <p:extLst>
      <p:ext uri="{BB962C8B-B14F-4D97-AF65-F5344CB8AC3E}">
        <p14:creationId xmlns:p14="http://schemas.microsoft.com/office/powerpoint/2010/main" val="6631577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C06D02-1008-43AB-8C7A-490BA2E7E938}" type="slidenum">
              <a:rPr lang="en-US" smtClean="0"/>
              <a:pPr/>
              <a:t>59</a:t>
            </a:fld>
            <a:endParaRPr lang="en-US"/>
          </a:p>
        </p:txBody>
      </p:sp>
    </p:spTree>
    <p:extLst>
      <p:ext uri="{BB962C8B-B14F-4D97-AF65-F5344CB8AC3E}">
        <p14:creationId xmlns:p14="http://schemas.microsoft.com/office/powerpoint/2010/main" val="22898218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DD0D7E-7CDB-46E0-95EA-88AC41DD0447}" type="slidenum">
              <a:rPr lang="en-US" smtClean="0"/>
              <a:t>60</a:t>
            </a:fld>
            <a:endParaRPr lang="en-US"/>
          </a:p>
        </p:txBody>
      </p:sp>
    </p:spTree>
    <p:extLst>
      <p:ext uri="{BB962C8B-B14F-4D97-AF65-F5344CB8AC3E}">
        <p14:creationId xmlns:p14="http://schemas.microsoft.com/office/powerpoint/2010/main" val="3101131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62</a:t>
            </a:fld>
            <a:endParaRPr lang="en-US"/>
          </a:p>
        </p:txBody>
      </p:sp>
    </p:spTree>
    <p:extLst>
      <p:ext uri="{BB962C8B-B14F-4D97-AF65-F5344CB8AC3E}">
        <p14:creationId xmlns:p14="http://schemas.microsoft.com/office/powerpoint/2010/main" val="4222759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a:t>
            </a:r>
          </a:p>
          <a:p>
            <a:r>
              <a:rPr lang="en-US" sz="1200" b="0" i="0" u="none" strike="noStrike" kern="1200" baseline="0" dirty="0">
                <a:solidFill>
                  <a:schemeClr val="tx1"/>
                </a:solidFill>
                <a:latin typeface="+mn-lt"/>
                <a:ea typeface="+mn-ea"/>
                <a:cs typeface="+mn-cs"/>
              </a:rPr>
              <a:t>Mid-Term Review of the Uganda National Development Plan 	</a:t>
            </a:r>
          </a:p>
          <a:p>
            <a:r>
              <a:rPr lang="en-US" sz="1200" b="0" i="0" u="none" strike="noStrike" kern="1200" baseline="0" dirty="0">
                <a:solidFill>
                  <a:schemeClr val="tx1"/>
                </a:solidFill>
                <a:latin typeface="+mn-lt"/>
                <a:ea typeface="+mn-ea"/>
                <a:cs typeface="+mn-cs"/>
              </a:rPr>
              <a:t>Prepared by Delta Partnership and </a:t>
            </a:r>
            <a:r>
              <a:rPr lang="en-US" sz="1200" b="0" i="0" u="none" strike="noStrike" kern="1200" baseline="0" dirty="0" err="1">
                <a:solidFill>
                  <a:schemeClr val="tx1"/>
                </a:solidFill>
                <a:latin typeface="+mn-lt"/>
                <a:ea typeface="+mn-ea"/>
                <a:cs typeface="+mn-cs"/>
              </a:rPr>
              <a:t>REEV</a:t>
            </a:r>
            <a:r>
              <a:rPr lang="en-US" sz="1200" b="0" i="0" u="none" strike="noStrike" kern="1200" baseline="0" dirty="0">
                <a:solidFill>
                  <a:schemeClr val="tx1"/>
                </a:solidFill>
                <a:latin typeface="+mn-lt"/>
                <a:ea typeface="+mn-ea"/>
                <a:cs typeface="+mn-cs"/>
              </a:rPr>
              <a:t> Consult for the National Planning Authority 	</a:t>
            </a:r>
          </a:p>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10</a:t>
            </a:fld>
            <a:endParaRPr lang="en-US"/>
          </a:p>
        </p:txBody>
      </p:sp>
    </p:spTree>
    <p:extLst>
      <p:ext uri="{BB962C8B-B14F-4D97-AF65-F5344CB8AC3E}">
        <p14:creationId xmlns:p14="http://schemas.microsoft.com/office/powerpoint/2010/main" val="37068706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63</a:t>
            </a:fld>
            <a:endParaRPr lang="en-US"/>
          </a:p>
        </p:txBody>
      </p:sp>
    </p:spTree>
    <p:extLst>
      <p:ext uri="{BB962C8B-B14F-4D97-AF65-F5344CB8AC3E}">
        <p14:creationId xmlns:p14="http://schemas.microsoft.com/office/powerpoint/2010/main" val="17204395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65</a:t>
            </a:fld>
            <a:endParaRPr lang="en-US"/>
          </a:p>
        </p:txBody>
      </p:sp>
    </p:spTree>
    <p:extLst>
      <p:ext uri="{BB962C8B-B14F-4D97-AF65-F5344CB8AC3E}">
        <p14:creationId xmlns:p14="http://schemas.microsoft.com/office/powerpoint/2010/main" val="34514135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69</a:t>
            </a:fld>
            <a:endParaRPr lang="en-US"/>
          </a:p>
        </p:txBody>
      </p:sp>
    </p:spTree>
    <p:extLst>
      <p:ext uri="{BB962C8B-B14F-4D97-AF65-F5344CB8AC3E}">
        <p14:creationId xmlns:p14="http://schemas.microsoft.com/office/powerpoint/2010/main" val="4714052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77</a:t>
            </a:fld>
            <a:endParaRPr lang="en-US"/>
          </a:p>
        </p:txBody>
      </p:sp>
    </p:spTree>
    <p:extLst>
      <p:ext uri="{BB962C8B-B14F-4D97-AF65-F5344CB8AC3E}">
        <p14:creationId xmlns:p14="http://schemas.microsoft.com/office/powerpoint/2010/main" val="40862166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78</a:t>
            </a:fld>
            <a:endParaRPr lang="en-US"/>
          </a:p>
        </p:txBody>
      </p:sp>
    </p:spTree>
    <p:extLst>
      <p:ext uri="{BB962C8B-B14F-4D97-AF65-F5344CB8AC3E}">
        <p14:creationId xmlns:p14="http://schemas.microsoft.com/office/powerpoint/2010/main" val="18853436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0CDD0D7E-7CDB-46E0-95EA-88AC41DD0447}" type="slidenum">
              <a:rPr lang="en-US" smtClean="0"/>
              <a:t>83</a:t>
            </a:fld>
            <a:endParaRPr lang="en-US"/>
          </a:p>
        </p:txBody>
      </p:sp>
    </p:spTree>
    <p:extLst>
      <p:ext uri="{BB962C8B-B14F-4D97-AF65-F5344CB8AC3E}">
        <p14:creationId xmlns:p14="http://schemas.microsoft.com/office/powerpoint/2010/main" val="20540377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0CDD0D7E-7CDB-46E0-95EA-88AC41DD0447}" type="slidenum">
              <a:rPr lang="en-US" smtClean="0"/>
              <a:t>84</a:t>
            </a:fld>
            <a:endParaRPr lang="en-US"/>
          </a:p>
        </p:txBody>
      </p:sp>
    </p:spTree>
    <p:extLst>
      <p:ext uri="{BB962C8B-B14F-4D97-AF65-F5344CB8AC3E}">
        <p14:creationId xmlns:p14="http://schemas.microsoft.com/office/powerpoint/2010/main" val="31204212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0CDD0D7E-7CDB-46E0-95EA-88AC41DD0447}" type="slidenum">
              <a:rPr lang="en-US" smtClean="0"/>
              <a:t>89</a:t>
            </a:fld>
            <a:endParaRPr lang="en-US"/>
          </a:p>
        </p:txBody>
      </p:sp>
    </p:spTree>
    <p:extLst>
      <p:ext uri="{BB962C8B-B14F-4D97-AF65-F5344CB8AC3E}">
        <p14:creationId xmlns:p14="http://schemas.microsoft.com/office/powerpoint/2010/main" val="14973796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90</a:t>
            </a:fld>
            <a:endParaRPr lang="en-US"/>
          </a:p>
        </p:txBody>
      </p:sp>
    </p:spTree>
    <p:extLst>
      <p:ext uri="{BB962C8B-B14F-4D97-AF65-F5344CB8AC3E}">
        <p14:creationId xmlns:p14="http://schemas.microsoft.com/office/powerpoint/2010/main" val="30171870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0CDD0D7E-7CDB-46E0-95EA-88AC41DD0447}" type="slidenum">
              <a:rPr lang="en-US" smtClean="0"/>
              <a:t>97</a:t>
            </a:fld>
            <a:endParaRPr lang="en-US"/>
          </a:p>
        </p:txBody>
      </p:sp>
    </p:spTree>
    <p:extLst>
      <p:ext uri="{BB962C8B-B14F-4D97-AF65-F5344CB8AC3E}">
        <p14:creationId xmlns:p14="http://schemas.microsoft.com/office/powerpoint/2010/main" val="1675453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Segoe UI" panose="020B0502040204020203" pitchFamily="34" charset="0"/>
                <a:ea typeface="Segoe UI" panose="020B0502040204020203" pitchFamily="34" charset="0"/>
                <a:cs typeface="Segoe UI" panose="020B0502040204020203" pitchFamily="34" charset="0"/>
              </a:rPr>
              <a:t>Rwanda has an adequate institutional and legal framework for plan implementation, but with flexibility to change or adapt which has proven effective (e.g. </a:t>
            </a:r>
            <a:r>
              <a:rPr lang="en-US" sz="1200" b="1" dirty="0" err="1">
                <a:latin typeface="Segoe UI" panose="020B0502040204020203" pitchFamily="34" charset="0"/>
                <a:ea typeface="Segoe UI" panose="020B0502040204020203" pitchFamily="34" charset="0"/>
                <a:cs typeface="Segoe UI" panose="020B0502040204020203" pitchFamily="34" charset="0"/>
              </a:rPr>
              <a:t>RDB</a:t>
            </a:r>
            <a:r>
              <a:rPr lang="en-US" sz="1200" b="1" dirty="0">
                <a:latin typeface="Segoe UI" panose="020B0502040204020203" pitchFamily="34" charset="0"/>
                <a:ea typeface="Segoe UI" panose="020B0502040204020203" pitchFamily="34" charset="0"/>
                <a:cs typeface="Segoe UI" panose="020B0502040204020203" pitchFamily="34" charset="0"/>
              </a:rPr>
              <a:t>,). </a:t>
            </a:r>
          </a:p>
          <a:p>
            <a:r>
              <a:rPr lang="en-US" sz="1200" b="1" dirty="0">
                <a:latin typeface="Segoe UI" panose="020B0502040204020203" pitchFamily="34" charset="0"/>
                <a:ea typeface="Segoe UI" panose="020B0502040204020203" pitchFamily="34" charset="0"/>
                <a:cs typeface="Segoe UI" panose="020B0502040204020203" pitchFamily="34" charset="0"/>
              </a:rPr>
              <a:t>Merging institutions with closely complementary mandates has reduced duplication of efforts and improved coordination</a:t>
            </a:r>
            <a:endParaRPr lang="en-US" b="1" dirty="0"/>
          </a:p>
        </p:txBody>
      </p:sp>
      <p:sp>
        <p:nvSpPr>
          <p:cNvPr id="4" name="Slide Number Placeholder 3"/>
          <p:cNvSpPr>
            <a:spLocks noGrp="1"/>
          </p:cNvSpPr>
          <p:nvPr>
            <p:ph type="sldNum" sz="quarter" idx="10"/>
          </p:nvPr>
        </p:nvSpPr>
        <p:spPr/>
        <p:txBody>
          <a:bodyPr/>
          <a:lstStyle/>
          <a:p>
            <a:fld id="{0CDD0D7E-7CDB-46E0-95EA-88AC41DD0447}" type="slidenum">
              <a:rPr lang="en-US" smtClean="0"/>
              <a:t>15</a:t>
            </a:fld>
            <a:endParaRPr lang="en-US"/>
          </a:p>
        </p:txBody>
      </p:sp>
    </p:spTree>
    <p:extLst>
      <p:ext uri="{BB962C8B-B14F-4D97-AF65-F5344CB8AC3E}">
        <p14:creationId xmlns:p14="http://schemas.microsoft.com/office/powerpoint/2010/main" val="20575533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98</a:t>
            </a:fld>
            <a:endParaRPr lang="en-US"/>
          </a:p>
        </p:txBody>
      </p:sp>
    </p:spTree>
    <p:extLst>
      <p:ext uri="{BB962C8B-B14F-4D97-AF65-F5344CB8AC3E}">
        <p14:creationId xmlns:p14="http://schemas.microsoft.com/office/powerpoint/2010/main" val="5242479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2400" dirty="0"/>
              <a:t>FK?</a:t>
            </a:r>
          </a:p>
          <a:p>
            <a:pPr lvl="1">
              <a:spcBef>
                <a:spcPts val="1200"/>
              </a:spcBef>
            </a:pPr>
            <a:r>
              <a:rPr lang="en-GB" sz="2100" dirty="0"/>
              <a:t>Decisions at this stage</a:t>
            </a:r>
          </a:p>
          <a:p>
            <a:pPr lvl="1">
              <a:spcBef>
                <a:spcPts val="1200"/>
              </a:spcBef>
            </a:pPr>
            <a:r>
              <a:rPr lang="en-GB" sz="2100" dirty="0"/>
              <a:t>Key documents</a:t>
            </a:r>
          </a:p>
          <a:p>
            <a:pPr lvl="1">
              <a:spcBef>
                <a:spcPts val="1200"/>
              </a:spcBef>
            </a:pPr>
            <a:r>
              <a:rPr lang="en-GB" sz="2100" dirty="0"/>
              <a:t>Institutions/skills   </a:t>
            </a:r>
          </a:p>
          <a:p>
            <a:endParaRPr lang="en-US" dirty="0"/>
          </a:p>
        </p:txBody>
      </p:sp>
      <p:sp>
        <p:nvSpPr>
          <p:cNvPr id="4" name="Slide Number Placeholder 3"/>
          <p:cNvSpPr>
            <a:spLocks noGrp="1"/>
          </p:cNvSpPr>
          <p:nvPr>
            <p:ph type="sldNum" sz="quarter" idx="10"/>
          </p:nvPr>
        </p:nvSpPr>
        <p:spPr/>
        <p:txBody>
          <a:bodyPr/>
          <a:lstStyle/>
          <a:p>
            <a:fld id="{87C06D02-1008-43AB-8C7A-490BA2E7E938}" type="slidenum">
              <a:rPr lang="en-US" smtClean="0"/>
              <a:pPr/>
              <a:t>103</a:t>
            </a:fld>
            <a:endParaRPr lang="en-US"/>
          </a:p>
        </p:txBody>
      </p:sp>
    </p:spTree>
    <p:extLst>
      <p:ext uri="{BB962C8B-B14F-4D97-AF65-F5344CB8AC3E}">
        <p14:creationId xmlns:p14="http://schemas.microsoft.com/office/powerpoint/2010/main" val="390366630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ECD1EE-07AA-0849-B832-F098627D96FF}" type="slidenum">
              <a:rPr lang="en-US" smtClean="0"/>
              <a:pPr/>
              <a:t>106</a:t>
            </a:fld>
            <a:endParaRPr lang="en-US"/>
          </a:p>
        </p:txBody>
      </p:sp>
    </p:spTree>
    <p:extLst>
      <p:ext uri="{BB962C8B-B14F-4D97-AF65-F5344CB8AC3E}">
        <p14:creationId xmlns:p14="http://schemas.microsoft.com/office/powerpoint/2010/main" val="134363132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C06D02-1008-43AB-8C7A-490BA2E7E938}" type="slidenum">
              <a:rPr lang="en-US" smtClean="0"/>
              <a:pPr/>
              <a:t>108</a:t>
            </a:fld>
            <a:endParaRPr lang="en-US"/>
          </a:p>
        </p:txBody>
      </p:sp>
    </p:spTree>
    <p:extLst>
      <p:ext uri="{BB962C8B-B14F-4D97-AF65-F5344CB8AC3E}">
        <p14:creationId xmlns:p14="http://schemas.microsoft.com/office/powerpoint/2010/main" val="310539046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Where PEFA2016 assessment has been undertaken, generally not publicized and available – older methodology used here for comparability </a:t>
            </a:r>
          </a:p>
          <a:p>
            <a:r>
              <a:rPr lang="en-US" dirty="0"/>
              <a:t>Generally: (</a:t>
            </a:r>
            <a:r>
              <a:rPr lang="en-US" dirty="0" err="1"/>
              <a:t>colour</a:t>
            </a:r>
            <a:r>
              <a:rPr lang="en-US" dirty="0"/>
              <a:t> coding is based on whether performance has improved or worsened – not absolute)  </a:t>
            </a:r>
          </a:p>
          <a:p>
            <a:pPr marL="171450" indent="-171450">
              <a:buFont typeface="Arial" panose="020B0604020202020204" pitchFamily="34" charset="0"/>
              <a:buChar char="•"/>
            </a:pPr>
            <a:r>
              <a:rPr lang="en-US" dirty="0"/>
              <a:t>PI- 1&amp;2 is an issue – budget composition and aggregate expenditure outturn</a:t>
            </a:r>
          </a:p>
          <a:p>
            <a:pPr marL="171450" indent="-171450">
              <a:buFont typeface="Arial" panose="020B0604020202020204" pitchFamily="34" charset="0"/>
              <a:buChar char="•"/>
            </a:pPr>
            <a:r>
              <a:rPr lang="en-US" dirty="0"/>
              <a:t>PI-4 an emerging issue in many countries and may be worsening from picture here</a:t>
            </a:r>
          </a:p>
          <a:p>
            <a:pPr marL="171450" indent="-171450">
              <a:buFont typeface="Arial" panose="020B0604020202020204" pitchFamily="34" charset="0"/>
              <a:buChar char="•"/>
            </a:pPr>
            <a:r>
              <a:rPr lang="en-US" dirty="0"/>
              <a:t>PI-7 – coverage generally an area for improvement</a:t>
            </a:r>
          </a:p>
          <a:p>
            <a:pPr marL="171450" indent="-171450">
              <a:buFont typeface="Arial" panose="020B0604020202020204" pitchFamily="34" charset="0"/>
              <a:buChar char="•"/>
            </a:pPr>
            <a:r>
              <a:rPr lang="en-US" dirty="0"/>
              <a:t>PI-10 Room for improvement</a:t>
            </a:r>
          </a:p>
          <a:p>
            <a:pPr marL="171450" indent="-171450">
              <a:buFont typeface="Arial" panose="020B0604020202020204" pitchFamily="34" charset="0"/>
              <a:buChar char="•"/>
            </a:pPr>
            <a:r>
              <a:rPr lang="en-US" dirty="0"/>
              <a:t>PI-12 Multi-year perspective an issue</a:t>
            </a:r>
          </a:p>
          <a:p>
            <a:pPr marL="171450" indent="-171450">
              <a:buFont typeface="Arial" panose="020B0604020202020204" pitchFamily="34" charset="0"/>
              <a:buChar char="•"/>
            </a:pPr>
            <a:r>
              <a:rPr lang="en-US" dirty="0"/>
              <a:t>PI-22-24 quality and timeliness a major issue </a:t>
            </a:r>
          </a:p>
        </p:txBody>
      </p:sp>
      <p:sp>
        <p:nvSpPr>
          <p:cNvPr id="4" name="Slide Number Placeholder 3"/>
          <p:cNvSpPr>
            <a:spLocks noGrp="1"/>
          </p:cNvSpPr>
          <p:nvPr>
            <p:ph type="sldNum" sz="quarter" idx="10"/>
          </p:nvPr>
        </p:nvSpPr>
        <p:spPr/>
        <p:txBody>
          <a:bodyPr/>
          <a:lstStyle/>
          <a:p>
            <a:fld id="{0CDD0D7E-7CDB-46E0-95EA-88AC41DD0447}" type="slidenum">
              <a:rPr lang="en-US" smtClean="0"/>
              <a:t>118</a:t>
            </a:fld>
            <a:endParaRPr lang="en-US"/>
          </a:p>
        </p:txBody>
      </p:sp>
    </p:spTree>
    <p:extLst>
      <p:ext uri="{BB962C8B-B14F-4D97-AF65-F5344CB8AC3E}">
        <p14:creationId xmlns:p14="http://schemas.microsoft.com/office/powerpoint/2010/main" val="1004662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latin typeface="Segoe UI" panose="020B0502040204020203" pitchFamily="34" charset="0"/>
                <a:ea typeface="Segoe UI" panose="020B0502040204020203" pitchFamily="34" charset="0"/>
                <a:cs typeface="Segoe UI" panose="020B0502040204020203" pitchFamily="34" charset="0"/>
              </a:rPr>
              <a:t>Discussion around financing the Plans across the region?????</a:t>
            </a:r>
          </a:p>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17</a:t>
            </a:fld>
            <a:endParaRPr lang="en-US"/>
          </a:p>
        </p:txBody>
      </p:sp>
    </p:spTree>
    <p:extLst>
      <p:ext uri="{BB962C8B-B14F-4D97-AF65-F5344CB8AC3E}">
        <p14:creationId xmlns:p14="http://schemas.microsoft.com/office/powerpoint/2010/main" val="2718609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Segoe UI" panose="020B0502040204020203" pitchFamily="34" charset="0"/>
                <a:ea typeface="Segoe UI" panose="020B0502040204020203" pitchFamily="34" charset="0"/>
                <a:cs typeface="Segoe UI" panose="020B0502040204020203" pitchFamily="34" charset="0"/>
              </a:rPr>
              <a:t>Rwanda EDPRS 2 purposefully places an equal focus on Sector Strategic Plans and District Development Plans, and on the interface between them, in order to move to a development model that is tailored to the differential needs of different parts of the country.</a:t>
            </a:r>
          </a:p>
          <a:p>
            <a:r>
              <a:rPr lang="en-US" sz="1200" b="1" dirty="0"/>
              <a:t>Foundational issues in the EDPRS2 are as strategic areas that constitute the bedrock of Rwanda’s sustainable development over the long term</a:t>
            </a:r>
            <a:r>
              <a:rPr lang="en-US" sz="1200" dirty="0"/>
              <a:t>.</a:t>
            </a:r>
            <a:endParaRPr lang="en-US" sz="1200" dirty="0">
              <a:latin typeface="Segoe UI" panose="020B0502040204020203" pitchFamily="34" charset="0"/>
              <a:ea typeface="Segoe UI" panose="020B0502040204020203" pitchFamily="34" charset="0"/>
              <a:cs typeface="Segoe UI" panose="020B0502040204020203" pitchFamily="34" charset="0"/>
            </a:endParaRPr>
          </a:p>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20</a:t>
            </a:fld>
            <a:endParaRPr lang="en-US"/>
          </a:p>
        </p:txBody>
      </p:sp>
    </p:spTree>
    <p:extLst>
      <p:ext uri="{BB962C8B-B14F-4D97-AF65-F5344CB8AC3E}">
        <p14:creationId xmlns:p14="http://schemas.microsoft.com/office/powerpoint/2010/main" val="1203635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21</a:t>
            </a:fld>
            <a:endParaRPr lang="en-US"/>
          </a:p>
        </p:txBody>
      </p:sp>
    </p:spTree>
    <p:extLst>
      <p:ext uri="{BB962C8B-B14F-4D97-AF65-F5344CB8AC3E}">
        <p14:creationId xmlns:p14="http://schemas.microsoft.com/office/powerpoint/2010/main" val="637586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FF0000"/>
                </a:solidFill>
                <a:latin typeface="Segoe UI" panose="020B0502040204020203" pitchFamily="34" charset="0"/>
                <a:ea typeface="Segoe UI" panose="020B0502040204020203" pitchFamily="34" charset="0"/>
                <a:cs typeface="Segoe UI" panose="020B0502040204020203" pitchFamily="34" charset="0"/>
              </a:rPr>
              <a:t>All</a:t>
            </a:r>
            <a:r>
              <a:rPr lang="en-US" sz="1200" b="1" baseline="0" dirty="0">
                <a:solidFill>
                  <a:srgbClr val="FF0000"/>
                </a:solidFill>
                <a:latin typeface="Segoe UI" panose="020B0502040204020203" pitchFamily="34" charset="0"/>
                <a:ea typeface="Segoe UI" panose="020B0502040204020203" pitchFamily="34" charset="0"/>
                <a:cs typeface="Segoe UI" panose="020B0502040204020203" pitchFamily="34" charset="0"/>
              </a:rPr>
              <a:t> MDAs now expected to attach a </a:t>
            </a:r>
            <a:r>
              <a:rPr lang="en-US" sz="1200" b="1" dirty="0">
                <a:solidFill>
                  <a:srgbClr val="FF0000"/>
                </a:solidFill>
                <a:latin typeface="Segoe UI" panose="020B0502040204020203" pitchFamily="34" charset="0"/>
                <a:ea typeface="Segoe UI" panose="020B0502040204020203" pitchFamily="34" charset="0"/>
                <a:cs typeface="Segoe UI" panose="020B0502040204020203" pitchFamily="34" charset="0"/>
              </a:rPr>
              <a:t>Certificate of compliance to their</a:t>
            </a:r>
            <a:r>
              <a:rPr lang="en-US" sz="1200" b="1" baseline="0" dirty="0">
                <a:solidFill>
                  <a:srgbClr val="FF0000"/>
                </a:solidFill>
                <a:latin typeface="Segoe UI" panose="020B0502040204020203" pitchFamily="34" charset="0"/>
                <a:ea typeface="Segoe UI" panose="020B0502040204020203" pitchFamily="34" charset="0"/>
                <a:cs typeface="Segoe UI" panose="020B0502040204020203" pitchFamily="34" charset="0"/>
              </a:rPr>
              <a:t> submission of the annual budget(</a:t>
            </a:r>
            <a:r>
              <a:rPr lang="en-US" sz="1200" b="1" dirty="0">
                <a:solidFill>
                  <a:srgbClr val="FF0000"/>
                </a:solidFill>
                <a:latin typeface="Segoe UI" panose="020B0502040204020203" pitchFamily="34" charset="0"/>
                <a:ea typeface="Segoe UI" panose="020B0502040204020203" pitchFamily="34" charset="0"/>
                <a:cs typeface="Segoe UI" panose="020B0502040204020203" pitchFamily="34" charset="0"/>
              </a:rPr>
              <a:t>PFM Act 2015).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FF0000"/>
                </a:solidFill>
                <a:latin typeface="Segoe UI" panose="020B0502040204020203" pitchFamily="34" charset="0"/>
                <a:ea typeface="Segoe UI" panose="020B0502040204020203" pitchFamily="34" charset="0"/>
                <a:cs typeface="Segoe UI" panose="020B0502040204020203" pitchFamily="34" charset="0"/>
              </a:rPr>
              <a:t>MoFPED</a:t>
            </a:r>
            <a:r>
              <a:rPr lang="en-US" sz="1200" b="1" baseline="0" dirty="0">
                <a:solidFill>
                  <a:srgbClr val="FF0000"/>
                </a:solidFill>
                <a:latin typeface="Segoe UI" panose="020B0502040204020203" pitchFamily="34" charset="0"/>
                <a:ea typeface="Segoe UI" panose="020B0502040204020203" pitchFamily="34" charset="0"/>
                <a:cs typeface="Segoe UI" panose="020B0502040204020203" pitchFamily="34" charset="0"/>
              </a:rPr>
              <a:t> through the PAP department is implementing an investment planning framework</a:t>
            </a:r>
            <a:endParaRPr lang="en-US" sz="1200" b="1" dirty="0">
              <a:solidFill>
                <a:srgbClr val="FF0000"/>
              </a:solidFill>
              <a:latin typeface="Segoe UI" panose="020B0502040204020203" pitchFamily="34" charset="0"/>
              <a:ea typeface="Segoe UI" panose="020B0502040204020203" pitchFamily="34" charset="0"/>
              <a:cs typeface="Segoe UI" panose="020B0502040204020203" pitchFamily="34" charset="0"/>
            </a:endParaRPr>
          </a:p>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23</a:t>
            </a:fld>
            <a:endParaRPr lang="en-US"/>
          </a:p>
        </p:txBody>
      </p:sp>
    </p:spTree>
    <p:extLst>
      <p:ext uri="{BB962C8B-B14F-4D97-AF65-F5344CB8AC3E}">
        <p14:creationId xmlns:p14="http://schemas.microsoft.com/office/powerpoint/2010/main" val="23187387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DD0D7E-7CDB-46E0-95EA-88AC41DD0447}" type="slidenum">
              <a:rPr lang="en-US" smtClean="0"/>
              <a:t>25</a:t>
            </a:fld>
            <a:endParaRPr lang="en-US"/>
          </a:p>
        </p:txBody>
      </p:sp>
    </p:spTree>
    <p:extLst>
      <p:ext uri="{BB962C8B-B14F-4D97-AF65-F5344CB8AC3E}">
        <p14:creationId xmlns:p14="http://schemas.microsoft.com/office/powerpoint/2010/main" val="31560367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s://www.facebook.com/EastAFRITAC"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s://www.facebook.com/EastAFRITAC" TargetMode="External"/><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Rectangle 3">
            <a:hlinkClick r:id="rId3"/>
          </p:cNvPr>
          <p:cNvSpPr/>
          <p:nvPr/>
        </p:nvSpPr>
        <p:spPr>
          <a:xfrm>
            <a:off x="6019800" y="5486400"/>
            <a:ext cx="29718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3759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B293D-45E5-4163-A8BD-11E7CA28E36B}"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813F2F-08E6-465A-93D8-230A3B9A44CB}" type="slidenum">
              <a:rPr lang="en-US" smtClean="0"/>
              <a:pPr/>
              <a:t>‹#›</a:t>
            </a:fld>
            <a:endParaRPr lang="en-US"/>
          </a:p>
        </p:txBody>
      </p:sp>
    </p:spTree>
    <p:extLst>
      <p:ext uri="{BB962C8B-B14F-4D97-AF65-F5344CB8AC3E}">
        <p14:creationId xmlns:p14="http://schemas.microsoft.com/office/powerpoint/2010/main" val="1590091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B293D-45E5-4163-A8BD-11E7CA28E36B}"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813F2F-08E6-465A-93D8-230A3B9A44CB}" type="slidenum">
              <a:rPr lang="en-US" smtClean="0"/>
              <a:pPr/>
              <a:t>‹#›</a:t>
            </a:fld>
            <a:endParaRPr lang="en-US"/>
          </a:p>
        </p:txBody>
      </p:sp>
    </p:spTree>
    <p:extLst>
      <p:ext uri="{BB962C8B-B14F-4D97-AF65-F5344CB8AC3E}">
        <p14:creationId xmlns:p14="http://schemas.microsoft.com/office/powerpoint/2010/main" val="24974970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2743200"/>
            <a:ext cx="7886700" cy="1325563"/>
          </a:xfrm>
          <a:noFill/>
        </p:spPr>
        <p:txBody>
          <a:bodyPr>
            <a:normAutofit/>
          </a:bodyPr>
          <a:lstStyle>
            <a:lvl1pPr algn="ctr">
              <a:defRPr sz="8000"/>
            </a:lvl1pPr>
          </a:lstStyle>
          <a:p>
            <a:r>
              <a:rPr lang="en-US" dirty="0"/>
              <a:t>Thank you</a:t>
            </a:r>
          </a:p>
        </p:txBody>
      </p:sp>
      <p:sp>
        <p:nvSpPr>
          <p:cNvPr id="6" name="Rectangle 5">
            <a:hlinkClick r:id="rId3"/>
          </p:cNvPr>
          <p:cNvSpPr/>
          <p:nvPr/>
        </p:nvSpPr>
        <p:spPr>
          <a:xfrm>
            <a:off x="2686050" y="5410200"/>
            <a:ext cx="3429000" cy="685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79473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CB293D-45E5-4163-A8BD-11E7CA28E36B}"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813F2F-08E6-465A-93D8-230A3B9A44CB}" type="slidenum">
              <a:rPr lang="en-US" smtClean="0"/>
              <a:pPr/>
              <a:t>‹#›</a:t>
            </a:fld>
            <a:endParaRPr lang="en-US"/>
          </a:p>
        </p:txBody>
      </p:sp>
    </p:spTree>
    <p:extLst>
      <p:ext uri="{BB962C8B-B14F-4D97-AF65-F5344CB8AC3E}">
        <p14:creationId xmlns:p14="http://schemas.microsoft.com/office/powerpoint/2010/main" val="3144513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CB293D-45E5-4163-A8BD-11E7CA28E36B}"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813F2F-08E6-465A-93D8-230A3B9A44CB}" type="slidenum">
              <a:rPr lang="en-US" smtClean="0"/>
              <a:pPr/>
              <a:t>‹#›</a:t>
            </a:fld>
            <a:endParaRPr lang="en-US"/>
          </a:p>
        </p:txBody>
      </p:sp>
    </p:spTree>
    <p:extLst>
      <p:ext uri="{BB962C8B-B14F-4D97-AF65-F5344CB8AC3E}">
        <p14:creationId xmlns:p14="http://schemas.microsoft.com/office/powerpoint/2010/main" val="1283179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CB293D-45E5-4163-A8BD-11E7CA28E36B}" type="datetimeFigureOut">
              <a:rPr lang="en-US" smtClean="0"/>
              <a:pPr/>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813F2F-08E6-465A-93D8-230A3B9A44CB}" type="slidenum">
              <a:rPr lang="en-US" smtClean="0"/>
              <a:pPr/>
              <a:t>‹#›</a:t>
            </a:fld>
            <a:endParaRPr lang="en-US"/>
          </a:p>
        </p:txBody>
      </p:sp>
    </p:spTree>
    <p:extLst>
      <p:ext uri="{BB962C8B-B14F-4D97-AF65-F5344CB8AC3E}">
        <p14:creationId xmlns:p14="http://schemas.microsoft.com/office/powerpoint/2010/main" val="3765885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CB293D-45E5-4163-A8BD-11E7CA28E36B}" type="datetimeFigureOut">
              <a:rPr lang="en-US" smtClean="0"/>
              <a:pPr/>
              <a:t>4/23/2018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813F2F-08E6-465A-93D8-230A3B9A44CB}" type="slidenum">
              <a:rPr lang="en-US" smtClean="0"/>
              <a:pPr/>
              <a:t>‹#›</a:t>
            </a:fld>
            <a:endParaRPr lang="en-US"/>
          </a:p>
        </p:txBody>
      </p:sp>
    </p:spTree>
    <p:extLst>
      <p:ext uri="{BB962C8B-B14F-4D97-AF65-F5344CB8AC3E}">
        <p14:creationId xmlns:p14="http://schemas.microsoft.com/office/powerpoint/2010/main" val="741827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CB293D-45E5-4163-A8BD-11E7CA28E36B}" type="datetimeFigureOut">
              <a:rPr lang="en-US" smtClean="0"/>
              <a:pPr/>
              <a:t>4/23/2018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813F2F-08E6-465A-93D8-230A3B9A44CB}" type="slidenum">
              <a:rPr lang="en-US" smtClean="0"/>
              <a:pPr/>
              <a:t>‹#›</a:t>
            </a:fld>
            <a:endParaRPr lang="en-US"/>
          </a:p>
        </p:txBody>
      </p:sp>
    </p:spTree>
    <p:extLst>
      <p:ext uri="{BB962C8B-B14F-4D97-AF65-F5344CB8AC3E}">
        <p14:creationId xmlns:p14="http://schemas.microsoft.com/office/powerpoint/2010/main" val="2529544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CB293D-45E5-4163-A8BD-11E7CA28E36B}" type="datetimeFigureOut">
              <a:rPr lang="en-US" smtClean="0"/>
              <a:pPr/>
              <a:t>4/23/2018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813F2F-08E6-465A-93D8-230A3B9A44CB}" type="slidenum">
              <a:rPr lang="en-US" smtClean="0"/>
              <a:pPr/>
              <a:t>‹#›</a:t>
            </a:fld>
            <a:endParaRPr lang="en-US"/>
          </a:p>
        </p:txBody>
      </p:sp>
    </p:spTree>
    <p:extLst>
      <p:ext uri="{BB962C8B-B14F-4D97-AF65-F5344CB8AC3E}">
        <p14:creationId xmlns:p14="http://schemas.microsoft.com/office/powerpoint/2010/main" val="1424112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97CB293D-45E5-4163-A8BD-11E7CA28E36B}" type="datetimeFigureOut">
              <a:rPr lang="en-US" smtClean="0"/>
              <a:pPr/>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813F2F-08E6-465A-93D8-230A3B9A44CB}" type="slidenum">
              <a:rPr lang="en-US" smtClean="0"/>
              <a:pPr/>
              <a:t>‹#›</a:t>
            </a:fld>
            <a:endParaRPr lang="en-US"/>
          </a:p>
        </p:txBody>
      </p:sp>
    </p:spTree>
    <p:extLst>
      <p:ext uri="{BB962C8B-B14F-4D97-AF65-F5344CB8AC3E}">
        <p14:creationId xmlns:p14="http://schemas.microsoft.com/office/powerpoint/2010/main" val="353732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97CB293D-45E5-4163-A8BD-11E7CA28E36B}" type="datetimeFigureOut">
              <a:rPr lang="en-US" smtClean="0"/>
              <a:pPr/>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813F2F-08E6-465A-93D8-230A3B9A44CB}" type="slidenum">
              <a:rPr lang="en-US" smtClean="0"/>
              <a:pPr/>
              <a:t>‹#›</a:t>
            </a:fld>
            <a:endParaRPr lang="en-US"/>
          </a:p>
        </p:txBody>
      </p:sp>
    </p:spTree>
    <p:extLst>
      <p:ext uri="{BB962C8B-B14F-4D97-AF65-F5344CB8AC3E}">
        <p14:creationId xmlns:p14="http://schemas.microsoft.com/office/powerpoint/2010/main" val="2024318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7CB293D-45E5-4163-A8BD-11E7CA28E36B}" type="datetimeFigureOut">
              <a:rPr lang="en-US" smtClean="0"/>
              <a:pPr/>
              <a:t>4/23/2018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B813F2F-08E6-465A-93D8-230A3B9A44CB}" type="slidenum">
              <a:rPr lang="en-US" smtClean="0"/>
              <a:pPr/>
              <a:t>‹#›</a:t>
            </a:fld>
            <a:endParaRPr lang="en-US"/>
          </a:p>
        </p:txBody>
      </p:sp>
    </p:spTree>
    <p:extLst>
      <p:ext uri="{BB962C8B-B14F-4D97-AF65-F5344CB8AC3E}">
        <p14:creationId xmlns:p14="http://schemas.microsoft.com/office/powerpoint/2010/main" val="164166718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hyperlink" Target="https://www.goodreads.com/author/show/614246.Joe_Biden" TargetMode="Externa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64.png"/><Relationship Id="rId18" Type="http://schemas.openxmlformats.org/officeDocument/2006/relationships/image" Target="../media/image69.png"/><Relationship Id="rId3" Type="http://schemas.openxmlformats.org/officeDocument/2006/relationships/image" Target="../media/image54.png"/><Relationship Id="rId7" Type="http://schemas.openxmlformats.org/officeDocument/2006/relationships/image" Target="../media/image58.png"/><Relationship Id="rId12" Type="http://schemas.openxmlformats.org/officeDocument/2006/relationships/image" Target="../media/image63.png"/><Relationship Id="rId17" Type="http://schemas.openxmlformats.org/officeDocument/2006/relationships/image" Target="../media/image68.png"/><Relationship Id="rId2" Type="http://schemas.openxmlformats.org/officeDocument/2006/relationships/slide" Target="slide140.xml"/><Relationship Id="rId16" Type="http://schemas.openxmlformats.org/officeDocument/2006/relationships/image" Target="../media/image67.png"/><Relationship Id="rId1" Type="http://schemas.openxmlformats.org/officeDocument/2006/relationships/slideLayout" Target="../slideLayouts/slideLayout6.xml"/><Relationship Id="rId6" Type="http://schemas.openxmlformats.org/officeDocument/2006/relationships/image" Target="../media/image57.png"/><Relationship Id="rId11" Type="http://schemas.openxmlformats.org/officeDocument/2006/relationships/image" Target="../media/image62.png"/><Relationship Id="rId5" Type="http://schemas.openxmlformats.org/officeDocument/2006/relationships/image" Target="../media/image56.png"/><Relationship Id="rId15" Type="http://schemas.openxmlformats.org/officeDocument/2006/relationships/image" Target="../media/image66.png"/><Relationship Id="rId10" Type="http://schemas.openxmlformats.org/officeDocument/2006/relationships/image" Target="../media/image61.png"/><Relationship Id="rId19" Type="http://schemas.openxmlformats.org/officeDocument/2006/relationships/image" Target="../media/image70.png"/><Relationship Id="rId4" Type="http://schemas.openxmlformats.org/officeDocument/2006/relationships/image" Target="../media/image55.png"/><Relationship Id="rId9" Type="http://schemas.openxmlformats.org/officeDocument/2006/relationships/image" Target="../media/image60.png"/><Relationship Id="rId14" Type="http://schemas.openxmlformats.org/officeDocument/2006/relationships/image" Target="../media/image65.png"/></Relationships>
</file>

<file path=ppt/slides/_rels/slide141.xml.rels><?xml version="1.0" encoding="UTF-8" standalone="yes"?>
<Relationships xmlns="http://schemas.openxmlformats.org/package/2006/relationships"><Relationship Id="rId2" Type="http://schemas.openxmlformats.org/officeDocument/2006/relationships/image" Target="../media/image71.emf"/><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microsoft.com/office/2007/relationships/hdphoto" Target="../media/hdphoto1.wdp"/></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5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7.png"/></Relationships>
</file>

<file path=ppt/slides/_rels/slide5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6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6.png"/><Relationship Id="rId7" Type="http://schemas.microsoft.com/office/2007/relationships/hdphoto" Target="../media/hdphoto2.wdp"/><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7.png"/><Relationship Id="rId4" Type="http://schemas.openxmlformats.org/officeDocument/2006/relationships/image" Target="../media/image17.png"/></Relationships>
</file>

<file path=ppt/slides/_rels/slide6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 Id="rId5" Type="http://schemas.microsoft.com/office/2007/relationships/hdphoto" Target="../media/hdphoto2.wdp"/><Relationship Id="rId4" Type="http://schemas.openxmlformats.org/officeDocument/2006/relationships/image" Target="../media/image25.png"/></Relationships>
</file>

<file path=ppt/slides/_rels/slide6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30.wmf"/><Relationship Id="rId4" Type="http://schemas.openxmlformats.org/officeDocument/2006/relationships/oleObject" Target="../embeddings/oleObject1.bin"/></Relationships>
</file>

<file path=ppt/slides/_rels/slide7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8.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9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2672861"/>
            <a:ext cx="9144000" cy="1479069"/>
          </a:xfrm>
        </p:spPr>
        <p:txBody>
          <a:bodyPr>
            <a:normAutofit fontScale="90000"/>
          </a:bodyPr>
          <a:lstStyle/>
          <a:p>
            <a:br>
              <a:rPr lang="en-US" sz="2700" b="1" dirty="0">
                <a:latin typeface="Segoe UI" panose="020B0502040204020203" pitchFamily="34" charset="0"/>
                <a:ea typeface="Segoe UI" panose="020B0502040204020203" pitchFamily="34" charset="0"/>
                <a:cs typeface="Segoe UI" panose="020B0502040204020203" pitchFamily="34" charset="0"/>
              </a:rPr>
            </a:br>
            <a:br>
              <a:rPr lang="en-US" sz="2700" b="1" dirty="0">
                <a:latin typeface="Segoe UI" panose="020B0502040204020203" pitchFamily="34" charset="0"/>
                <a:ea typeface="Segoe UI" panose="020B0502040204020203" pitchFamily="34" charset="0"/>
                <a:cs typeface="Segoe UI" panose="020B0502040204020203" pitchFamily="34" charset="0"/>
              </a:rPr>
            </a:br>
            <a:br>
              <a:rPr lang="en-US" sz="2700" b="1" dirty="0">
                <a:latin typeface="Segoe UI" panose="020B0502040204020203" pitchFamily="34" charset="0"/>
                <a:ea typeface="Segoe UI" panose="020B0502040204020203" pitchFamily="34" charset="0"/>
                <a:cs typeface="Segoe UI" panose="020B0502040204020203" pitchFamily="34" charset="0"/>
              </a:rPr>
            </a:br>
            <a:br>
              <a:rPr lang="en-US" sz="2700" b="1" dirty="0">
                <a:latin typeface="Segoe UI" panose="020B0502040204020203" pitchFamily="34" charset="0"/>
                <a:ea typeface="Segoe UI" panose="020B0502040204020203" pitchFamily="34" charset="0"/>
                <a:cs typeface="Segoe UI" panose="020B0502040204020203" pitchFamily="34" charset="0"/>
              </a:rPr>
            </a:br>
            <a:br>
              <a:rPr lang="en-US" sz="2700" b="1" dirty="0">
                <a:latin typeface="Segoe UI" panose="020B0502040204020203" pitchFamily="34" charset="0"/>
                <a:ea typeface="Segoe UI" panose="020B0502040204020203" pitchFamily="34" charset="0"/>
                <a:cs typeface="Segoe UI" panose="020B0502040204020203" pitchFamily="34" charset="0"/>
              </a:rPr>
            </a:br>
            <a:r>
              <a:rPr lang="en-US" sz="2700" b="1" dirty="0">
                <a:latin typeface="Segoe UI" panose="020B0502040204020203" pitchFamily="34" charset="0"/>
                <a:ea typeface="Segoe UI" panose="020B0502040204020203" pitchFamily="34" charset="0"/>
                <a:cs typeface="Segoe UI" panose="020B0502040204020203" pitchFamily="34" charset="0"/>
              </a:rPr>
              <a:t>IMF (East AFRITAC)</a:t>
            </a:r>
            <a:br>
              <a:rPr lang="en-US" sz="2700" dirty="0">
                <a:latin typeface="Segoe UI" panose="020B0502040204020203" pitchFamily="34" charset="0"/>
                <a:ea typeface="Segoe UI" panose="020B0502040204020203" pitchFamily="34" charset="0"/>
                <a:cs typeface="Segoe UI" panose="020B0502040204020203" pitchFamily="34" charset="0"/>
              </a:rPr>
            </a:br>
            <a:r>
              <a:rPr lang="en-US" sz="2700" b="1" dirty="0">
                <a:latin typeface="Segoe UI" panose="020B0502040204020203" pitchFamily="34" charset="0"/>
                <a:ea typeface="Segoe UI" panose="020B0502040204020203" pitchFamily="34" charset="0"/>
                <a:cs typeface="Segoe UI" panose="020B0502040204020203" pitchFamily="34" charset="0"/>
              </a:rPr>
              <a:t>Regional Public Financial Management (PFM) Workshop</a:t>
            </a:r>
            <a:br>
              <a:rPr lang="en-US" sz="2700" dirty="0">
                <a:latin typeface="Segoe UI" panose="020B0502040204020203" pitchFamily="34" charset="0"/>
                <a:ea typeface="Segoe UI" panose="020B0502040204020203" pitchFamily="34" charset="0"/>
                <a:cs typeface="Segoe UI" panose="020B0502040204020203" pitchFamily="34" charset="0"/>
              </a:rPr>
            </a:br>
            <a:r>
              <a:rPr lang="en-US" sz="2700" b="1" dirty="0">
                <a:latin typeface="Segoe UI" panose="020B0502040204020203" pitchFamily="34" charset="0"/>
                <a:ea typeface="Segoe UI" panose="020B0502040204020203" pitchFamily="34" charset="0"/>
                <a:cs typeface="Segoe UI" panose="020B0502040204020203" pitchFamily="34" charset="0"/>
              </a:rPr>
              <a:t>Strengthening Budget Documentation</a:t>
            </a:r>
            <a:endParaRPr lang="en-US" dirty="0"/>
          </a:p>
        </p:txBody>
      </p:sp>
      <p:sp>
        <p:nvSpPr>
          <p:cNvPr id="5" name="Subtitle 4"/>
          <p:cNvSpPr>
            <a:spLocks noGrp="1"/>
          </p:cNvSpPr>
          <p:nvPr>
            <p:ph type="subTitle" idx="1"/>
          </p:nvPr>
        </p:nvSpPr>
        <p:spPr>
          <a:xfrm>
            <a:off x="0" y="4151930"/>
            <a:ext cx="9144000" cy="1655763"/>
          </a:xfrm>
        </p:spPr>
        <p:txBody>
          <a:bodyPr>
            <a:normAutofit/>
          </a:bodyPr>
          <a:lstStyle/>
          <a:p>
            <a:r>
              <a:rPr lang="en-US" b="1" dirty="0"/>
              <a:t>Session 1.1-Developing and communicating the Strategic plan</a:t>
            </a:r>
          </a:p>
          <a:p>
            <a:r>
              <a:rPr lang="en-US" b="1" dirty="0">
                <a:solidFill>
                  <a:srgbClr val="002060"/>
                </a:solidFill>
                <a:latin typeface="Calibri" pitchFamily="34" charset="0"/>
                <a:cs typeface="Calibri" pitchFamily="34" charset="0"/>
              </a:rPr>
              <a:t>Kubai Khasiani</a:t>
            </a:r>
          </a:p>
          <a:p>
            <a:r>
              <a:rPr lang="en-US" b="1" dirty="0">
                <a:solidFill>
                  <a:srgbClr val="002060"/>
                </a:solidFill>
                <a:latin typeface="Calibri" pitchFamily="34" charset="0"/>
                <a:cs typeface="Calibri" pitchFamily="34" charset="0"/>
              </a:rPr>
              <a:t>Entebbe, Uganda</a:t>
            </a:r>
          </a:p>
          <a:p>
            <a:r>
              <a:rPr lang="en-US" dirty="0">
                <a:latin typeface="Calibri" pitchFamily="34" charset="0"/>
                <a:cs typeface="Calibri" pitchFamily="34" charset="0"/>
              </a:rPr>
              <a:t>Nov. 27</a:t>
            </a:r>
          </a:p>
        </p:txBody>
      </p:sp>
    </p:spTree>
    <p:extLst>
      <p:ext uri="{BB962C8B-B14F-4D97-AF65-F5344CB8AC3E}">
        <p14:creationId xmlns:p14="http://schemas.microsoft.com/office/powerpoint/2010/main" val="22796526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 y="0"/>
            <a:ext cx="8496300" cy="1111625"/>
          </a:xfrm>
        </p:spPr>
        <p:txBody>
          <a:bodyPr>
            <a:noAutofit/>
          </a:bodyPr>
          <a:lstStyle/>
          <a:p>
            <a:r>
              <a:rPr 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t>A review of Strategic Planning in Uganda</a:t>
            </a:r>
          </a:p>
        </p:txBody>
      </p:sp>
      <p:sp>
        <p:nvSpPr>
          <p:cNvPr id="3" name="Content Placeholder 2"/>
          <p:cNvSpPr>
            <a:spLocks noGrp="1"/>
          </p:cNvSpPr>
          <p:nvPr>
            <p:ph idx="1"/>
          </p:nvPr>
        </p:nvSpPr>
        <p:spPr>
          <a:xfrm>
            <a:off x="19050" y="1111625"/>
            <a:ext cx="9124950" cy="4351338"/>
          </a:xfrm>
        </p:spPr>
        <p:txBody>
          <a:bodyPr>
            <a:normAutofit/>
          </a:bodyPr>
          <a:lstStyle/>
          <a:p>
            <a:r>
              <a:rPr lang="en-US" sz="2600" dirty="0">
                <a:latin typeface="Segoe UI" panose="020B0502040204020203" pitchFamily="34" charset="0"/>
                <a:ea typeface="Segoe UI" panose="020B0502040204020203" pitchFamily="34" charset="0"/>
                <a:cs typeface="Segoe UI" panose="020B0502040204020203" pitchFamily="34" charset="0"/>
              </a:rPr>
              <a:t>A number of economic policies and programs have been successfully implemented</a:t>
            </a:r>
          </a:p>
          <a:p>
            <a:pPr lvl="1"/>
            <a:r>
              <a:rPr lang="en-US" sz="2100" dirty="0">
                <a:latin typeface="Segoe UI" panose="020B0502040204020203" pitchFamily="34" charset="0"/>
                <a:ea typeface="Segoe UI" panose="020B0502040204020203" pitchFamily="34" charset="0"/>
                <a:cs typeface="Segoe UI" panose="020B0502040204020203" pitchFamily="34" charset="0"/>
              </a:rPr>
              <a:t>Structural Adjustment Programs (</a:t>
            </a:r>
            <a:r>
              <a:rPr lang="en-US" sz="2100" dirty="0" err="1">
                <a:latin typeface="Segoe UI" panose="020B0502040204020203" pitchFamily="34" charset="0"/>
                <a:ea typeface="Segoe UI" panose="020B0502040204020203" pitchFamily="34" charset="0"/>
                <a:cs typeface="Segoe UI" panose="020B0502040204020203" pitchFamily="34" charset="0"/>
              </a:rPr>
              <a:t>SAPs</a:t>
            </a:r>
            <a:r>
              <a:rPr lang="en-US" sz="2100" dirty="0">
                <a:latin typeface="Segoe UI" panose="020B0502040204020203" pitchFamily="34" charset="0"/>
                <a:ea typeface="Segoe UI" panose="020B0502040204020203" pitchFamily="34" charset="0"/>
                <a:cs typeface="Segoe UI" panose="020B0502040204020203" pitchFamily="34" charset="0"/>
              </a:rPr>
              <a:t>), </a:t>
            </a:r>
          </a:p>
          <a:p>
            <a:pPr lvl="1"/>
            <a:r>
              <a:rPr lang="en-US" sz="2100" dirty="0">
                <a:latin typeface="Segoe UI" panose="020B0502040204020203" pitchFamily="34" charset="0"/>
                <a:ea typeface="Segoe UI" panose="020B0502040204020203" pitchFamily="34" charset="0"/>
                <a:cs typeface="Segoe UI" panose="020B0502040204020203" pitchFamily="34" charset="0"/>
              </a:rPr>
              <a:t>Economic Recovery Program (ERP), </a:t>
            </a:r>
          </a:p>
          <a:p>
            <a:pPr lvl="1"/>
            <a:r>
              <a:rPr lang="en-US" sz="2100" dirty="0">
                <a:latin typeface="Segoe UI" panose="020B0502040204020203" pitchFamily="34" charset="0"/>
                <a:ea typeface="Segoe UI" panose="020B0502040204020203" pitchFamily="34" charset="0"/>
                <a:cs typeface="Segoe UI" panose="020B0502040204020203" pitchFamily="34" charset="0"/>
              </a:rPr>
              <a:t>Poverty Eradication Action Plan (PEAP) </a:t>
            </a:r>
          </a:p>
          <a:p>
            <a:r>
              <a:rPr lang="en-US" sz="2600" dirty="0">
                <a:latin typeface="Segoe UI" panose="020B0502040204020203" pitchFamily="34" charset="0"/>
                <a:ea typeface="Segoe UI" panose="020B0502040204020203" pitchFamily="34" charset="0"/>
                <a:cs typeface="Segoe UI" panose="020B0502040204020203" pitchFamily="34" charset="0"/>
              </a:rPr>
              <a:t>In 1999 and 2007, Uganda developed Vision 2025 and draft Vision 2035, respectively.</a:t>
            </a:r>
          </a:p>
          <a:p>
            <a:r>
              <a:rPr lang="en-US" sz="2600" dirty="0">
                <a:latin typeface="Segoe UI" panose="020B0502040204020203" pitchFamily="34" charset="0"/>
                <a:ea typeface="Segoe UI" panose="020B0502040204020203" pitchFamily="34" charset="0"/>
                <a:cs typeface="Segoe UI" panose="020B0502040204020203" pitchFamily="34" charset="0"/>
              </a:rPr>
              <a:t> However, these were not operationalized mainly due to absence of appropriate policy, legal and institutional framework, and lack of ownership at different levels of leadership</a:t>
            </a:r>
          </a:p>
          <a:p>
            <a:pPr marL="0" indent="0">
              <a:buNone/>
            </a:pPr>
            <a:endParaRPr lang="en-US" dirty="0"/>
          </a:p>
        </p:txBody>
      </p:sp>
    </p:spTree>
    <p:extLst>
      <p:ext uri="{BB962C8B-B14F-4D97-AF65-F5344CB8AC3E}">
        <p14:creationId xmlns:p14="http://schemas.microsoft.com/office/powerpoint/2010/main" val="427981859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190673"/>
            <a:ext cx="7886700" cy="1325563"/>
          </a:xfrm>
        </p:spPr>
        <p:txBody>
          <a:bodyPr/>
          <a:lstStyle/>
          <a:p>
            <a:r>
              <a:rPr lang="en-US" dirty="0"/>
              <a:t>Discuss</a:t>
            </a:r>
          </a:p>
        </p:txBody>
      </p:sp>
    </p:spTree>
    <p:extLst>
      <p:ext uri="{BB962C8B-B14F-4D97-AF65-F5344CB8AC3E}">
        <p14:creationId xmlns:p14="http://schemas.microsoft.com/office/powerpoint/2010/main" val="368139894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04800" y="1981200"/>
            <a:ext cx="8839200" cy="1981200"/>
          </a:xfrm>
        </p:spPr>
        <p:txBody>
          <a:bodyPr>
            <a:normAutofit/>
          </a:bodyPr>
          <a:lstStyle/>
          <a:p>
            <a:r>
              <a:rPr lang="en-US" sz="2500" b="1" dirty="0">
                <a:solidFill>
                  <a:schemeClr val="accent6">
                    <a:lumMod val="75000"/>
                  </a:schemeClr>
                </a:solidFill>
                <a:latin typeface="Euphemia" panose="020B0503040102020104" pitchFamily="34" charset="0"/>
              </a:rPr>
              <a:t>Determining and Communication of Expenditure Priorities</a:t>
            </a:r>
            <a:br>
              <a:rPr lang="en-US" sz="2400" b="1" dirty="0">
                <a:solidFill>
                  <a:schemeClr val="accent6">
                    <a:lumMod val="75000"/>
                  </a:schemeClr>
                </a:solidFill>
                <a:latin typeface="Euphemia" panose="020B0503040102020104" pitchFamily="34" charset="0"/>
              </a:rPr>
            </a:br>
            <a:br>
              <a:rPr lang="en-US" sz="2400" b="1" dirty="0">
                <a:solidFill>
                  <a:schemeClr val="accent6">
                    <a:lumMod val="75000"/>
                  </a:schemeClr>
                </a:solidFill>
                <a:latin typeface="Euphemia" panose="020B0503040102020104" pitchFamily="34" charset="0"/>
              </a:rPr>
            </a:br>
            <a:r>
              <a:rPr lang="en-US" sz="2800" b="1" dirty="0">
                <a:solidFill>
                  <a:srgbClr val="C00000"/>
                </a:solidFill>
                <a:latin typeface="Euphemia" panose="020B0503040102020104" pitchFamily="34" charset="0"/>
              </a:rPr>
              <a:t>Session 1.4 </a:t>
            </a:r>
          </a:p>
        </p:txBody>
      </p:sp>
      <p:sp>
        <p:nvSpPr>
          <p:cNvPr id="5" name="Subtitle 4"/>
          <p:cNvSpPr>
            <a:spLocks noGrp="1"/>
          </p:cNvSpPr>
          <p:nvPr>
            <p:ph type="subTitle" idx="1"/>
          </p:nvPr>
        </p:nvSpPr>
        <p:spPr>
          <a:xfrm>
            <a:off x="1143000" y="4572000"/>
            <a:ext cx="6858000" cy="1447800"/>
          </a:xfrm>
        </p:spPr>
        <p:txBody>
          <a:bodyPr>
            <a:noAutofit/>
          </a:bodyPr>
          <a:lstStyle/>
          <a:p>
            <a:endParaRPr lang="en-US" sz="1600" b="1" dirty="0">
              <a:solidFill>
                <a:schemeClr val="accent6">
                  <a:lumMod val="75000"/>
                </a:schemeClr>
              </a:solidFill>
              <a:latin typeface="Euphemia" panose="020B0503040102020104" pitchFamily="34" charset="0"/>
              <a:cs typeface="Gotham Book" pitchFamily="50" charset="0"/>
            </a:endParaRPr>
          </a:p>
          <a:p>
            <a:r>
              <a:rPr lang="en-US" sz="1600" b="1" dirty="0">
                <a:solidFill>
                  <a:schemeClr val="accent6">
                    <a:lumMod val="75000"/>
                  </a:schemeClr>
                </a:solidFill>
                <a:latin typeface="Euphemia" panose="020B0503040102020104" pitchFamily="34" charset="0"/>
                <a:cs typeface="Gotham Book" pitchFamily="50" charset="0"/>
              </a:rPr>
              <a:t>November 28</a:t>
            </a:r>
            <a:r>
              <a:rPr lang="en-US" sz="1600" b="1" baseline="30000" dirty="0">
                <a:solidFill>
                  <a:schemeClr val="accent6">
                    <a:lumMod val="75000"/>
                  </a:schemeClr>
                </a:solidFill>
                <a:latin typeface="Euphemia" panose="020B0503040102020104" pitchFamily="34" charset="0"/>
                <a:cs typeface="Gotham Book" pitchFamily="50" charset="0"/>
              </a:rPr>
              <a:t>th</a:t>
            </a:r>
            <a:r>
              <a:rPr lang="en-US" sz="1600" b="1" dirty="0">
                <a:solidFill>
                  <a:schemeClr val="accent6">
                    <a:lumMod val="75000"/>
                  </a:schemeClr>
                </a:solidFill>
                <a:latin typeface="Euphemia" panose="020B0503040102020104" pitchFamily="34" charset="0"/>
                <a:cs typeface="Gotham Book" pitchFamily="50" charset="0"/>
              </a:rPr>
              <a:t>, 2017</a:t>
            </a:r>
          </a:p>
          <a:p>
            <a:r>
              <a:rPr lang="en-US" sz="1600" dirty="0">
                <a:solidFill>
                  <a:schemeClr val="accent6">
                    <a:lumMod val="75000"/>
                  </a:schemeClr>
                </a:solidFill>
                <a:latin typeface="Euphemia" panose="020B0503040102020104" pitchFamily="34" charset="0"/>
              </a:rPr>
              <a:t>Florence Kuteesa and Paul Seeds</a:t>
            </a:r>
          </a:p>
          <a:p>
            <a:r>
              <a:rPr lang="en-US" sz="1600" dirty="0">
                <a:solidFill>
                  <a:schemeClr val="accent6">
                    <a:lumMod val="75000"/>
                  </a:schemeClr>
                </a:solidFill>
                <a:latin typeface="Euphemia" panose="020B0503040102020104" pitchFamily="34" charset="0"/>
              </a:rPr>
              <a:t>Entebbe, Uganda</a:t>
            </a:r>
            <a:endParaRPr lang="en-US" sz="2400" dirty="0"/>
          </a:p>
        </p:txBody>
      </p:sp>
    </p:spTree>
    <p:extLst>
      <p:ext uri="{BB962C8B-B14F-4D97-AF65-F5344CB8AC3E}">
        <p14:creationId xmlns:p14="http://schemas.microsoft.com/office/powerpoint/2010/main" val="214750922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AA723-9242-43B7-ACAD-42E7F5592692}"/>
              </a:ext>
            </a:extLst>
          </p:cNvPr>
          <p:cNvSpPr>
            <a:spLocks noGrp="1"/>
          </p:cNvSpPr>
          <p:nvPr>
            <p:ph type="title"/>
          </p:nvPr>
        </p:nvSpPr>
        <p:spPr>
          <a:xfrm>
            <a:off x="152400" y="228601"/>
            <a:ext cx="8039100" cy="685800"/>
          </a:xfrm>
        </p:spPr>
        <p:txBody>
          <a:bodyPr>
            <a:normAutofit fontScale="90000"/>
          </a:bodyPr>
          <a:lstStyle/>
          <a:p>
            <a:r>
              <a:rPr lang="en-US" dirty="0">
                <a:solidFill>
                  <a:schemeClr val="bg1"/>
                </a:solidFill>
              </a:rPr>
              <a:t>Budget Quotes</a:t>
            </a:r>
            <a:br>
              <a:rPr lang="en-US" dirty="0"/>
            </a:br>
            <a:r>
              <a:rPr lang="en-US" b="1" dirty="0"/>
              <a:t>What do they say about the budget</a:t>
            </a:r>
            <a:r>
              <a:rPr lang="en-US" dirty="0"/>
              <a:t>?  </a:t>
            </a:r>
          </a:p>
        </p:txBody>
      </p:sp>
      <p:sp>
        <p:nvSpPr>
          <p:cNvPr id="3" name="Content Placeholder 2">
            <a:extLst>
              <a:ext uri="{FF2B5EF4-FFF2-40B4-BE49-F238E27FC236}">
                <a16:creationId xmlns:a16="http://schemas.microsoft.com/office/drawing/2014/main" id="{CC0BC4D6-DE40-4829-8186-823697E720EB}"/>
              </a:ext>
            </a:extLst>
          </p:cNvPr>
          <p:cNvSpPr>
            <a:spLocks noGrp="1"/>
          </p:cNvSpPr>
          <p:nvPr>
            <p:ph idx="1"/>
          </p:nvPr>
        </p:nvSpPr>
        <p:spPr>
          <a:xfrm>
            <a:off x="152400" y="1295400"/>
            <a:ext cx="8763000" cy="4724400"/>
          </a:xfrm>
        </p:spPr>
        <p:txBody>
          <a:bodyPr>
            <a:normAutofit lnSpcReduction="10000"/>
          </a:bodyPr>
          <a:lstStyle/>
          <a:p>
            <a:pPr marL="0" indent="0">
              <a:buNone/>
            </a:pPr>
            <a:r>
              <a:rPr lang="en-US" sz="2200" b="1" i="1" dirty="0"/>
              <a:t>“A billion here, a billion there—sooner or later it adds up to real money.“</a:t>
            </a:r>
            <a:r>
              <a:rPr lang="en-US" sz="2200" b="1" dirty="0"/>
              <a:t>   -</a:t>
            </a:r>
            <a:r>
              <a:rPr lang="en-US" sz="2200" i="1" dirty="0"/>
              <a:t>Senator Everett Dirksen</a:t>
            </a:r>
          </a:p>
          <a:p>
            <a:endParaRPr lang="en-US" sz="2200" dirty="0"/>
          </a:p>
          <a:p>
            <a:pPr marL="0" indent="0">
              <a:buNone/>
            </a:pPr>
            <a:r>
              <a:rPr lang="en-US" sz="2200" b="1" i="1" dirty="0"/>
              <a:t>"It's clearly a budget. It's got a lot of numbers in it.  - </a:t>
            </a:r>
            <a:r>
              <a:rPr lang="en-US" sz="2200" i="1" dirty="0"/>
              <a:t>George W. Bush</a:t>
            </a:r>
          </a:p>
          <a:p>
            <a:pPr marL="0" indent="0">
              <a:buNone/>
            </a:pPr>
            <a:endParaRPr lang="en-US" sz="2200" dirty="0"/>
          </a:p>
          <a:p>
            <a:pPr marL="0" indent="0">
              <a:buNone/>
            </a:pPr>
            <a:r>
              <a:rPr lang="en-US" sz="2200" b="1" i="1" dirty="0"/>
              <a:t>"A budget tells us what we can't afford, but it doesn't keep us from buying it.“   --</a:t>
            </a:r>
            <a:r>
              <a:rPr lang="en-US" sz="2200" dirty="0"/>
              <a:t> William Feather</a:t>
            </a:r>
          </a:p>
          <a:p>
            <a:endParaRPr lang="en-US" sz="2200" dirty="0"/>
          </a:p>
          <a:p>
            <a:pPr marL="0" indent="0">
              <a:buNone/>
            </a:pPr>
            <a:r>
              <a:rPr lang="en-US" sz="2200" b="1" i="1" dirty="0"/>
              <a:t>Don't tell me what you value, show me your budget, and I'll tell you what you value</a:t>
            </a:r>
            <a:r>
              <a:rPr lang="en-US" sz="2200" dirty="0"/>
              <a:t>.”   - </a:t>
            </a:r>
            <a:r>
              <a:rPr lang="en-US" sz="2200" b="1" dirty="0">
                <a:hlinkClick r:id="rId2"/>
              </a:rPr>
              <a:t>Joe Biden</a:t>
            </a:r>
            <a:endParaRPr lang="en-US" sz="2200" b="1" dirty="0"/>
          </a:p>
          <a:p>
            <a:endParaRPr lang="en-US" sz="2200" dirty="0"/>
          </a:p>
          <a:p>
            <a:pPr marL="0" indent="0">
              <a:buNone/>
            </a:pPr>
            <a:r>
              <a:rPr lang="en-US" sz="2200" b="1" i="1" dirty="0"/>
              <a:t>“A budget is more than just a series of numbers on a page; it is an embodiment of our values”.   </a:t>
            </a:r>
            <a:r>
              <a:rPr lang="en-US" sz="2200" i="1" dirty="0"/>
              <a:t>Barack Obama, 2005</a:t>
            </a:r>
            <a:endParaRPr lang="en-US" sz="2200" dirty="0"/>
          </a:p>
          <a:p>
            <a:endParaRPr lang="en-US" dirty="0"/>
          </a:p>
          <a:p>
            <a:endParaRPr lang="en-US" dirty="0"/>
          </a:p>
        </p:txBody>
      </p:sp>
    </p:spTree>
    <p:extLst>
      <p:ext uri="{BB962C8B-B14F-4D97-AF65-F5344CB8AC3E}">
        <p14:creationId xmlns:p14="http://schemas.microsoft.com/office/powerpoint/2010/main" val="204518266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
            <a:ext cx="7886700" cy="1066800"/>
          </a:xfrm>
        </p:spPr>
        <p:txBody>
          <a:bodyPr/>
          <a:lstStyle/>
          <a:p>
            <a:r>
              <a:rPr lang="en-US" b="1" dirty="0">
                <a:solidFill>
                  <a:schemeClr val="bg1"/>
                </a:solidFill>
              </a:rPr>
              <a:t>Outline of Session</a:t>
            </a:r>
          </a:p>
        </p:txBody>
      </p:sp>
      <p:sp>
        <p:nvSpPr>
          <p:cNvPr id="3" name="Content Placeholder 2"/>
          <p:cNvSpPr>
            <a:spLocks noGrp="1"/>
          </p:cNvSpPr>
          <p:nvPr>
            <p:ph idx="1"/>
          </p:nvPr>
        </p:nvSpPr>
        <p:spPr>
          <a:xfrm>
            <a:off x="304800" y="1143001"/>
            <a:ext cx="8534400" cy="4800600"/>
          </a:xfrm>
        </p:spPr>
        <p:txBody>
          <a:bodyPr anchor="ctr">
            <a:normAutofit/>
          </a:bodyPr>
          <a:lstStyle/>
          <a:p>
            <a:pPr marL="0" indent="0">
              <a:lnSpc>
                <a:spcPts val="2880"/>
              </a:lnSpc>
              <a:spcBef>
                <a:spcPts val="600"/>
              </a:spcBef>
              <a:buNone/>
            </a:pPr>
            <a:r>
              <a:rPr lang="en-GB" sz="2400" b="1" dirty="0"/>
              <a:t>PART A: Introduction </a:t>
            </a:r>
          </a:p>
          <a:p>
            <a:pPr>
              <a:lnSpc>
                <a:spcPts val="2880"/>
              </a:lnSpc>
              <a:spcBef>
                <a:spcPts val="600"/>
              </a:spcBef>
              <a:buFont typeface="Wingdings" panose="05000000000000000000" pitchFamily="2" charset="2"/>
              <a:buChar char="§"/>
            </a:pPr>
            <a:r>
              <a:rPr lang="en-GB" sz="2000" dirty="0">
                <a:solidFill>
                  <a:srgbClr val="002060"/>
                </a:solidFill>
              </a:rPr>
              <a:t>Setting of Expenditure Priorities</a:t>
            </a:r>
          </a:p>
          <a:p>
            <a:pPr>
              <a:lnSpc>
                <a:spcPts val="2880"/>
              </a:lnSpc>
              <a:spcBef>
                <a:spcPts val="600"/>
              </a:spcBef>
              <a:buFont typeface="Wingdings" panose="05000000000000000000" pitchFamily="2" charset="2"/>
              <a:buChar char="§"/>
            </a:pPr>
            <a:r>
              <a:rPr lang="en-GB" sz="2000" dirty="0">
                <a:solidFill>
                  <a:srgbClr val="002060"/>
                </a:solidFill>
              </a:rPr>
              <a:t> An Overview of Relevant documentation</a:t>
            </a:r>
          </a:p>
          <a:p>
            <a:pPr marL="0" indent="0">
              <a:lnSpc>
                <a:spcPts val="2880"/>
              </a:lnSpc>
              <a:spcBef>
                <a:spcPts val="600"/>
              </a:spcBef>
              <a:buNone/>
            </a:pPr>
            <a:r>
              <a:rPr lang="en-GB" sz="2400" b="1" dirty="0"/>
              <a:t>PART B: Scope and Content of Documentation </a:t>
            </a:r>
          </a:p>
          <a:p>
            <a:pPr>
              <a:lnSpc>
                <a:spcPts val="2880"/>
              </a:lnSpc>
              <a:spcBef>
                <a:spcPts val="600"/>
              </a:spcBef>
              <a:buFont typeface="Wingdings" panose="05000000000000000000" pitchFamily="2" charset="2"/>
              <a:buChar char="§"/>
            </a:pPr>
            <a:r>
              <a:rPr lang="en-GB" sz="2000" dirty="0">
                <a:solidFill>
                  <a:srgbClr val="002060"/>
                </a:solidFill>
              </a:rPr>
              <a:t>Impact of evolving Budget Principles   &amp; related reforms </a:t>
            </a:r>
          </a:p>
          <a:p>
            <a:pPr>
              <a:lnSpc>
                <a:spcPts val="2880"/>
              </a:lnSpc>
              <a:spcBef>
                <a:spcPts val="600"/>
              </a:spcBef>
              <a:buFont typeface="Wingdings" panose="05000000000000000000" pitchFamily="2" charset="2"/>
              <a:buChar char="§"/>
            </a:pPr>
            <a:r>
              <a:rPr lang="en-GB" sz="2000" dirty="0">
                <a:solidFill>
                  <a:srgbClr val="002060"/>
                </a:solidFill>
              </a:rPr>
              <a:t>Select Documentation  within  AFE Countries</a:t>
            </a:r>
          </a:p>
          <a:p>
            <a:pPr>
              <a:lnSpc>
                <a:spcPts val="2880"/>
              </a:lnSpc>
              <a:spcBef>
                <a:spcPts val="600"/>
              </a:spcBef>
              <a:buFont typeface="Wingdings" panose="05000000000000000000" pitchFamily="2" charset="2"/>
              <a:buChar char="§"/>
            </a:pPr>
            <a:r>
              <a:rPr lang="en-GB" sz="2000" dirty="0">
                <a:solidFill>
                  <a:srgbClr val="002060"/>
                </a:solidFill>
              </a:rPr>
              <a:t>Assessment of the scope &amp; content </a:t>
            </a:r>
          </a:p>
          <a:p>
            <a:pPr marL="0" indent="0">
              <a:lnSpc>
                <a:spcPts val="2880"/>
              </a:lnSpc>
              <a:spcBef>
                <a:spcPts val="600"/>
              </a:spcBef>
              <a:buNone/>
            </a:pPr>
            <a:r>
              <a:rPr lang="en-GB" sz="2400" b="1" dirty="0"/>
              <a:t>PART C:  Quality and  Relevance of Documentation</a:t>
            </a:r>
          </a:p>
          <a:p>
            <a:pPr>
              <a:lnSpc>
                <a:spcPts val="2880"/>
              </a:lnSpc>
              <a:spcBef>
                <a:spcPts val="600"/>
              </a:spcBef>
              <a:buFont typeface="Wingdings" panose="05000000000000000000" pitchFamily="2" charset="2"/>
              <a:buChar char="§"/>
            </a:pPr>
            <a:r>
              <a:rPr lang="en-GB" sz="2400" dirty="0">
                <a:solidFill>
                  <a:srgbClr val="002060"/>
                </a:solidFill>
              </a:rPr>
              <a:t>Data analysis and classification</a:t>
            </a:r>
          </a:p>
          <a:p>
            <a:pPr>
              <a:lnSpc>
                <a:spcPts val="2880"/>
              </a:lnSpc>
              <a:spcBef>
                <a:spcPts val="600"/>
              </a:spcBef>
              <a:buFont typeface="Wingdings" panose="05000000000000000000" pitchFamily="2" charset="2"/>
              <a:buChar char="§"/>
            </a:pPr>
            <a:r>
              <a:rPr lang="en-GB" sz="2400" dirty="0">
                <a:solidFill>
                  <a:srgbClr val="002060"/>
                </a:solidFill>
              </a:rPr>
              <a:t>Dissemination of information</a:t>
            </a:r>
          </a:p>
        </p:txBody>
      </p:sp>
    </p:spTree>
    <p:extLst>
      <p:ext uri="{BB962C8B-B14F-4D97-AF65-F5344CB8AC3E}">
        <p14:creationId xmlns:p14="http://schemas.microsoft.com/office/powerpoint/2010/main" val="284025581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D971C-E73C-415A-844A-DF28910B3AF6}"/>
              </a:ext>
            </a:extLst>
          </p:cNvPr>
          <p:cNvSpPr>
            <a:spLocks noGrp="1"/>
          </p:cNvSpPr>
          <p:nvPr>
            <p:ph type="title"/>
          </p:nvPr>
        </p:nvSpPr>
        <p:spPr>
          <a:xfrm>
            <a:off x="457200" y="23191"/>
            <a:ext cx="7886700" cy="891209"/>
          </a:xfrm>
        </p:spPr>
        <p:txBody>
          <a:bodyPr/>
          <a:lstStyle/>
          <a:p>
            <a:endParaRPr lang="en-US" dirty="0"/>
          </a:p>
        </p:txBody>
      </p:sp>
      <p:sp>
        <p:nvSpPr>
          <p:cNvPr id="3" name="Content Placeholder 2">
            <a:extLst>
              <a:ext uri="{FF2B5EF4-FFF2-40B4-BE49-F238E27FC236}">
                <a16:creationId xmlns:a16="http://schemas.microsoft.com/office/drawing/2014/main" id="{2E4688BA-D54E-4749-ACD0-01C374F081BE}"/>
              </a:ext>
            </a:extLst>
          </p:cNvPr>
          <p:cNvSpPr>
            <a:spLocks noGrp="1"/>
          </p:cNvSpPr>
          <p:nvPr>
            <p:ph idx="1"/>
          </p:nvPr>
        </p:nvSpPr>
        <p:spPr>
          <a:xfrm>
            <a:off x="479563" y="1253331"/>
            <a:ext cx="7886700" cy="4351338"/>
          </a:xfrm>
        </p:spPr>
        <p:txBody>
          <a:bodyPr anchor="ctr">
            <a:normAutofit/>
          </a:bodyPr>
          <a:lstStyle/>
          <a:p>
            <a:pPr algn="ctr"/>
            <a:r>
              <a:rPr lang="en-US" sz="3600" dirty="0"/>
              <a:t>PART A: INTRODUCTION </a:t>
            </a:r>
          </a:p>
        </p:txBody>
      </p:sp>
    </p:spTree>
    <p:extLst>
      <p:ext uri="{BB962C8B-B14F-4D97-AF65-F5344CB8AC3E}">
        <p14:creationId xmlns:p14="http://schemas.microsoft.com/office/powerpoint/2010/main" val="419576565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66964-E32F-4AA5-B62A-FFEC031679AC}"/>
              </a:ext>
            </a:extLst>
          </p:cNvPr>
          <p:cNvSpPr>
            <a:spLocks noGrp="1"/>
          </p:cNvSpPr>
          <p:nvPr>
            <p:ph type="title"/>
          </p:nvPr>
        </p:nvSpPr>
        <p:spPr>
          <a:xfrm>
            <a:off x="152400" y="76200"/>
            <a:ext cx="7886700" cy="838200"/>
          </a:xfrm>
        </p:spPr>
        <p:txBody>
          <a:bodyPr>
            <a:normAutofit fontScale="90000"/>
          </a:bodyPr>
          <a:lstStyle/>
          <a:p>
            <a:r>
              <a:rPr lang="en-US" dirty="0">
                <a:solidFill>
                  <a:schemeClr val="bg1"/>
                </a:solidFill>
              </a:rPr>
              <a:t>Setting Expenditure Priorities </a:t>
            </a:r>
            <a:br>
              <a:rPr lang="en-US" dirty="0"/>
            </a:br>
            <a:r>
              <a:rPr lang="en-US" dirty="0"/>
              <a:t>Importance  </a:t>
            </a:r>
          </a:p>
        </p:txBody>
      </p:sp>
      <p:sp>
        <p:nvSpPr>
          <p:cNvPr id="3" name="Content Placeholder 2">
            <a:extLst>
              <a:ext uri="{FF2B5EF4-FFF2-40B4-BE49-F238E27FC236}">
                <a16:creationId xmlns:a16="http://schemas.microsoft.com/office/drawing/2014/main" id="{90F30960-0640-47D1-A621-2B0340F6DEE0}"/>
              </a:ext>
            </a:extLst>
          </p:cNvPr>
          <p:cNvSpPr>
            <a:spLocks noGrp="1"/>
          </p:cNvSpPr>
          <p:nvPr>
            <p:ph idx="1"/>
          </p:nvPr>
        </p:nvSpPr>
        <p:spPr>
          <a:xfrm>
            <a:off x="152400" y="1143000"/>
            <a:ext cx="8763000" cy="4953000"/>
          </a:xfrm>
        </p:spPr>
        <p:txBody>
          <a:bodyPr>
            <a:noAutofit/>
          </a:bodyPr>
          <a:lstStyle/>
          <a:p>
            <a:r>
              <a:rPr lang="en-US" sz="2400" dirty="0"/>
              <a:t>Determine the current priorities that are aligned with national priorities and SDGs :</a:t>
            </a:r>
          </a:p>
          <a:p>
            <a:pPr lvl="1">
              <a:buFont typeface="Wingdings" panose="05000000000000000000" pitchFamily="2" charset="2"/>
              <a:buChar char="Ø"/>
            </a:pPr>
            <a:r>
              <a:rPr lang="en-US" sz="2000" dirty="0">
                <a:solidFill>
                  <a:srgbClr val="002060"/>
                </a:solidFill>
              </a:rPr>
              <a:t>Ensure multi-year budgetary implication can be accommodated with MTEF</a:t>
            </a:r>
          </a:p>
          <a:p>
            <a:r>
              <a:rPr lang="en-US" sz="2400" dirty="0"/>
              <a:t>Review new expenditure priorities and multi-year expenditure implications:</a:t>
            </a:r>
          </a:p>
          <a:p>
            <a:pPr lvl="1">
              <a:buFont typeface="Wingdings" panose="05000000000000000000" pitchFamily="2" charset="2"/>
              <a:buChar char="Ø"/>
            </a:pPr>
            <a:r>
              <a:rPr lang="en-US" sz="2200" dirty="0"/>
              <a:t> </a:t>
            </a:r>
            <a:r>
              <a:rPr lang="en-US" sz="2200" dirty="0">
                <a:solidFill>
                  <a:srgbClr val="002060"/>
                </a:solidFill>
              </a:rPr>
              <a:t>advise on the affordability and prioritization within MTEF</a:t>
            </a:r>
          </a:p>
          <a:p>
            <a:r>
              <a:rPr lang="en-US" sz="2400" dirty="0"/>
              <a:t>Promote consistence and predictability of funding:</a:t>
            </a:r>
          </a:p>
          <a:p>
            <a:pPr lvl="1">
              <a:buFont typeface="Wingdings" panose="05000000000000000000" pitchFamily="2" charset="2"/>
              <a:buChar char="Ø"/>
            </a:pPr>
            <a:r>
              <a:rPr lang="en-US" sz="2200" dirty="0">
                <a:solidFill>
                  <a:srgbClr val="002060"/>
                </a:solidFill>
              </a:rPr>
              <a:t>By allowing in-depth scrutiny by Cabinet and Parliament aimed at :</a:t>
            </a:r>
          </a:p>
          <a:p>
            <a:pPr lvl="2"/>
            <a:r>
              <a:rPr lang="en-US" sz="2100" dirty="0">
                <a:solidFill>
                  <a:srgbClr val="002060"/>
                </a:solidFill>
              </a:rPr>
              <a:t>Promoting informed  prioritization, </a:t>
            </a:r>
          </a:p>
          <a:p>
            <a:pPr lvl="2"/>
            <a:r>
              <a:rPr lang="en-US" sz="2100" dirty="0">
                <a:solidFill>
                  <a:srgbClr val="002060"/>
                </a:solidFill>
              </a:rPr>
              <a:t>Building consensus on  funding strategies and affordable options </a:t>
            </a:r>
          </a:p>
          <a:p>
            <a:pPr lvl="2"/>
            <a:r>
              <a:rPr lang="en-US" sz="2100" dirty="0">
                <a:solidFill>
                  <a:srgbClr val="002060"/>
                </a:solidFill>
              </a:rPr>
              <a:t>Enhancing ownership, oversight  and accountability.</a:t>
            </a:r>
          </a:p>
        </p:txBody>
      </p:sp>
    </p:spTree>
    <p:extLst>
      <p:ext uri="{BB962C8B-B14F-4D97-AF65-F5344CB8AC3E}">
        <p14:creationId xmlns:p14="http://schemas.microsoft.com/office/powerpoint/2010/main" val="312844348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52400" y="381000"/>
            <a:ext cx="8534400" cy="517244"/>
          </a:xfrm>
        </p:spPr>
        <p:txBody>
          <a:bodyPr>
            <a:noAutofit/>
          </a:bodyPr>
          <a:lstStyle/>
          <a:p>
            <a:r>
              <a:rPr lang="en-US" dirty="0">
                <a:solidFill>
                  <a:schemeClr val="bg1"/>
                </a:solidFill>
              </a:rPr>
              <a:t>Annual Budget Process &amp; Budget documentation</a:t>
            </a:r>
          </a:p>
        </p:txBody>
      </p:sp>
      <p:sp>
        <p:nvSpPr>
          <p:cNvPr id="20484" name="TextBox 4"/>
          <p:cNvSpPr txBox="1">
            <a:spLocks noChangeArrowheads="1"/>
          </p:cNvSpPr>
          <p:nvPr/>
        </p:nvSpPr>
        <p:spPr bwMode="auto">
          <a:xfrm>
            <a:off x="76200" y="1948934"/>
            <a:ext cx="1537447"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800" b="0" dirty="0"/>
              <a:t>Legislature</a:t>
            </a:r>
          </a:p>
        </p:txBody>
      </p:sp>
      <p:sp>
        <p:nvSpPr>
          <p:cNvPr id="20485" name="TextBox 6"/>
          <p:cNvSpPr txBox="1">
            <a:spLocks noChangeArrowheads="1"/>
          </p:cNvSpPr>
          <p:nvPr/>
        </p:nvSpPr>
        <p:spPr bwMode="auto">
          <a:xfrm>
            <a:off x="76200" y="2917825"/>
            <a:ext cx="13716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800" b="0" dirty="0"/>
              <a:t>Cabinet</a:t>
            </a:r>
          </a:p>
        </p:txBody>
      </p:sp>
      <p:sp>
        <p:nvSpPr>
          <p:cNvPr id="20486" name="TextBox 7"/>
          <p:cNvSpPr txBox="1">
            <a:spLocks noChangeArrowheads="1"/>
          </p:cNvSpPr>
          <p:nvPr/>
        </p:nvSpPr>
        <p:spPr bwMode="auto">
          <a:xfrm>
            <a:off x="152400" y="4191000"/>
            <a:ext cx="1066800" cy="923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800" b="0" dirty="0"/>
              <a:t>MoF and MoPEA</a:t>
            </a:r>
          </a:p>
        </p:txBody>
      </p:sp>
      <p:sp>
        <p:nvSpPr>
          <p:cNvPr id="20487" name="TextBox 8"/>
          <p:cNvSpPr txBox="1">
            <a:spLocks noChangeArrowheads="1"/>
          </p:cNvSpPr>
          <p:nvPr/>
        </p:nvSpPr>
        <p:spPr bwMode="auto">
          <a:xfrm>
            <a:off x="152400" y="5410200"/>
            <a:ext cx="1177365"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800" b="0" dirty="0"/>
              <a:t>MDAs (Sectors)</a:t>
            </a:r>
          </a:p>
        </p:txBody>
      </p:sp>
      <p:graphicFrame>
        <p:nvGraphicFramePr>
          <p:cNvPr id="10" name="Table 9"/>
          <p:cNvGraphicFramePr>
            <a:graphicFrameLocks noGrp="1"/>
          </p:cNvGraphicFramePr>
          <p:nvPr>
            <p:extLst/>
          </p:nvPr>
        </p:nvGraphicFramePr>
        <p:xfrm>
          <a:off x="1828800" y="1447800"/>
          <a:ext cx="7062694" cy="371475"/>
        </p:xfrm>
        <a:graphic>
          <a:graphicData uri="http://schemas.openxmlformats.org/drawingml/2006/table">
            <a:tbl>
              <a:tblPr firstRow="1" bandRow="1">
                <a:tableStyleId>{912C8C85-51F0-491E-9774-3900AFEF0FD7}</a:tableStyleId>
              </a:tblPr>
              <a:tblGrid>
                <a:gridCol w="2841314">
                  <a:extLst>
                    <a:ext uri="{9D8B030D-6E8A-4147-A177-3AD203B41FA5}">
                      <a16:colId xmlns:a16="http://schemas.microsoft.com/office/drawing/2014/main" val="20000"/>
                    </a:ext>
                  </a:extLst>
                </a:gridCol>
                <a:gridCol w="1948329">
                  <a:extLst>
                    <a:ext uri="{9D8B030D-6E8A-4147-A177-3AD203B41FA5}">
                      <a16:colId xmlns:a16="http://schemas.microsoft.com/office/drawing/2014/main" val="20001"/>
                    </a:ext>
                  </a:extLst>
                </a:gridCol>
                <a:gridCol w="2273051">
                  <a:extLst>
                    <a:ext uri="{9D8B030D-6E8A-4147-A177-3AD203B41FA5}">
                      <a16:colId xmlns:a16="http://schemas.microsoft.com/office/drawing/2014/main" val="20002"/>
                    </a:ext>
                  </a:extLst>
                </a:gridCol>
              </a:tblGrid>
              <a:tr h="371475">
                <a:tc>
                  <a:txBody>
                    <a:bodyPr/>
                    <a:lstStyle/>
                    <a:p>
                      <a:pPr algn="ctr"/>
                      <a:r>
                        <a:rPr lang="en-US" sz="1800" dirty="0"/>
                        <a:t>Q1-Q2</a:t>
                      </a:r>
                    </a:p>
                  </a:txBody>
                  <a:tcPr marT="45798" marB="45798"/>
                </a:tc>
                <a:tc>
                  <a:txBody>
                    <a:bodyPr/>
                    <a:lstStyle/>
                    <a:p>
                      <a:pPr algn="ctr"/>
                      <a:r>
                        <a:rPr lang="en-US" sz="1800" dirty="0"/>
                        <a:t>Q3</a:t>
                      </a:r>
                    </a:p>
                  </a:txBody>
                  <a:tcPr marT="45798" marB="45798"/>
                </a:tc>
                <a:tc>
                  <a:txBody>
                    <a:bodyPr/>
                    <a:lstStyle/>
                    <a:p>
                      <a:pPr algn="ctr"/>
                      <a:r>
                        <a:rPr lang="en-US" sz="1800" dirty="0"/>
                        <a:t>Q4</a:t>
                      </a:r>
                    </a:p>
                  </a:txBody>
                  <a:tcPr marT="45798" marB="45798"/>
                </a:tc>
                <a:extLst>
                  <a:ext uri="{0D108BD9-81ED-4DB2-BD59-A6C34878D82A}">
                    <a16:rowId xmlns:a16="http://schemas.microsoft.com/office/drawing/2014/main" val="10000"/>
                  </a:ext>
                </a:extLst>
              </a:tr>
            </a:tbl>
          </a:graphicData>
        </a:graphic>
      </p:graphicFrame>
      <p:sp>
        <p:nvSpPr>
          <p:cNvPr id="20498" name="TextBox 10"/>
          <p:cNvSpPr txBox="1">
            <a:spLocks noChangeArrowheads="1"/>
          </p:cNvSpPr>
          <p:nvPr/>
        </p:nvSpPr>
        <p:spPr bwMode="auto">
          <a:xfrm>
            <a:off x="1500326" y="4205975"/>
            <a:ext cx="2443393" cy="584775"/>
          </a:xfrm>
          <a:prstGeom prst="rect">
            <a:avLst/>
          </a:prstGeom>
          <a:solidFill>
            <a:schemeClr val="accent1">
              <a:lumMod val="20000"/>
              <a:lumOff val="80000"/>
            </a:schemeClr>
          </a:solidFill>
          <a:ln>
            <a:headEnd/>
            <a:tailEnd/>
          </a:ln>
          <a:extLst/>
        </p:spPr>
        <p:style>
          <a:lnRef idx="1">
            <a:schemeClr val="dk1"/>
          </a:lnRef>
          <a:fillRef idx="2">
            <a:schemeClr val="dk1"/>
          </a:fillRef>
          <a:effectRef idx="1">
            <a:schemeClr val="dk1"/>
          </a:effectRef>
          <a:fontRef idx="minor">
            <a:schemeClr val="dk1"/>
          </a:fontRef>
        </p:style>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600" b="1" dirty="0">
                <a:solidFill>
                  <a:srgbClr val="073E87"/>
                </a:solidFill>
              </a:rPr>
              <a:t>Update MTBF(MTEF) </a:t>
            </a:r>
            <a:r>
              <a:rPr lang="en-US" sz="1600" b="1" dirty="0"/>
              <a:t>(Budget Call Circular) </a:t>
            </a:r>
            <a:endParaRPr lang="en-US" sz="1600" dirty="0"/>
          </a:p>
        </p:txBody>
      </p:sp>
      <p:sp>
        <p:nvSpPr>
          <p:cNvPr id="20499" name="TextBox 11"/>
          <p:cNvSpPr txBox="1">
            <a:spLocks noChangeArrowheads="1"/>
          </p:cNvSpPr>
          <p:nvPr/>
        </p:nvSpPr>
        <p:spPr bwMode="auto">
          <a:xfrm>
            <a:off x="1535954" y="5242102"/>
            <a:ext cx="2947894" cy="830997"/>
          </a:xfrm>
          <a:prstGeom prst="rect">
            <a:avLst/>
          </a:prstGeom>
          <a:solidFill>
            <a:schemeClr val="accent1">
              <a:lumMod val="20000"/>
              <a:lumOff val="80000"/>
            </a:schemeClr>
          </a:solidFill>
          <a:ln>
            <a:headEnd/>
            <a:tailEnd/>
          </a:ln>
          <a:extLst/>
        </p:spPr>
        <p:style>
          <a:lnRef idx="1">
            <a:schemeClr val="dk1"/>
          </a:lnRef>
          <a:fillRef idx="2">
            <a:schemeClr val="dk1"/>
          </a:fillRef>
          <a:effectRef idx="1">
            <a:schemeClr val="dk1"/>
          </a:effectRef>
          <a:fontRef idx="minor">
            <a:schemeClr val="dk1"/>
          </a:fontRef>
        </p:style>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600" b="1" dirty="0">
                <a:solidFill>
                  <a:srgbClr val="073E87"/>
                </a:solidFill>
              </a:rPr>
              <a:t>MT expenditure priorities  &amp; strategic </a:t>
            </a:r>
            <a:r>
              <a:rPr lang="en-US" sz="1600" dirty="0">
                <a:solidFill>
                  <a:srgbClr val="073E87"/>
                </a:solidFill>
              </a:rPr>
              <a:t>b</a:t>
            </a:r>
            <a:r>
              <a:rPr lang="en-US" sz="1600" b="1" dirty="0">
                <a:solidFill>
                  <a:srgbClr val="073E87"/>
                </a:solidFill>
              </a:rPr>
              <a:t>udget allocations </a:t>
            </a:r>
            <a:r>
              <a:rPr lang="en-US" sz="1600" b="1" dirty="0"/>
              <a:t>(</a:t>
            </a:r>
            <a:r>
              <a:rPr lang="en-US" sz="1400" b="1" dirty="0"/>
              <a:t>Mid year review</a:t>
            </a:r>
            <a:endParaRPr lang="en-US" sz="1400" dirty="0"/>
          </a:p>
        </p:txBody>
      </p:sp>
      <p:sp>
        <p:nvSpPr>
          <p:cNvPr id="20500" name="TextBox 13"/>
          <p:cNvSpPr txBox="1">
            <a:spLocks noChangeArrowheads="1"/>
          </p:cNvSpPr>
          <p:nvPr/>
        </p:nvSpPr>
        <p:spPr bwMode="auto">
          <a:xfrm>
            <a:off x="4114800" y="4184000"/>
            <a:ext cx="1295400" cy="584775"/>
          </a:xfrm>
          <a:prstGeom prst="rect">
            <a:avLst/>
          </a:prstGeom>
          <a:ln>
            <a:headEnd/>
            <a:tailEnd/>
          </a:ln>
          <a:extLst/>
        </p:spPr>
        <p:style>
          <a:lnRef idx="3">
            <a:schemeClr val="lt1"/>
          </a:lnRef>
          <a:fillRef idx="1">
            <a:schemeClr val="accent2"/>
          </a:fillRef>
          <a:effectRef idx="1">
            <a:schemeClr val="accent2"/>
          </a:effectRef>
          <a:fontRef idx="minor">
            <a:schemeClr val="lt1"/>
          </a:fontRef>
        </p:style>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600" b="1" dirty="0">
                <a:solidFill>
                  <a:schemeClr val="bg1"/>
                </a:solidFill>
              </a:rPr>
              <a:t>Pre Budget Statement</a:t>
            </a:r>
          </a:p>
        </p:txBody>
      </p:sp>
      <p:sp>
        <p:nvSpPr>
          <p:cNvPr id="20501" name="TextBox 14"/>
          <p:cNvSpPr txBox="1">
            <a:spLocks noChangeArrowheads="1"/>
          </p:cNvSpPr>
          <p:nvPr/>
        </p:nvSpPr>
        <p:spPr bwMode="auto">
          <a:xfrm>
            <a:off x="4419600" y="2895600"/>
            <a:ext cx="2054739" cy="830997"/>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600" b="1" dirty="0">
                <a:solidFill>
                  <a:srgbClr val="073E87"/>
                </a:solidFill>
              </a:rPr>
              <a:t>Cabinet approves </a:t>
            </a:r>
            <a:r>
              <a:rPr lang="en-US" sz="1600" b="1" dirty="0"/>
              <a:t>Pre Budget Statement </a:t>
            </a:r>
            <a:endParaRPr lang="en-US" sz="1600" dirty="0"/>
          </a:p>
        </p:txBody>
      </p:sp>
      <p:sp>
        <p:nvSpPr>
          <p:cNvPr id="20502" name="TextBox 15"/>
          <p:cNvSpPr txBox="1">
            <a:spLocks noChangeArrowheads="1"/>
          </p:cNvSpPr>
          <p:nvPr/>
        </p:nvSpPr>
        <p:spPr bwMode="auto">
          <a:xfrm>
            <a:off x="5562600" y="3962400"/>
            <a:ext cx="685800" cy="1027974"/>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600" b="1" dirty="0"/>
              <a:t>BCC</a:t>
            </a:r>
            <a:r>
              <a:rPr lang="en-US" sz="1600" dirty="0"/>
              <a:t> (2)</a:t>
            </a:r>
          </a:p>
          <a:p>
            <a:pPr eaLnBrk="1" hangingPunct="1"/>
            <a:endParaRPr lang="en-US" dirty="0"/>
          </a:p>
        </p:txBody>
      </p:sp>
      <p:sp>
        <p:nvSpPr>
          <p:cNvPr id="20503" name="TextBox 16"/>
          <p:cNvSpPr txBox="1">
            <a:spLocks noChangeArrowheads="1"/>
          </p:cNvSpPr>
          <p:nvPr/>
        </p:nvSpPr>
        <p:spPr bwMode="auto">
          <a:xfrm>
            <a:off x="5105400" y="5257800"/>
            <a:ext cx="1600200" cy="584775"/>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600" dirty="0"/>
              <a:t>Enacted Budget </a:t>
            </a:r>
            <a:endParaRPr lang="en-US" sz="1600" b="1" dirty="0"/>
          </a:p>
        </p:txBody>
      </p:sp>
      <p:sp>
        <p:nvSpPr>
          <p:cNvPr id="20504" name="TextBox 18"/>
          <p:cNvSpPr txBox="1">
            <a:spLocks noChangeArrowheads="1"/>
          </p:cNvSpPr>
          <p:nvPr/>
        </p:nvSpPr>
        <p:spPr bwMode="auto">
          <a:xfrm>
            <a:off x="6934200" y="4166350"/>
            <a:ext cx="2133600" cy="830997"/>
          </a:xfrm>
          <a:prstGeom prst="rect">
            <a:avLst/>
          </a:prstGeom>
          <a:ln>
            <a:headEnd/>
            <a:tailEnd/>
          </a:ln>
          <a:extLst/>
        </p:spPr>
        <p:style>
          <a:lnRef idx="1">
            <a:schemeClr val="accent6"/>
          </a:lnRef>
          <a:fillRef idx="2">
            <a:schemeClr val="accent6"/>
          </a:fillRef>
          <a:effectRef idx="1">
            <a:schemeClr val="accent6"/>
          </a:effectRef>
          <a:fontRef idx="minor">
            <a:schemeClr val="dk1"/>
          </a:fontRef>
        </p:style>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600" dirty="0">
                <a:solidFill>
                  <a:schemeClr val="accent2"/>
                </a:solidFill>
              </a:rPr>
              <a:t>Budget Examination </a:t>
            </a:r>
            <a:r>
              <a:rPr lang="en-US" sz="1600" dirty="0"/>
              <a:t>(Enacted Budget)</a:t>
            </a:r>
          </a:p>
        </p:txBody>
      </p:sp>
      <p:sp>
        <p:nvSpPr>
          <p:cNvPr id="20505" name="TextBox 19"/>
          <p:cNvSpPr txBox="1">
            <a:spLocks noChangeArrowheads="1"/>
          </p:cNvSpPr>
          <p:nvPr/>
        </p:nvSpPr>
        <p:spPr bwMode="auto">
          <a:xfrm>
            <a:off x="8052920" y="3010118"/>
            <a:ext cx="990600" cy="553998"/>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500" dirty="0"/>
              <a:t>Cabinet approve</a:t>
            </a:r>
          </a:p>
        </p:txBody>
      </p:sp>
      <p:sp>
        <p:nvSpPr>
          <p:cNvPr id="20506" name="TextBox 20"/>
          <p:cNvSpPr txBox="1">
            <a:spLocks noChangeArrowheads="1"/>
          </p:cNvSpPr>
          <p:nvPr/>
        </p:nvSpPr>
        <p:spPr bwMode="auto">
          <a:xfrm>
            <a:off x="8052920" y="1926153"/>
            <a:ext cx="990600" cy="78483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500" dirty="0"/>
              <a:t>Submission to LEG</a:t>
            </a:r>
          </a:p>
        </p:txBody>
      </p:sp>
      <p:sp>
        <p:nvSpPr>
          <p:cNvPr id="20507" name="TextBox 21"/>
          <p:cNvSpPr txBox="1">
            <a:spLocks noChangeArrowheads="1"/>
          </p:cNvSpPr>
          <p:nvPr/>
        </p:nvSpPr>
        <p:spPr bwMode="auto">
          <a:xfrm>
            <a:off x="1613647" y="2590800"/>
            <a:ext cx="2120153" cy="1015663"/>
          </a:xfrm>
          <a:prstGeom prst="rect">
            <a:avLst/>
          </a:prstGeom>
          <a:solidFill>
            <a:schemeClr val="accent1">
              <a:lumMod val="20000"/>
              <a:lumOff val="80000"/>
            </a:schemeClr>
          </a:solidFill>
          <a:ln>
            <a:solidFill>
              <a:srgbClr val="2D2D8A"/>
            </a:solidFill>
            <a:headEnd/>
            <a:tailEnd/>
          </a:ln>
          <a:extLst/>
        </p:spPr>
        <p:style>
          <a:lnRef idx="1">
            <a:schemeClr val="dk1"/>
          </a:lnRef>
          <a:fillRef idx="2">
            <a:schemeClr val="dk1"/>
          </a:fillRef>
          <a:effectRef idx="1">
            <a:schemeClr val="dk1"/>
          </a:effectRef>
          <a:fontRef idx="minor">
            <a:schemeClr val="dk1"/>
          </a:fontRef>
        </p:style>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500" dirty="0">
                <a:solidFill>
                  <a:srgbClr val="2D2D8A"/>
                </a:solidFill>
              </a:rPr>
              <a:t>Approve macro fiscal targets and set fiscal policy </a:t>
            </a:r>
            <a:r>
              <a:rPr lang="en-US" sz="1500" dirty="0"/>
              <a:t>(Executive Budget Statement)</a:t>
            </a:r>
            <a:endParaRPr lang="en-US" sz="1600" dirty="0"/>
          </a:p>
        </p:txBody>
      </p:sp>
      <p:cxnSp>
        <p:nvCxnSpPr>
          <p:cNvPr id="20508" name="Straight Arrow Connector 23"/>
          <p:cNvCxnSpPr>
            <a:cxnSpLocks noChangeShapeType="1"/>
          </p:cNvCxnSpPr>
          <p:nvPr/>
        </p:nvCxnSpPr>
        <p:spPr bwMode="auto">
          <a:xfrm>
            <a:off x="2971800" y="3790650"/>
            <a:ext cx="0" cy="343501"/>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cxnSp>
        <p:nvCxnSpPr>
          <p:cNvPr id="20514" name="Straight Arrow Connector 41"/>
          <p:cNvCxnSpPr>
            <a:cxnSpLocks noChangeShapeType="1"/>
            <a:stCxn id="20502" idx="2"/>
          </p:cNvCxnSpPr>
          <p:nvPr/>
        </p:nvCxnSpPr>
        <p:spPr bwMode="auto">
          <a:xfrm>
            <a:off x="5905500" y="4990374"/>
            <a:ext cx="0" cy="267426"/>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cxnSp>
        <p:nvCxnSpPr>
          <p:cNvPr id="20517" name="Straight Arrow Connector 47"/>
          <p:cNvCxnSpPr>
            <a:cxnSpLocks noChangeShapeType="1"/>
          </p:cNvCxnSpPr>
          <p:nvPr/>
        </p:nvCxnSpPr>
        <p:spPr bwMode="auto">
          <a:xfrm flipV="1">
            <a:off x="8001000" y="5136218"/>
            <a:ext cx="0" cy="502582"/>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cxnSp>
        <p:nvCxnSpPr>
          <p:cNvPr id="20518" name="Straight Connector 49"/>
          <p:cNvCxnSpPr>
            <a:cxnSpLocks noChangeShapeType="1"/>
          </p:cNvCxnSpPr>
          <p:nvPr/>
        </p:nvCxnSpPr>
        <p:spPr bwMode="auto">
          <a:xfrm flipH="1">
            <a:off x="6705600" y="5638799"/>
            <a:ext cx="1295400" cy="1"/>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cxnSp>
      <p:cxnSp>
        <p:nvCxnSpPr>
          <p:cNvPr id="20519" name="Straight Arrow Connector 54"/>
          <p:cNvCxnSpPr>
            <a:cxnSpLocks noChangeShapeType="1"/>
          </p:cNvCxnSpPr>
          <p:nvPr/>
        </p:nvCxnSpPr>
        <p:spPr bwMode="auto">
          <a:xfrm flipV="1">
            <a:off x="8517965" y="3564156"/>
            <a:ext cx="0" cy="566912"/>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cxnSp>
        <p:nvCxnSpPr>
          <p:cNvPr id="20520" name="Straight Arrow Connector 56"/>
          <p:cNvCxnSpPr>
            <a:cxnSpLocks noChangeShapeType="1"/>
          </p:cNvCxnSpPr>
          <p:nvPr/>
        </p:nvCxnSpPr>
        <p:spPr bwMode="auto">
          <a:xfrm flipV="1">
            <a:off x="8517965" y="2710378"/>
            <a:ext cx="0" cy="300584"/>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cxnSp>
        <p:nvCxnSpPr>
          <p:cNvPr id="42" name="Straight Arrow Connector 31"/>
          <p:cNvCxnSpPr>
            <a:cxnSpLocks noChangeShapeType="1"/>
          </p:cNvCxnSpPr>
          <p:nvPr/>
        </p:nvCxnSpPr>
        <p:spPr bwMode="auto">
          <a:xfrm>
            <a:off x="4038600" y="4742984"/>
            <a:ext cx="0" cy="0"/>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cxnSp>
        <p:nvCxnSpPr>
          <p:cNvPr id="56" name="Straight Arrow Connector 23"/>
          <p:cNvCxnSpPr>
            <a:cxnSpLocks noChangeShapeType="1"/>
          </p:cNvCxnSpPr>
          <p:nvPr/>
        </p:nvCxnSpPr>
        <p:spPr bwMode="auto">
          <a:xfrm>
            <a:off x="5905500" y="3562092"/>
            <a:ext cx="0" cy="324108"/>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cxnSp>
        <p:nvCxnSpPr>
          <p:cNvPr id="71" name="Straight Arrow Connector 41"/>
          <p:cNvCxnSpPr>
            <a:cxnSpLocks noChangeShapeType="1"/>
          </p:cNvCxnSpPr>
          <p:nvPr/>
        </p:nvCxnSpPr>
        <p:spPr bwMode="auto">
          <a:xfrm flipH="1">
            <a:off x="2971555" y="4775377"/>
            <a:ext cx="11953" cy="312822"/>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cxnSp>
        <p:nvCxnSpPr>
          <p:cNvPr id="73" name="Straight Arrow Connector 54"/>
          <p:cNvCxnSpPr>
            <a:cxnSpLocks noChangeShapeType="1"/>
          </p:cNvCxnSpPr>
          <p:nvPr/>
        </p:nvCxnSpPr>
        <p:spPr bwMode="auto">
          <a:xfrm flipV="1">
            <a:off x="4362850" y="4792269"/>
            <a:ext cx="0" cy="396209"/>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sp>
        <p:nvSpPr>
          <p:cNvPr id="38" name="TextBox 37"/>
          <p:cNvSpPr txBox="1"/>
          <p:nvPr/>
        </p:nvSpPr>
        <p:spPr>
          <a:xfrm>
            <a:off x="2057400" y="1066800"/>
            <a:ext cx="2550459" cy="353943"/>
          </a:xfrm>
          <a:prstGeom prst="rect">
            <a:avLst/>
          </a:prstGeom>
          <a:noFill/>
        </p:spPr>
        <p:txBody>
          <a:bodyPr wrap="square" rtlCol="0">
            <a:spAutoFit/>
          </a:bodyPr>
          <a:lstStyle/>
          <a:p>
            <a:pPr algn="ctr"/>
            <a:r>
              <a:rPr lang="en-US" sz="1700" b="1" dirty="0">
                <a:solidFill>
                  <a:srgbClr val="000000"/>
                </a:solidFill>
              </a:rPr>
              <a:t>Strategic Phase</a:t>
            </a:r>
          </a:p>
        </p:txBody>
      </p:sp>
      <p:sp>
        <p:nvSpPr>
          <p:cNvPr id="76" name="TextBox 75"/>
          <p:cNvSpPr txBox="1"/>
          <p:nvPr/>
        </p:nvSpPr>
        <p:spPr>
          <a:xfrm>
            <a:off x="6248400" y="1066800"/>
            <a:ext cx="2245659" cy="353943"/>
          </a:xfrm>
          <a:prstGeom prst="rect">
            <a:avLst/>
          </a:prstGeom>
          <a:noFill/>
        </p:spPr>
        <p:txBody>
          <a:bodyPr wrap="square" rtlCol="0">
            <a:spAutoFit/>
          </a:bodyPr>
          <a:lstStyle/>
          <a:p>
            <a:pPr algn="ctr"/>
            <a:r>
              <a:rPr lang="en-US" sz="1700" b="1" dirty="0">
                <a:solidFill>
                  <a:srgbClr val="000000"/>
                </a:solidFill>
              </a:rPr>
              <a:t>Operational Phase</a:t>
            </a:r>
          </a:p>
        </p:txBody>
      </p:sp>
      <p:cxnSp>
        <p:nvCxnSpPr>
          <p:cNvPr id="40" name="Straight Arrow Connector 39"/>
          <p:cNvCxnSpPr/>
          <p:nvPr/>
        </p:nvCxnSpPr>
        <p:spPr>
          <a:xfrm flipV="1">
            <a:off x="4343400" y="1286435"/>
            <a:ext cx="990601" cy="8965"/>
          </a:xfrm>
          <a:prstGeom prst="straightConnector1">
            <a:avLst/>
          </a:prstGeom>
          <a:ln w="38100" cmpd="sng">
            <a:solidFill>
              <a:srgbClr val="1E4649"/>
            </a:solidFill>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flipH="1" flipV="1">
            <a:off x="1905000" y="1286434"/>
            <a:ext cx="533400" cy="8966"/>
          </a:xfrm>
          <a:prstGeom prst="straightConnector1">
            <a:avLst/>
          </a:prstGeom>
          <a:ln w="38100" cmpd="sng">
            <a:solidFill>
              <a:schemeClr val="accent1">
                <a:lumMod val="2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flipH="1">
            <a:off x="5468471" y="1295400"/>
            <a:ext cx="906184" cy="0"/>
          </a:xfrm>
          <a:prstGeom prst="straightConnector1">
            <a:avLst/>
          </a:prstGeom>
          <a:ln w="38100" cmpd="sng">
            <a:solidFill>
              <a:srgbClr val="1E4649"/>
            </a:solidFill>
            <a:tailEnd type="arrow"/>
          </a:ln>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p:nvPr/>
        </p:nvCxnSpPr>
        <p:spPr>
          <a:xfrm>
            <a:off x="8382000" y="1295400"/>
            <a:ext cx="661520" cy="0"/>
          </a:xfrm>
          <a:prstGeom prst="straightConnector1">
            <a:avLst/>
          </a:prstGeom>
          <a:ln w="38100" cmpd="sng">
            <a:solidFill>
              <a:srgbClr val="1E4649"/>
            </a:solidFill>
            <a:tailEnd type="arrow"/>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1136653" y="2732478"/>
            <a:ext cx="283882" cy="369332"/>
          </a:xfrm>
          <a:prstGeom prst="rect">
            <a:avLst/>
          </a:prstGeom>
          <a:ln w="28575" cmpd="sng"/>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800" b="1" dirty="0"/>
              <a:t>1</a:t>
            </a:r>
          </a:p>
        </p:txBody>
      </p:sp>
      <p:sp>
        <p:nvSpPr>
          <p:cNvPr id="45" name="TextBox 44"/>
          <p:cNvSpPr txBox="1"/>
          <p:nvPr/>
        </p:nvSpPr>
        <p:spPr>
          <a:xfrm>
            <a:off x="1106399" y="4208603"/>
            <a:ext cx="283882" cy="369332"/>
          </a:xfrm>
          <a:prstGeom prst="rect">
            <a:avLst/>
          </a:prstGeom>
          <a:ln w="28575" cmpd="sng"/>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800" b="1" dirty="0"/>
              <a:t>2</a:t>
            </a:r>
          </a:p>
        </p:txBody>
      </p:sp>
      <p:sp>
        <p:nvSpPr>
          <p:cNvPr id="46" name="TextBox 45"/>
          <p:cNvSpPr txBox="1"/>
          <p:nvPr/>
        </p:nvSpPr>
        <p:spPr>
          <a:xfrm>
            <a:off x="1193287" y="5406799"/>
            <a:ext cx="283882" cy="369332"/>
          </a:xfrm>
          <a:prstGeom prst="rect">
            <a:avLst/>
          </a:prstGeom>
          <a:ln w="28575" cmpd="sng"/>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800" b="1" dirty="0"/>
              <a:t>3</a:t>
            </a:r>
          </a:p>
        </p:txBody>
      </p:sp>
      <p:sp>
        <p:nvSpPr>
          <p:cNvPr id="48" name="TextBox 47"/>
          <p:cNvSpPr txBox="1"/>
          <p:nvPr/>
        </p:nvSpPr>
        <p:spPr>
          <a:xfrm>
            <a:off x="4033606" y="3761736"/>
            <a:ext cx="283882" cy="369332"/>
          </a:xfrm>
          <a:prstGeom prst="rect">
            <a:avLst/>
          </a:prstGeom>
          <a:ln w="28575" cmpd="sng"/>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800" b="1" dirty="0"/>
              <a:t>4</a:t>
            </a:r>
          </a:p>
        </p:txBody>
      </p:sp>
      <p:sp>
        <p:nvSpPr>
          <p:cNvPr id="49" name="TextBox 48"/>
          <p:cNvSpPr txBox="1"/>
          <p:nvPr/>
        </p:nvSpPr>
        <p:spPr>
          <a:xfrm>
            <a:off x="4073713" y="2917825"/>
            <a:ext cx="283882" cy="369332"/>
          </a:xfrm>
          <a:prstGeom prst="rect">
            <a:avLst/>
          </a:prstGeom>
          <a:ln w="28575" cmpd="sng"/>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800" b="1" dirty="0"/>
              <a:t>5</a:t>
            </a:r>
          </a:p>
        </p:txBody>
      </p:sp>
      <p:sp>
        <p:nvSpPr>
          <p:cNvPr id="50" name="TextBox 49"/>
          <p:cNvSpPr txBox="1"/>
          <p:nvPr/>
        </p:nvSpPr>
        <p:spPr>
          <a:xfrm>
            <a:off x="6345518" y="3962400"/>
            <a:ext cx="283882" cy="369332"/>
          </a:xfrm>
          <a:prstGeom prst="rect">
            <a:avLst/>
          </a:prstGeom>
          <a:ln w="28575" cmpd="sng"/>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800" b="1" dirty="0"/>
              <a:t>7</a:t>
            </a:r>
          </a:p>
        </p:txBody>
      </p:sp>
      <p:sp>
        <p:nvSpPr>
          <p:cNvPr id="52" name="TextBox 51"/>
          <p:cNvSpPr txBox="1"/>
          <p:nvPr/>
        </p:nvSpPr>
        <p:spPr>
          <a:xfrm>
            <a:off x="8153400" y="3733800"/>
            <a:ext cx="283882" cy="369332"/>
          </a:xfrm>
          <a:prstGeom prst="rect">
            <a:avLst/>
          </a:prstGeom>
          <a:ln w="28575" cmpd="sng"/>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800" b="1" dirty="0"/>
              <a:t>9</a:t>
            </a:r>
          </a:p>
        </p:txBody>
      </p:sp>
      <p:sp>
        <p:nvSpPr>
          <p:cNvPr id="60" name="TextBox 59"/>
          <p:cNvSpPr txBox="1"/>
          <p:nvPr/>
        </p:nvSpPr>
        <p:spPr>
          <a:xfrm>
            <a:off x="4572000" y="1905000"/>
            <a:ext cx="283882" cy="369332"/>
          </a:xfrm>
          <a:prstGeom prst="rect">
            <a:avLst/>
          </a:prstGeom>
          <a:ln w="28575" cmpd="sng"/>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800" b="1" dirty="0"/>
              <a:t>6</a:t>
            </a:r>
          </a:p>
        </p:txBody>
      </p:sp>
      <p:sp>
        <p:nvSpPr>
          <p:cNvPr id="70" name="TextBox 69"/>
          <p:cNvSpPr txBox="1"/>
          <p:nvPr/>
        </p:nvSpPr>
        <p:spPr>
          <a:xfrm>
            <a:off x="6802718" y="5257800"/>
            <a:ext cx="283882" cy="369332"/>
          </a:xfrm>
          <a:prstGeom prst="rect">
            <a:avLst/>
          </a:prstGeom>
          <a:ln w="28575" cmpd="sng"/>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800" b="1" dirty="0"/>
              <a:t>8</a:t>
            </a:r>
          </a:p>
        </p:txBody>
      </p:sp>
      <p:sp>
        <p:nvSpPr>
          <p:cNvPr id="77" name="TextBox 76"/>
          <p:cNvSpPr txBox="1"/>
          <p:nvPr/>
        </p:nvSpPr>
        <p:spPr>
          <a:xfrm>
            <a:off x="7501467" y="1949199"/>
            <a:ext cx="465688" cy="369332"/>
          </a:xfrm>
          <a:prstGeom prst="rect">
            <a:avLst/>
          </a:prstGeom>
          <a:ln w="28575" cmpd="sng"/>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800" b="1" dirty="0"/>
              <a:t>10</a:t>
            </a:r>
          </a:p>
        </p:txBody>
      </p:sp>
      <p:sp>
        <p:nvSpPr>
          <p:cNvPr id="2" name="TextBox 1"/>
          <p:cNvSpPr txBox="1"/>
          <p:nvPr/>
        </p:nvSpPr>
        <p:spPr>
          <a:xfrm>
            <a:off x="465025" y="1645741"/>
            <a:ext cx="184666" cy="461665"/>
          </a:xfrm>
          <a:prstGeom prst="rect">
            <a:avLst/>
          </a:prstGeom>
          <a:noFill/>
        </p:spPr>
        <p:txBody>
          <a:bodyPr wrap="none" rtlCol="0">
            <a:spAutoFit/>
          </a:bodyPr>
          <a:lstStyle/>
          <a:p>
            <a:endParaRPr lang="en-US" dirty="0"/>
          </a:p>
        </p:txBody>
      </p:sp>
      <p:cxnSp>
        <p:nvCxnSpPr>
          <p:cNvPr id="61" name="Straight Arrow Connector 45"/>
          <p:cNvCxnSpPr>
            <a:cxnSpLocks noChangeShapeType="1"/>
          </p:cNvCxnSpPr>
          <p:nvPr/>
        </p:nvCxnSpPr>
        <p:spPr bwMode="auto">
          <a:xfrm flipV="1">
            <a:off x="5257800" y="2514600"/>
            <a:ext cx="0" cy="381000"/>
          </a:xfrm>
          <a:prstGeom prst="straightConnector1">
            <a:avLst/>
          </a:prstGeom>
          <a:noFill/>
          <a:ln w="38100" cmpd="sng">
            <a:solidFill>
              <a:schemeClr val="tx1"/>
            </a:solidFill>
            <a:prstDash val="sysDash"/>
            <a:round/>
            <a:headEnd/>
            <a:tailEnd type="arrow" w="med" len="med"/>
          </a:ln>
          <a:extLst>
            <a:ext uri="{909E8E84-426E-40dd-AFC4-6F175D3DCCD1}">
              <a14:hiddenFill xmlns="" xmlns:a14="http://schemas.microsoft.com/office/drawing/2010/main">
                <a:noFill/>
              </a14:hiddenFill>
            </a:ext>
          </a:extLst>
        </p:spPr>
      </p:cxnSp>
      <p:sp>
        <p:nvSpPr>
          <p:cNvPr id="66" name="TextBox 14"/>
          <p:cNvSpPr txBox="1">
            <a:spLocks noChangeArrowheads="1"/>
          </p:cNvSpPr>
          <p:nvPr/>
        </p:nvSpPr>
        <p:spPr bwMode="auto">
          <a:xfrm>
            <a:off x="4953000" y="1905000"/>
            <a:ext cx="2362200" cy="584775"/>
          </a:xfrm>
          <a:prstGeom prst="rect">
            <a:avLst/>
          </a:prstGeom>
          <a:noFill/>
          <a:ln w="28575" cmpd="sng">
            <a:solidFill>
              <a:schemeClr val="tx1"/>
            </a:solidFill>
            <a:prstDash val="sysDash"/>
            <a:miter lim="800000"/>
            <a:headEnd/>
            <a:tailEnd/>
          </a:ln>
          <a:extLst>
            <a:ext uri="{909E8E84-426E-40dd-AFC4-6F175D3DCCD1}">
              <a14:hiddenFill xmlns=""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600" b="1" dirty="0">
                <a:solidFill>
                  <a:srgbClr val="073E87"/>
                </a:solidFill>
              </a:rPr>
              <a:t>Recommendation on </a:t>
            </a:r>
            <a:r>
              <a:rPr lang="en-US" sz="1600" b="1" dirty="0"/>
              <a:t>Pre Budget Statement</a:t>
            </a:r>
            <a:endParaRPr lang="en-US" sz="1600" dirty="0"/>
          </a:p>
        </p:txBody>
      </p:sp>
      <p:cxnSp>
        <p:nvCxnSpPr>
          <p:cNvPr id="53" name="Straight Connector 52"/>
          <p:cNvCxnSpPr/>
          <p:nvPr/>
        </p:nvCxnSpPr>
        <p:spPr bwMode="auto">
          <a:xfrm>
            <a:off x="381000" y="3962400"/>
            <a:ext cx="8534400" cy="0"/>
          </a:xfrm>
          <a:prstGeom prst="line">
            <a:avLst/>
          </a:prstGeom>
          <a:solidFill>
            <a:schemeClr val="accent1"/>
          </a:solidFill>
          <a:ln w="50800" cap="flat" cmpd="sng" algn="ctr">
            <a:solidFill>
              <a:srgbClr val="FF0000"/>
            </a:solidFill>
            <a:prstDash val="sysDash"/>
            <a:round/>
            <a:headEnd type="none" w="med" len="med"/>
            <a:tailEnd type="none" w="med" len="med"/>
          </a:ln>
          <a:effectLst/>
        </p:spPr>
      </p:cxnSp>
      <p:cxnSp>
        <p:nvCxnSpPr>
          <p:cNvPr id="54" name="Straight Arrow Connector 54"/>
          <p:cNvCxnSpPr>
            <a:cxnSpLocks noChangeShapeType="1"/>
          </p:cNvCxnSpPr>
          <p:nvPr/>
        </p:nvCxnSpPr>
        <p:spPr bwMode="auto">
          <a:xfrm flipV="1">
            <a:off x="5105400" y="3733800"/>
            <a:ext cx="0" cy="396209"/>
          </a:xfrm>
          <a:prstGeom prst="straightConnector1">
            <a:avLst/>
          </a:prstGeom>
          <a:noFill/>
          <a:ln w="9525">
            <a:solidFill>
              <a:schemeClr val="tx1"/>
            </a:solidFill>
            <a:round/>
            <a:headEnd/>
            <a:tailEnd type="arrow" w="med" len="med"/>
          </a:ln>
          <a:extLst>
            <a:ext uri="{909E8E84-426E-40dd-AFC4-6F175D3DCCD1}">
              <a14:hiddenFill xmlns="" xmlns:a14="http://schemas.microsoft.com/office/drawing/2010/main">
                <a:noFill/>
              </a14:hiddenFill>
            </a:ext>
          </a:extLst>
        </p:spPr>
      </p:cxnSp>
    </p:spTree>
    <p:extLst>
      <p:ext uri="{BB962C8B-B14F-4D97-AF65-F5344CB8AC3E}">
        <p14:creationId xmlns:p14="http://schemas.microsoft.com/office/powerpoint/2010/main" val="167004950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66964-E32F-4AA5-B62A-FFEC031679AC}"/>
              </a:ext>
            </a:extLst>
          </p:cNvPr>
          <p:cNvSpPr>
            <a:spLocks noGrp="1"/>
          </p:cNvSpPr>
          <p:nvPr>
            <p:ph type="title"/>
          </p:nvPr>
        </p:nvSpPr>
        <p:spPr>
          <a:xfrm>
            <a:off x="152400" y="76200"/>
            <a:ext cx="7886700" cy="838200"/>
          </a:xfrm>
        </p:spPr>
        <p:txBody>
          <a:bodyPr>
            <a:normAutofit fontScale="90000"/>
          </a:bodyPr>
          <a:lstStyle/>
          <a:p>
            <a:r>
              <a:rPr lang="en-US" dirty="0">
                <a:solidFill>
                  <a:schemeClr val="bg1"/>
                </a:solidFill>
              </a:rPr>
              <a:t>Relevant Budget Documentation</a:t>
            </a:r>
            <a:br>
              <a:rPr lang="en-US" dirty="0"/>
            </a:br>
            <a:r>
              <a:rPr lang="en-US" dirty="0"/>
              <a:t>Identification   </a:t>
            </a:r>
          </a:p>
        </p:txBody>
      </p:sp>
      <p:sp>
        <p:nvSpPr>
          <p:cNvPr id="3" name="Content Placeholder 2">
            <a:extLst>
              <a:ext uri="{FF2B5EF4-FFF2-40B4-BE49-F238E27FC236}">
                <a16:creationId xmlns:a16="http://schemas.microsoft.com/office/drawing/2014/main" id="{90F30960-0640-47D1-A621-2B0340F6DEE0}"/>
              </a:ext>
            </a:extLst>
          </p:cNvPr>
          <p:cNvSpPr>
            <a:spLocks noGrp="1"/>
          </p:cNvSpPr>
          <p:nvPr>
            <p:ph idx="1"/>
          </p:nvPr>
        </p:nvSpPr>
        <p:spPr>
          <a:xfrm>
            <a:off x="152400" y="1219200"/>
            <a:ext cx="8382000" cy="4724400"/>
          </a:xfrm>
        </p:spPr>
        <p:txBody>
          <a:bodyPr wrap="square" anchor="ctr">
            <a:normAutofit fontScale="25000" lnSpcReduction="20000"/>
          </a:bodyPr>
          <a:lstStyle/>
          <a:p>
            <a:pPr marL="0" indent="0">
              <a:lnSpc>
                <a:spcPts val="2160"/>
              </a:lnSpc>
              <a:spcBef>
                <a:spcPts val="600"/>
              </a:spcBef>
              <a:buNone/>
            </a:pPr>
            <a:endParaRPr lang="en-US" sz="6000" b="1" dirty="0"/>
          </a:p>
          <a:p>
            <a:pPr marL="0" indent="0">
              <a:lnSpc>
                <a:spcPts val="2160"/>
              </a:lnSpc>
              <a:spcBef>
                <a:spcPts val="600"/>
              </a:spcBef>
              <a:buNone/>
            </a:pPr>
            <a:endParaRPr lang="en-US" sz="8800" b="1" dirty="0"/>
          </a:p>
          <a:p>
            <a:pPr marL="0" indent="0">
              <a:lnSpc>
                <a:spcPts val="2160"/>
              </a:lnSpc>
              <a:spcBef>
                <a:spcPts val="600"/>
              </a:spcBef>
              <a:buNone/>
            </a:pPr>
            <a:endParaRPr lang="en-US" sz="8800" b="1" dirty="0"/>
          </a:p>
          <a:p>
            <a:pPr marL="0" indent="0">
              <a:lnSpc>
                <a:spcPct val="170000"/>
              </a:lnSpc>
              <a:spcBef>
                <a:spcPts val="600"/>
              </a:spcBef>
              <a:buNone/>
            </a:pPr>
            <a:r>
              <a:rPr lang="en-US" sz="9600" b="1" dirty="0"/>
              <a:t>Documentation published at or around the time of the annual budget that reflect expenditure priorities would include:</a:t>
            </a:r>
          </a:p>
          <a:p>
            <a:pPr lvl="1">
              <a:lnSpc>
                <a:spcPct val="170000"/>
              </a:lnSpc>
              <a:spcBef>
                <a:spcPts val="600"/>
              </a:spcBef>
            </a:pPr>
            <a:r>
              <a:rPr lang="en-US" sz="8800" dirty="0">
                <a:solidFill>
                  <a:srgbClr val="002060"/>
                </a:solidFill>
              </a:rPr>
              <a:t>Budget Call Circular &amp; Calendar </a:t>
            </a:r>
          </a:p>
          <a:p>
            <a:pPr lvl="1">
              <a:lnSpc>
                <a:spcPct val="170000"/>
              </a:lnSpc>
              <a:spcBef>
                <a:spcPts val="600"/>
              </a:spcBef>
            </a:pPr>
            <a:r>
              <a:rPr lang="en-US" sz="8800" dirty="0">
                <a:solidFill>
                  <a:srgbClr val="002060"/>
                </a:solidFill>
              </a:rPr>
              <a:t>Pre-budget statement (medium-term fiscal or budget strategies at national level) </a:t>
            </a:r>
          </a:p>
          <a:p>
            <a:pPr lvl="2">
              <a:lnSpc>
                <a:spcPct val="170000"/>
              </a:lnSpc>
              <a:spcBef>
                <a:spcPts val="600"/>
              </a:spcBef>
            </a:pPr>
            <a:r>
              <a:rPr lang="en-US" sz="8500" dirty="0">
                <a:solidFill>
                  <a:srgbClr val="C00000"/>
                </a:solidFill>
              </a:rPr>
              <a:t>Generated from sector or MDAs medium-term budget submission</a:t>
            </a:r>
          </a:p>
          <a:p>
            <a:pPr lvl="1">
              <a:lnSpc>
                <a:spcPct val="170000"/>
              </a:lnSpc>
              <a:spcBef>
                <a:spcPts val="600"/>
              </a:spcBef>
            </a:pPr>
            <a:r>
              <a:rPr lang="en-US" sz="8800" dirty="0">
                <a:solidFill>
                  <a:srgbClr val="002060"/>
                </a:solidFill>
              </a:rPr>
              <a:t>Medium-term expenditure  framework (MTBF</a:t>
            </a:r>
            <a:r>
              <a:rPr lang="en-US" sz="8800" dirty="0"/>
              <a:t>)</a:t>
            </a:r>
          </a:p>
          <a:p>
            <a:pPr lvl="1">
              <a:lnSpc>
                <a:spcPts val="2160"/>
              </a:lnSpc>
              <a:spcBef>
                <a:spcPts val="600"/>
              </a:spcBef>
            </a:pPr>
            <a:endParaRPr lang="en-US" sz="2100" dirty="0"/>
          </a:p>
          <a:p>
            <a:pPr marL="0" indent="0">
              <a:lnSpc>
                <a:spcPts val="2160"/>
              </a:lnSpc>
              <a:spcBef>
                <a:spcPts val="600"/>
              </a:spcBef>
              <a:buNone/>
            </a:pPr>
            <a:endParaRPr lang="en-US" sz="1800" i="1" dirty="0"/>
          </a:p>
          <a:p>
            <a:pPr marL="0" indent="0">
              <a:lnSpc>
                <a:spcPts val="2160"/>
              </a:lnSpc>
              <a:spcBef>
                <a:spcPts val="600"/>
              </a:spcBef>
              <a:buNone/>
            </a:pPr>
            <a:endParaRPr lang="en-US" sz="1800" i="1" dirty="0"/>
          </a:p>
          <a:p>
            <a:pPr marL="0" indent="0">
              <a:lnSpc>
                <a:spcPts val="2160"/>
              </a:lnSpc>
              <a:spcBef>
                <a:spcPts val="600"/>
              </a:spcBef>
              <a:buNone/>
            </a:pPr>
            <a:endParaRPr lang="en-US" sz="1800" i="1" dirty="0"/>
          </a:p>
          <a:p>
            <a:pPr marL="0" indent="0">
              <a:lnSpc>
                <a:spcPts val="2160"/>
              </a:lnSpc>
              <a:spcBef>
                <a:spcPts val="600"/>
              </a:spcBef>
              <a:buNone/>
            </a:pPr>
            <a:r>
              <a:rPr lang="en-US" sz="7200" i="1" dirty="0"/>
              <a:t>Source - IMF(2013)</a:t>
            </a:r>
          </a:p>
        </p:txBody>
      </p:sp>
    </p:spTree>
    <p:extLst>
      <p:ext uri="{BB962C8B-B14F-4D97-AF65-F5344CB8AC3E}">
        <p14:creationId xmlns:p14="http://schemas.microsoft.com/office/powerpoint/2010/main" val="17283818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66964-E32F-4AA5-B62A-FFEC031679AC}"/>
              </a:ext>
            </a:extLst>
          </p:cNvPr>
          <p:cNvSpPr>
            <a:spLocks noGrp="1"/>
          </p:cNvSpPr>
          <p:nvPr>
            <p:ph type="title"/>
          </p:nvPr>
        </p:nvSpPr>
        <p:spPr>
          <a:xfrm>
            <a:off x="152400" y="76200"/>
            <a:ext cx="7886700" cy="838200"/>
          </a:xfrm>
        </p:spPr>
        <p:txBody>
          <a:bodyPr>
            <a:normAutofit fontScale="90000"/>
          </a:bodyPr>
          <a:lstStyle/>
          <a:p>
            <a:r>
              <a:rPr lang="en-US" dirty="0">
                <a:solidFill>
                  <a:schemeClr val="bg1"/>
                </a:solidFill>
              </a:rPr>
              <a:t>Relevant Budget Documentation</a:t>
            </a:r>
            <a:br>
              <a:rPr lang="en-US" dirty="0"/>
            </a:br>
            <a:r>
              <a:rPr lang="en-US" dirty="0"/>
              <a:t>Purpose and Legal Status </a:t>
            </a:r>
          </a:p>
        </p:txBody>
      </p:sp>
      <p:graphicFrame>
        <p:nvGraphicFramePr>
          <p:cNvPr id="4" name="Content Placeholder 3">
            <a:extLst>
              <a:ext uri="{FF2B5EF4-FFF2-40B4-BE49-F238E27FC236}">
                <a16:creationId xmlns:a16="http://schemas.microsoft.com/office/drawing/2014/main" id="{3C2E6E0F-6CCE-40BB-85FB-9893DBB7D212}"/>
              </a:ext>
            </a:extLst>
          </p:cNvPr>
          <p:cNvGraphicFramePr>
            <a:graphicFrameLocks noGrp="1"/>
          </p:cNvGraphicFramePr>
          <p:nvPr>
            <p:ph idx="1"/>
            <p:extLst/>
          </p:nvPr>
        </p:nvGraphicFramePr>
        <p:xfrm>
          <a:off x="0" y="914400"/>
          <a:ext cx="9067800" cy="6023160"/>
        </p:xfrm>
        <a:graphic>
          <a:graphicData uri="http://schemas.openxmlformats.org/drawingml/2006/table">
            <a:tbl>
              <a:tblPr firstRow="1" firstCol="1" bandRow="1">
                <a:tableStyleId>{5C22544A-7EE6-4342-B048-85BDC9FD1C3A}</a:tableStyleId>
              </a:tblPr>
              <a:tblGrid>
                <a:gridCol w="1498158">
                  <a:extLst>
                    <a:ext uri="{9D8B030D-6E8A-4147-A177-3AD203B41FA5}">
                      <a16:colId xmlns:a16="http://schemas.microsoft.com/office/drawing/2014/main" val="1897829827"/>
                    </a:ext>
                  </a:extLst>
                </a:gridCol>
                <a:gridCol w="4093652">
                  <a:extLst>
                    <a:ext uri="{9D8B030D-6E8A-4147-A177-3AD203B41FA5}">
                      <a16:colId xmlns:a16="http://schemas.microsoft.com/office/drawing/2014/main" val="1598502518"/>
                    </a:ext>
                  </a:extLst>
                </a:gridCol>
                <a:gridCol w="3475990">
                  <a:extLst>
                    <a:ext uri="{9D8B030D-6E8A-4147-A177-3AD203B41FA5}">
                      <a16:colId xmlns:a16="http://schemas.microsoft.com/office/drawing/2014/main" val="2014709868"/>
                    </a:ext>
                  </a:extLst>
                </a:gridCol>
              </a:tblGrid>
              <a:tr h="386862">
                <a:tc>
                  <a:txBody>
                    <a:bodyPr/>
                    <a:lstStyle/>
                    <a:p>
                      <a:pPr marL="0" marR="0">
                        <a:lnSpc>
                          <a:spcPct val="107000"/>
                        </a:lnSpc>
                        <a:spcBef>
                          <a:spcPts val="0"/>
                        </a:spcBef>
                        <a:spcAft>
                          <a:spcPts val="0"/>
                        </a:spcAft>
                      </a:pPr>
                      <a:r>
                        <a:rPr lang="en-US" sz="1600" b="1" dirty="0">
                          <a:solidFill>
                            <a:schemeClr val="tx1"/>
                          </a:solidFill>
                          <a:effectLst>
                            <a:outerShdw blurRad="38100" dist="38100" dir="2700000" algn="tl">
                              <a:srgbClr val="000000">
                                <a:alpha val="43137"/>
                              </a:srgbClr>
                            </a:outerShdw>
                          </a:effectLst>
                        </a:rPr>
                        <a:t>Doc </a:t>
                      </a:r>
                      <a:endParaRPr lang="en-US" sz="1600" b="1" dirty="0">
                        <a:solidFill>
                          <a:schemeClr val="tx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tc>
                <a:tc>
                  <a:txBody>
                    <a:bodyPr/>
                    <a:lstStyle/>
                    <a:p>
                      <a:pPr marL="0" marR="0">
                        <a:lnSpc>
                          <a:spcPct val="107000"/>
                        </a:lnSpc>
                        <a:spcBef>
                          <a:spcPts val="0"/>
                        </a:spcBef>
                        <a:spcAft>
                          <a:spcPts val="0"/>
                        </a:spcAft>
                      </a:pPr>
                      <a:r>
                        <a:rPr lang="en-US" sz="1600" b="1" dirty="0">
                          <a:solidFill>
                            <a:schemeClr val="tx1"/>
                          </a:solidFill>
                          <a:effectLst>
                            <a:outerShdw blurRad="38100" dist="38100" dir="2700000" algn="tl">
                              <a:srgbClr val="000000">
                                <a:alpha val="43137"/>
                              </a:srgbClr>
                            </a:outerShdw>
                          </a:effectLst>
                        </a:rPr>
                        <a:t>Purpose </a:t>
                      </a:r>
                      <a:endParaRPr lang="en-US" sz="1600" b="1" dirty="0">
                        <a:solidFill>
                          <a:schemeClr val="tx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tc>
                <a:tc>
                  <a:txBody>
                    <a:bodyPr/>
                    <a:lstStyle/>
                    <a:p>
                      <a:pPr marL="0" marR="0">
                        <a:lnSpc>
                          <a:spcPct val="107000"/>
                        </a:lnSpc>
                        <a:spcBef>
                          <a:spcPts val="0"/>
                        </a:spcBef>
                        <a:spcAft>
                          <a:spcPts val="0"/>
                        </a:spcAft>
                      </a:pPr>
                      <a:r>
                        <a:rPr lang="en-US" sz="1600" b="1" dirty="0">
                          <a:solidFill>
                            <a:schemeClr val="tx1"/>
                          </a:solidFill>
                          <a:effectLst>
                            <a:outerShdw blurRad="38100" dist="38100" dir="2700000" algn="tl">
                              <a:srgbClr val="000000">
                                <a:alpha val="43137"/>
                              </a:srgbClr>
                            </a:outerShdw>
                          </a:effectLst>
                        </a:rPr>
                        <a:t>Legal Status </a:t>
                      </a:r>
                      <a:endParaRPr lang="en-US" sz="1600" b="1" dirty="0">
                        <a:solidFill>
                          <a:schemeClr val="tx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tc>
                <a:extLst>
                  <a:ext uri="{0D108BD9-81ED-4DB2-BD59-A6C34878D82A}">
                    <a16:rowId xmlns:a16="http://schemas.microsoft.com/office/drawing/2014/main" val="3632944700"/>
                  </a:ext>
                </a:extLst>
              </a:tr>
              <a:tr h="1934307">
                <a:tc>
                  <a:txBody>
                    <a:bodyPr/>
                    <a:lstStyle/>
                    <a:p>
                      <a:pPr marL="0" marR="0">
                        <a:lnSpc>
                          <a:spcPct val="107000"/>
                        </a:lnSpc>
                        <a:spcBef>
                          <a:spcPts val="0"/>
                        </a:spcBef>
                        <a:spcAft>
                          <a:spcPts val="0"/>
                        </a:spcAft>
                      </a:pPr>
                      <a:r>
                        <a:rPr lang="en-US" sz="1600" dirty="0">
                          <a:effectLst/>
                        </a:rPr>
                        <a:t>Budget Call Circular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nchor="ctr"/>
                </a:tc>
                <a:tc>
                  <a:txBody>
                    <a:bodyPr/>
                    <a:lstStyle/>
                    <a:p>
                      <a:pPr marL="0" marR="0">
                        <a:lnSpc>
                          <a:spcPct val="107000"/>
                        </a:lnSpc>
                        <a:spcBef>
                          <a:spcPts val="0"/>
                        </a:spcBef>
                        <a:spcAft>
                          <a:spcPts val="0"/>
                        </a:spcAft>
                      </a:pPr>
                      <a:r>
                        <a:rPr lang="en-US" sz="1800" dirty="0">
                          <a:effectLst/>
                        </a:rPr>
                        <a:t>Present guidelines for the “bottom-up budget process”- policy priorities, expenditure ceilings, spending restrictions &amp; formats for presentation of budget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nchor="ctr"/>
                </a:tc>
                <a:tc>
                  <a:txBody>
                    <a:bodyPr/>
                    <a:lstStyle/>
                    <a:p>
                      <a:pPr marL="0" marR="0">
                        <a:lnSpc>
                          <a:spcPct val="107000"/>
                        </a:lnSpc>
                        <a:spcBef>
                          <a:spcPts val="0"/>
                        </a:spcBef>
                        <a:spcAft>
                          <a:spcPts val="0"/>
                        </a:spcAft>
                      </a:pPr>
                      <a:r>
                        <a:rPr lang="en-US" sz="1800" dirty="0">
                          <a:effectLst/>
                        </a:rPr>
                        <a:t>Purpose  sometimes prescribed in PFM Act and/ or Budget regulations.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nchor="ctr"/>
                </a:tc>
                <a:extLst>
                  <a:ext uri="{0D108BD9-81ED-4DB2-BD59-A6C34878D82A}">
                    <a16:rowId xmlns:a16="http://schemas.microsoft.com/office/drawing/2014/main" val="522811674"/>
                  </a:ext>
                </a:extLst>
              </a:tr>
              <a:tr h="1354015">
                <a:tc>
                  <a:txBody>
                    <a:bodyPr/>
                    <a:lstStyle/>
                    <a:p>
                      <a:pPr marL="0" marR="0">
                        <a:lnSpc>
                          <a:spcPct val="107000"/>
                        </a:lnSpc>
                        <a:spcBef>
                          <a:spcPts val="0"/>
                        </a:spcBef>
                        <a:spcAft>
                          <a:spcPts val="0"/>
                        </a:spcAft>
                      </a:pPr>
                      <a:r>
                        <a:rPr lang="en-US" sz="1600" dirty="0">
                          <a:effectLst/>
                        </a:rPr>
                        <a:t>Budget Calendar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nchor="ctr"/>
                </a:tc>
                <a:tc>
                  <a:txBody>
                    <a:bodyPr/>
                    <a:lstStyle/>
                    <a:p>
                      <a:pPr marL="0" marR="0">
                        <a:lnSpc>
                          <a:spcPct val="107000"/>
                        </a:lnSpc>
                        <a:spcBef>
                          <a:spcPts val="0"/>
                        </a:spcBef>
                        <a:spcAft>
                          <a:spcPts val="0"/>
                        </a:spcAft>
                      </a:pPr>
                      <a:r>
                        <a:rPr lang="en-US" sz="1800" dirty="0">
                          <a:effectLst/>
                        </a:rPr>
                        <a:t>Spells out timing for major decision-making points by both executive and policy makers.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nchor="ctr"/>
                </a:tc>
                <a:tc>
                  <a:txBody>
                    <a:bodyPr/>
                    <a:lstStyle/>
                    <a:p>
                      <a:pPr marL="0" marR="0">
                        <a:lnSpc>
                          <a:spcPct val="107000"/>
                        </a:lnSpc>
                        <a:spcBef>
                          <a:spcPts val="0"/>
                        </a:spcBef>
                        <a:spcAft>
                          <a:spcPts val="0"/>
                        </a:spcAft>
                      </a:pPr>
                      <a:r>
                        <a:rPr lang="en-US" sz="1800" dirty="0">
                          <a:effectLst/>
                        </a:rPr>
                        <a:t>Laws provide dates mainly for submission of docs, parliamentary debate and approval.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nchor="ctr"/>
                </a:tc>
                <a:extLst>
                  <a:ext uri="{0D108BD9-81ED-4DB2-BD59-A6C34878D82A}">
                    <a16:rowId xmlns:a16="http://schemas.microsoft.com/office/drawing/2014/main" val="3280974136"/>
                  </a:ext>
                </a:extLst>
              </a:tr>
              <a:tr h="1354015">
                <a:tc>
                  <a:txBody>
                    <a:bodyPr/>
                    <a:lstStyle/>
                    <a:p>
                      <a:pPr marL="0" marR="0">
                        <a:lnSpc>
                          <a:spcPct val="107000"/>
                        </a:lnSpc>
                        <a:spcBef>
                          <a:spcPts val="0"/>
                        </a:spcBef>
                        <a:spcAft>
                          <a:spcPts val="0"/>
                        </a:spcAft>
                      </a:pPr>
                      <a:r>
                        <a:rPr lang="en-US" sz="1600" dirty="0">
                          <a:effectLst/>
                          <a:latin typeface="Calibri" panose="020F0502020204030204" pitchFamily="34" charset="0"/>
                          <a:ea typeface="Calibri" panose="020F0502020204030204" pitchFamily="34" charset="0"/>
                          <a:cs typeface="Times New Roman" panose="02020603050405020304" pitchFamily="18" charset="0"/>
                        </a:rPr>
                        <a:t>Pre-budget Statement (Sector) </a:t>
                      </a:r>
                    </a:p>
                  </a:txBody>
                  <a:tcPr marL="27724" marR="27724" marT="0" marB="0" anchor="ctr"/>
                </a:tc>
                <a:tc>
                  <a:txBody>
                    <a:bodyPr/>
                    <a:lstStyle/>
                    <a:p>
                      <a:pPr marL="0" marR="0">
                        <a:lnSpc>
                          <a:spcPct val="107000"/>
                        </a:lnSpc>
                        <a:spcBef>
                          <a:spcPts val="0"/>
                        </a:spcBef>
                        <a:spcAft>
                          <a:spcPts val="0"/>
                        </a:spcAft>
                      </a:pPr>
                      <a:r>
                        <a:rPr lang="en-US" sz="1800" dirty="0">
                          <a:effectLst/>
                        </a:rPr>
                        <a:t>Presents multi-year expenditure priorities, underlying assumptions, performance targets,  funding strategies and indicative expenditure ceilings </a:t>
                      </a:r>
                    </a:p>
                    <a:p>
                      <a:pPr marL="0" marR="0">
                        <a:lnSpc>
                          <a:spcPct val="107000"/>
                        </a:lnSpc>
                        <a:spcBef>
                          <a:spcPts val="0"/>
                        </a:spcBef>
                        <a:spcAft>
                          <a:spcPts val="0"/>
                        </a:spcAft>
                      </a:pPr>
                      <a:endParaRPr lang="en-US" sz="1800" dirty="0">
                        <a:effectLst/>
                      </a:endParaRPr>
                    </a:p>
                    <a:p>
                      <a:pPr marL="0" marR="0">
                        <a:lnSpc>
                          <a:spcPct val="107000"/>
                        </a:lnSpc>
                        <a:spcBef>
                          <a:spcPts val="0"/>
                        </a:spcBef>
                        <a:spcAft>
                          <a:spcPts val="0"/>
                        </a:spcAft>
                      </a:pPr>
                      <a:r>
                        <a:rPr lang="en-US" sz="1800" dirty="0">
                          <a:effectLst/>
                        </a:rPr>
                        <a:t>Historical analysis of the performance of the budget for the last 2 or 4 years &amp; reasons for deviation from estimates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nchor="ctr"/>
                </a:tc>
                <a:tc>
                  <a:txBody>
                    <a:bodyPr/>
                    <a:lstStyle/>
                    <a:p>
                      <a:pPr marL="0" marR="0">
                        <a:lnSpc>
                          <a:spcPct val="107000"/>
                        </a:lnSpc>
                        <a:spcBef>
                          <a:spcPts val="0"/>
                        </a:spcBef>
                        <a:spcAft>
                          <a:spcPts val="0"/>
                        </a:spcAft>
                      </a:pPr>
                      <a:r>
                        <a:rPr lang="en-US" sz="1800" dirty="0">
                          <a:effectLst/>
                        </a:rPr>
                        <a:t>content for the national policy or strategy documents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nchor="ctr"/>
                </a:tc>
                <a:extLst>
                  <a:ext uri="{0D108BD9-81ED-4DB2-BD59-A6C34878D82A}">
                    <a16:rowId xmlns:a16="http://schemas.microsoft.com/office/drawing/2014/main" val="2878722985"/>
                  </a:ext>
                </a:extLst>
              </a:tr>
            </a:tbl>
          </a:graphicData>
        </a:graphic>
      </p:graphicFrame>
    </p:spTree>
    <p:extLst>
      <p:ext uri="{BB962C8B-B14F-4D97-AF65-F5344CB8AC3E}">
        <p14:creationId xmlns:p14="http://schemas.microsoft.com/office/powerpoint/2010/main" val="368308201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66964-E32F-4AA5-B62A-FFEC031679AC}"/>
              </a:ext>
            </a:extLst>
          </p:cNvPr>
          <p:cNvSpPr>
            <a:spLocks noGrp="1"/>
          </p:cNvSpPr>
          <p:nvPr>
            <p:ph type="title"/>
          </p:nvPr>
        </p:nvSpPr>
        <p:spPr>
          <a:xfrm>
            <a:off x="152400" y="76200"/>
            <a:ext cx="7886700" cy="838200"/>
          </a:xfrm>
        </p:spPr>
        <p:txBody>
          <a:bodyPr>
            <a:normAutofit fontScale="90000"/>
          </a:bodyPr>
          <a:lstStyle/>
          <a:p>
            <a:r>
              <a:rPr lang="en-US" dirty="0">
                <a:solidFill>
                  <a:schemeClr val="bg1"/>
                </a:solidFill>
              </a:rPr>
              <a:t>Relevant Budget Documentation</a:t>
            </a:r>
            <a:br>
              <a:rPr lang="en-US" dirty="0"/>
            </a:br>
            <a:r>
              <a:rPr lang="en-US" dirty="0"/>
              <a:t>Purpose and Legal Status  </a:t>
            </a:r>
          </a:p>
        </p:txBody>
      </p:sp>
      <p:graphicFrame>
        <p:nvGraphicFramePr>
          <p:cNvPr id="4" name="Content Placeholder 3">
            <a:extLst>
              <a:ext uri="{FF2B5EF4-FFF2-40B4-BE49-F238E27FC236}">
                <a16:creationId xmlns:a16="http://schemas.microsoft.com/office/drawing/2014/main" id="{3C2E6E0F-6CCE-40BB-85FB-9893DBB7D212}"/>
              </a:ext>
            </a:extLst>
          </p:cNvPr>
          <p:cNvGraphicFramePr>
            <a:graphicFrameLocks noGrp="1"/>
          </p:cNvGraphicFramePr>
          <p:nvPr>
            <p:ph idx="1"/>
            <p:extLst/>
          </p:nvPr>
        </p:nvGraphicFramePr>
        <p:xfrm>
          <a:off x="152400" y="1600200"/>
          <a:ext cx="8839200" cy="4038600"/>
        </p:xfrm>
        <a:graphic>
          <a:graphicData uri="http://schemas.openxmlformats.org/drawingml/2006/table">
            <a:tbl>
              <a:tblPr firstRow="1" firstCol="1" bandRow="1">
                <a:tableStyleId>{5C22544A-7EE6-4342-B048-85BDC9FD1C3A}</a:tableStyleId>
              </a:tblPr>
              <a:tblGrid>
                <a:gridCol w="1447800">
                  <a:extLst>
                    <a:ext uri="{9D8B030D-6E8A-4147-A177-3AD203B41FA5}">
                      <a16:colId xmlns:a16="http://schemas.microsoft.com/office/drawing/2014/main" val="1897829827"/>
                    </a:ext>
                  </a:extLst>
                </a:gridCol>
                <a:gridCol w="4003039">
                  <a:extLst>
                    <a:ext uri="{9D8B030D-6E8A-4147-A177-3AD203B41FA5}">
                      <a16:colId xmlns:a16="http://schemas.microsoft.com/office/drawing/2014/main" val="1598502518"/>
                    </a:ext>
                  </a:extLst>
                </a:gridCol>
                <a:gridCol w="3388361">
                  <a:extLst>
                    <a:ext uri="{9D8B030D-6E8A-4147-A177-3AD203B41FA5}">
                      <a16:colId xmlns:a16="http://schemas.microsoft.com/office/drawing/2014/main" val="2014709868"/>
                    </a:ext>
                  </a:extLst>
                </a:gridCol>
              </a:tblGrid>
              <a:tr h="649309">
                <a:tc>
                  <a:txBody>
                    <a:bodyPr/>
                    <a:lstStyle/>
                    <a:p>
                      <a:pPr marL="0" marR="0" algn="ctr">
                        <a:lnSpc>
                          <a:spcPct val="107000"/>
                        </a:lnSpc>
                        <a:spcBef>
                          <a:spcPts val="0"/>
                        </a:spcBef>
                        <a:spcAft>
                          <a:spcPts val="0"/>
                        </a:spcAft>
                      </a:pPr>
                      <a:r>
                        <a:rPr lang="en-US" sz="1800" b="1" dirty="0">
                          <a:solidFill>
                            <a:schemeClr val="tx1"/>
                          </a:solidFill>
                          <a:effectLst/>
                        </a:rPr>
                        <a:t>Doc </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tc>
                <a:tc>
                  <a:txBody>
                    <a:bodyPr/>
                    <a:lstStyle/>
                    <a:p>
                      <a:pPr marL="0" marR="0" algn="ctr">
                        <a:lnSpc>
                          <a:spcPct val="107000"/>
                        </a:lnSpc>
                        <a:spcBef>
                          <a:spcPts val="0"/>
                        </a:spcBef>
                        <a:spcAft>
                          <a:spcPts val="0"/>
                        </a:spcAft>
                      </a:pPr>
                      <a:r>
                        <a:rPr lang="en-US" sz="1800" b="1" dirty="0">
                          <a:solidFill>
                            <a:schemeClr val="tx1"/>
                          </a:solidFill>
                          <a:effectLst/>
                        </a:rPr>
                        <a:t>Purpose </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tc>
                <a:tc>
                  <a:txBody>
                    <a:bodyPr/>
                    <a:lstStyle/>
                    <a:p>
                      <a:pPr marL="0" marR="0" algn="ctr">
                        <a:lnSpc>
                          <a:spcPct val="107000"/>
                        </a:lnSpc>
                        <a:spcBef>
                          <a:spcPts val="0"/>
                        </a:spcBef>
                        <a:spcAft>
                          <a:spcPts val="0"/>
                        </a:spcAft>
                      </a:pPr>
                      <a:r>
                        <a:rPr lang="en-US" sz="1800" b="1" dirty="0">
                          <a:solidFill>
                            <a:schemeClr val="tx1"/>
                          </a:solidFill>
                          <a:effectLst/>
                        </a:rPr>
                        <a:t>Legal Requirements  </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tc>
                <a:extLst>
                  <a:ext uri="{0D108BD9-81ED-4DB2-BD59-A6C34878D82A}">
                    <a16:rowId xmlns:a16="http://schemas.microsoft.com/office/drawing/2014/main" val="3632944700"/>
                  </a:ext>
                </a:extLst>
              </a:tr>
              <a:tr h="3126156">
                <a:tc>
                  <a:txBody>
                    <a:bodyPr/>
                    <a:lstStyle/>
                    <a:p>
                      <a:pPr marL="0" marR="0" algn="l">
                        <a:lnSpc>
                          <a:spcPct val="107000"/>
                        </a:lnSpc>
                        <a:spcBef>
                          <a:spcPts val="0"/>
                        </a:spcBef>
                        <a:spcAft>
                          <a:spcPts val="0"/>
                        </a:spcAft>
                      </a:pPr>
                      <a:r>
                        <a:rPr lang="en-US" sz="1600" dirty="0">
                          <a:effectLst/>
                        </a:rPr>
                        <a:t>MTEF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nchor="ctr"/>
                </a:tc>
                <a:tc>
                  <a:txBody>
                    <a:bodyPr/>
                    <a:lstStyle/>
                    <a:p>
                      <a:pPr marL="0" marR="0">
                        <a:lnSpc>
                          <a:spcPct val="107000"/>
                        </a:lnSpc>
                        <a:spcBef>
                          <a:spcPts val="0"/>
                        </a:spcBef>
                        <a:spcAft>
                          <a:spcPts val="0"/>
                        </a:spcAft>
                      </a:pPr>
                      <a:endParaRPr lang="en-US" sz="2400" dirty="0">
                        <a:effectLst/>
                      </a:endParaRPr>
                    </a:p>
                    <a:p>
                      <a:pPr marL="0" marR="0">
                        <a:lnSpc>
                          <a:spcPct val="107000"/>
                        </a:lnSpc>
                        <a:spcBef>
                          <a:spcPts val="0"/>
                        </a:spcBef>
                        <a:spcAft>
                          <a:spcPts val="0"/>
                        </a:spcAft>
                      </a:pPr>
                      <a:r>
                        <a:rPr lang="en-US" sz="2400" dirty="0">
                          <a:effectLst/>
                        </a:rPr>
                        <a:t>Presents the multi- expenditure estimates at various levels: aggregate, sector, votes, sometimes disaggregated by broad economic category, source of funding and programs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tc>
                <a:tc>
                  <a:txBody>
                    <a:bodyPr/>
                    <a:lstStyle/>
                    <a:p>
                      <a:pPr marL="0" marR="0">
                        <a:lnSpc>
                          <a:spcPct val="107000"/>
                        </a:lnSpc>
                        <a:spcBef>
                          <a:spcPts val="0"/>
                        </a:spcBef>
                        <a:spcAft>
                          <a:spcPts val="0"/>
                        </a:spcAft>
                      </a:pPr>
                      <a:r>
                        <a:rPr lang="en-US" sz="2400" dirty="0">
                          <a:effectLst/>
                        </a:rPr>
                        <a:t>A requirement by the Law and detailed in the Regulations.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nchor="ctr"/>
                </a:tc>
                <a:extLst>
                  <a:ext uri="{0D108BD9-81ED-4DB2-BD59-A6C34878D82A}">
                    <a16:rowId xmlns:a16="http://schemas.microsoft.com/office/drawing/2014/main" val="2211179780"/>
                  </a:ext>
                </a:extLst>
              </a:tr>
              <a:tr h="263135">
                <a:tc>
                  <a:txBody>
                    <a:bodyPr/>
                    <a:lstStyle/>
                    <a:p>
                      <a:pPr marL="0" marR="0">
                        <a:lnSpc>
                          <a:spcPct val="107000"/>
                        </a:lnSpc>
                        <a:spcBef>
                          <a:spcPts val="0"/>
                        </a:spcBef>
                        <a:spcAft>
                          <a:spcPts val="0"/>
                        </a:spcAft>
                      </a:pPr>
                      <a:r>
                        <a:rPr lang="en-US" sz="500" dirty="0">
                          <a:effectLst/>
                        </a:rPr>
                        <a:t> </a:t>
                      </a:r>
                      <a:endParaRPr lang="en-US" sz="400" dirty="0">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tc>
                <a:tc>
                  <a:txBody>
                    <a:bodyPr/>
                    <a:lstStyle/>
                    <a:p>
                      <a:pPr marL="0" marR="0">
                        <a:lnSpc>
                          <a:spcPct val="107000"/>
                        </a:lnSpc>
                        <a:spcBef>
                          <a:spcPts val="0"/>
                        </a:spcBef>
                        <a:spcAft>
                          <a:spcPts val="0"/>
                        </a:spcAft>
                      </a:pPr>
                      <a:r>
                        <a:rPr lang="en-US" sz="500" dirty="0">
                          <a:effectLst/>
                        </a:rPr>
                        <a:t> </a:t>
                      </a:r>
                      <a:endParaRPr lang="en-US" sz="400" dirty="0">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tc>
                <a:tc>
                  <a:txBody>
                    <a:bodyPr/>
                    <a:lstStyle/>
                    <a:p>
                      <a:pPr marL="0" marR="0">
                        <a:lnSpc>
                          <a:spcPct val="107000"/>
                        </a:lnSpc>
                        <a:spcBef>
                          <a:spcPts val="0"/>
                        </a:spcBef>
                        <a:spcAft>
                          <a:spcPts val="0"/>
                        </a:spcAft>
                      </a:pPr>
                      <a:r>
                        <a:rPr lang="en-US" sz="500" dirty="0">
                          <a:effectLst/>
                        </a:rPr>
                        <a:t> </a:t>
                      </a:r>
                      <a:endParaRPr lang="en-US" sz="400" dirty="0">
                        <a:effectLst/>
                        <a:latin typeface="Calibri" panose="020F0502020204030204" pitchFamily="34" charset="0"/>
                        <a:ea typeface="Calibri" panose="020F0502020204030204" pitchFamily="34" charset="0"/>
                        <a:cs typeface="Times New Roman" panose="02020603050405020304" pitchFamily="18" charset="0"/>
                      </a:endParaRPr>
                    </a:p>
                  </a:txBody>
                  <a:tcPr marL="27724" marR="27724" marT="0" marB="0"/>
                </a:tc>
                <a:extLst>
                  <a:ext uri="{0D108BD9-81ED-4DB2-BD59-A6C34878D82A}">
                    <a16:rowId xmlns:a16="http://schemas.microsoft.com/office/drawing/2014/main" val="3047216470"/>
                  </a:ext>
                </a:extLst>
              </a:tr>
            </a:tbl>
          </a:graphicData>
        </a:graphic>
      </p:graphicFrame>
    </p:spTree>
    <p:extLst>
      <p:ext uri="{BB962C8B-B14F-4D97-AF65-F5344CB8AC3E}">
        <p14:creationId xmlns:p14="http://schemas.microsoft.com/office/powerpoint/2010/main" val="3993173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65126"/>
            <a:ext cx="8210550" cy="764427"/>
          </a:xfrm>
        </p:spPr>
        <p:txBody>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Uganda Vision 2040</a:t>
            </a:r>
          </a:p>
        </p:txBody>
      </p:sp>
      <p:sp>
        <p:nvSpPr>
          <p:cNvPr id="3" name="Content Placeholder 2"/>
          <p:cNvSpPr>
            <a:spLocks noGrp="1"/>
          </p:cNvSpPr>
          <p:nvPr>
            <p:ph idx="1"/>
          </p:nvPr>
        </p:nvSpPr>
        <p:spPr>
          <a:xfrm>
            <a:off x="304800" y="1129553"/>
            <a:ext cx="8210550" cy="5047410"/>
          </a:xfrm>
        </p:spPr>
        <p:txBody>
          <a:bodyPr>
            <a:normAutofit/>
          </a:bodyPr>
          <a:lstStyle/>
          <a:p>
            <a:r>
              <a:rPr lang="en-US" sz="2400" dirty="0">
                <a:latin typeface="Segoe UI" panose="020B0502040204020203" pitchFamily="34" charset="0"/>
                <a:ea typeface="Segoe UI" panose="020B0502040204020203" pitchFamily="34" charset="0"/>
                <a:cs typeface="Segoe UI" panose="020B0502040204020203" pitchFamily="34" charset="0"/>
              </a:rPr>
              <a:t>In 2007, the Government approved the Comprehensive National Development Planning Framework policy (</a:t>
            </a:r>
            <a:r>
              <a:rPr lang="en-US" sz="2400" dirty="0" err="1">
                <a:latin typeface="Segoe UI" panose="020B0502040204020203" pitchFamily="34" charset="0"/>
                <a:ea typeface="Segoe UI" panose="020B0502040204020203" pitchFamily="34" charset="0"/>
                <a:cs typeface="Segoe UI" panose="020B0502040204020203" pitchFamily="34" charset="0"/>
              </a:rPr>
              <a:t>CNDPF</a:t>
            </a:r>
            <a:r>
              <a:rPr lang="en-US" sz="2400" dirty="0">
                <a:latin typeface="Segoe UI" panose="020B0502040204020203" pitchFamily="34" charset="0"/>
                <a:ea typeface="Segoe UI" panose="020B0502040204020203" pitchFamily="34" charset="0"/>
                <a:cs typeface="Segoe UI" panose="020B0502040204020203" pitchFamily="34" charset="0"/>
              </a:rPr>
              <a:t>) which provides for the development of a 30 year Vision to be implemented through: three 10-year plans; six 5-year National Development Plans (</a:t>
            </a:r>
            <a:r>
              <a:rPr lang="en-US" sz="2400" dirty="0" err="1">
                <a:latin typeface="Segoe UI" panose="020B0502040204020203" pitchFamily="34" charset="0"/>
                <a:ea typeface="Segoe UI" panose="020B0502040204020203" pitchFamily="34" charset="0"/>
                <a:cs typeface="Segoe UI" panose="020B0502040204020203" pitchFamily="34" charset="0"/>
              </a:rPr>
              <a:t>NDPs</a:t>
            </a:r>
            <a:r>
              <a:rPr lang="en-US" sz="2400" dirty="0">
                <a:latin typeface="Segoe UI" panose="020B0502040204020203" pitchFamily="34" charset="0"/>
                <a:ea typeface="Segoe UI" panose="020B0502040204020203" pitchFamily="34" charset="0"/>
                <a:cs typeface="Segoe UI" panose="020B0502040204020203" pitchFamily="34" charset="0"/>
              </a:rPr>
              <a:t>); Sector Investment Plans (</a:t>
            </a:r>
            <a:r>
              <a:rPr lang="en-US" sz="2400" dirty="0" err="1">
                <a:latin typeface="Segoe UI" panose="020B0502040204020203" pitchFamily="34" charset="0"/>
                <a:ea typeface="Segoe UI" panose="020B0502040204020203" pitchFamily="34" charset="0"/>
                <a:cs typeface="Segoe UI" panose="020B0502040204020203" pitchFamily="34" charset="0"/>
              </a:rPr>
              <a:t>SIPs</a:t>
            </a:r>
            <a:r>
              <a:rPr lang="en-US" sz="2400" dirty="0">
                <a:latin typeface="Segoe UI" panose="020B0502040204020203" pitchFamily="34" charset="0"/>
                <a:ea typeface="Segoe UI" panose="020B0502040204020203" pitchFamily="34" charset="0"/>
                <a:cs typeface="Segoe UI" panose="020B0502040204020203" pitchFamily="34" charset="0"/>
              </a:rPr>
              <a:t>); Local Government Development Plans (</a:t>
            </a:r>
            <a:r>
              <a:rPr lang="en-US" sz="2400" dirty="0" err="1">
                <a:latin typeface="Segoe UI" panose="020B0502040204020203" pitchFamily="34" charset="0"/>
                <a:ea typeface="Segoe UI" panose="020B0502040204020203" pitchFamily="34" charset="0"/>
                <a:cs typeface="Segoe UI" panose="020B0502040204020203" pitchFamily="34" charset="0"/>
              </a:rPr>
              <a:t>LGDPs</a:t>
            </a:r>
            <a:r>
              <a:rPr lang="en-US" sz="2400" dirty="0">
                <a:latin typeface="Segoe UI" panose="020B0502040204020203" pitchFamily="34" charset="0"/>
                <a:ea typeface="Segoe UI" panose="020B0502040204020203" pitchFamily="34" charset="0"/>
                <a:cs typeface="Segoe UI" panose="020B0502040204020203" pitchFamily="34" charset="0"/>
              </a:rPr>
              <a:t>), Annual work plans and Budgets. </a:t>
            </a:r>
          </a:p>
          <a:p>
            <a:r>
              <a:rPr lang="en-US" sz="2400" dirty="0">
                <a:latin typeface="Segoe UI" panose="020B0502040204020203" pitchFamily="34" charset="0"/>
                <a:ea typeface="Segoe UI" panose="020B0502040204020203" pitchFamily="34" charset="0"/>
                <a:cs typeface="Segoe UI" panose="020B0502040204020203" pitchFamily="34" charset="0"/>
              </a:rPr>
              <a:t>Cabinet approved the National Vision Statement, “A Transformed Ugandan Society from a Peasant to a Modern and Prosperous Country within 30 years”. The National Planning Authority in consultation with other government institutions and other stakeholders developed the Uganda Vision 2040 to operationalize this Vision statement. </a:t>
            </a:r>
          </a:p>
          <a:p>
            <a:endParaRPr lang="en-US" dirty="0"/>
          </a:p>
        </p:txBody>
      </p:sp>
    </p:spTree>
    <p:extLst>
      <p:ext uri="{BB962C8B-B14F-4D97-AF65-F5344CB8AC3E}">
        <p14:creationId xmlns:p14="http://schemas.microsoft.com/office/powerpoint/2010/main" val="7917376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D971C-E73C-415A-844A-DF28910B3AF6}"/>
              </a:ext>
            </a:extLst>
          </p:cNvPr>
          <p:cNvSpPr>
            <a:spLocks noGrp="1"/>
          </p:cNvSpPr>
          <p:nvPr>
            <p:ph type="title"/>
          </p:nvPr>
        </p:nvSpPr>
        <p:spPr>
          <a:xfrm>
            <a:off x="457200" y="23191"/>
            <a:ext cx="7886700" cy="891209"/>
          </a:xfrm>
        </p:spPr>
        <p:txBody>
          <a:bodyPr/>
          <a:lstStyle/>
          <a:p>
            <a:endParaRPr lang="en-US" dirty="0"/>
          </a:p>
        </p:txBody>
      </p:sp>
      <p:sp>
        <p:nvSpPr>
          <p:cNvPr id="3" name="Content Placeholder 2">
            <a:extLst>
              <a:ext uri="{FF2B5EF4-FFF2-40B4-BE49-F238E27FC236}">
                <a16:creationId xmlns:a16="http://schemas.microsoft.com/office/drawing/2014/main" id="{2E4688BA-D54E-4749-ACD0-01C374F081BE}"/>
              </a:ext>
            </a:extLst>
          </p:cNvPr>
          <p:cNvSpPr>
            <a:spLocks noGrp="1"/>
          </p:cNvSpPr>
          <p:nvPr>
            <p:ph idx="1"/>
          </p:nvPr>
        </p:nvSpPr>
        <p:spPr>
          <a:xfrm>
            <a:off x="479563" y="1253331"/>
            <a:ext cx="7886700" cy="4351338"/>
          </a:xfrm>
        </p:spPr>
        <p:txBody>
          <a:bodyPr anchor="ctr">
            <a:normAutofit/>
          </a:bodyPr>
          <a:lstStyle/>
          <a:p>
            <a:pPr marL="0" indent="0" algn="ctr">
              <a:buNone/>
            </a:pPr>
            <a:r>
              <a:rPr lang="en-US" sz="2800" b="1" dirty="0">
                <a:solidFill>
                  <a:srgbClr val="002060"/>
                </a:solidFill>
              </a:rPr>
              <a:t>PART B: </a:t>
            </a:r>
          </a:p>
          <a:p>
            <a:pPr algn="ctr"/>
            <a:r>
              <a:rPr lang="en-US" sz="2800" b="1" dirty="0">
                <a:solidFill>
                  <a:srgbClr val="002060"/>
                </a:solidFill>
              </a:rPr>
              <a:t>SCOPE AND CONTENT OF DOCUMENTATION </a:t>
            </a:r>
          </a:p>
        </p:txBody>
      </p:sp>
    </p:spTree>
    <p:extLst>
      <p:ext uri="{BB962C8B-B14F-4D97-AF65-F5344CB8AC3E}">
        <p14:creationId xmlns:p14="http://schemas.microsoft.com/office/powerpoint/2010/main" val="399740161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0F9B5-A939-40C2-A5B0-F8BB89DDE941}"/>
              </a:ext>
            </a:extLst>
          </p:cNvPr>
          <p:cNvSpPr>
            <a:spLocks noGrp="1"/>
          </p:cNvSpPr>
          <p:nvPr>
            <p:ph type="title"/>
          </p:nvPr>
        </p:nvSpPr>
        <p:spPr>
          <a:xfrm>
            <a:off x="152400" y="152401"/>
            <a:ext cx="8115300" cy="838200"/>
          </a:xfrm>
        </p:spPr>
        <p:txBody>
          <a:bodyPr>
            <a:normAutofit fontScale="90000"/>
          </a:bodyPr>
          <a:lstStyle/>
          <a:p>
            <a:r>
              <a:rPr lang="en-US" dirty="0">
                <a:solidFill>
                  <a:schemeClr val="bg1"/>
                </a:solidFill>
              </a:rPr>
              <a:t>Evolving Budgeting Principles &amp; Reforms</a:t>
            </a:r>
            <a:br>
              <a:rPr lang="en-US" dirty="0"/>
            </a:br>
            <a:r>
              <a:rPr lang="en-US" sz="3100" b="1" dirty="0"/>
              <a:t>Implications on Scope and Content  </a:t>
            </a:r>
          </a:p>
        </p:txBody>
      </p:sp>
      <p:graphicFrame>
        <p:nvGraphicFramePr>
          <p:cNvPr id="4" name="Content Placeholder 3">
            <a:extLst>
              <a:ext uri="{FF2B5EF4-FFF2-40B4-BE49-F238E27FC236}">
                <a16:creationId xmlns:a16="http://schemas.microsoft.com/office/drawing/2014/main" id="{C6974A2C-0760-4C40-A22E-6F494BD6B4E4}"/>
              </a:ext>
            </a:extLst>
          </p:cNvPr>
          <p:cNvGraphicFramePr>
            <a:graphicFrameLocks noGrp="1"/>
          </p:cNvGraphicFramePr>
          <p:nvPr>
            <p:ph idx="1"/>
            <p:extLst/>
          </p:nvPr>
        </p:nvGraphicFramePr>
        <p:xfrm>
          <a:off x="76200" y="1066800"/>
          <a:ext cx="8686800" cy="5526196"/>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1357883448"/>
                    </a:ext>
                  </a:extLst>
                </a:gridCol>
                <a:gridCol w="2944964">
                  <a:extLst>
                    <a:ext uri="{9D8B030D-6E8A-4147-A177-3AD203B41FA5}">
                      <a16:colId xmlns:a16="http://schemas.microsoft.com/office/drawing/2014/main" val="2515270116"/>
                    </a:ext>
                  </a:extLst>
                </a:gridCol>
                <a:gridCol w="3989236">
                  <a:extLst>
                    <a:ext uri="{9D8B030D-6E8A-4147-A177-3AD203B41FA5}">
                      <a16:colId xmlns:a16="http://schemas.microsoft.com/office/drawing/2014/main" val="2917068788"/>
                    </a:ext>
                  </a:extLst>
                </a:gridCol>
              </a:tblGrid>
              <a:tr h="499140">
                <a:tc>
                  <a:txBody>
                    <a:bodyPr/>
                    <a:lstStyle/>
                    <a:p>
                      <a:pPr marL="0" marR="0" algn="ctr">
                        <a:lnSpc>
                          <a:spcPct val="107000"/>
                        </a:lnSpc>
                        <a:spcBef>
                          <a:spcPts val="0"/>
                        </a:spcBef>
                        <a:spcAft>
                          <a:spcPts val="800"/>
                        </a:spcAft>
                      </a:pPr>
                      <a:r>
                        <a:rPr lang="en-US" sz="2000" dirty="0">
                          <a:effectLst/>
                        </a:rPr>
                        <a:t>Principle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85984" marR="85984" marT="42992" marB="42992"/>
                </a:tc>
                <a:tc>
                  <a:txBody>
                    <a:bodyPr/>
                    <a:lstStyle/>
                    <a:p>
                      <a:pPr marL="0" marR="0" algn="ctr">
                        <a:lnSpc>
                          <a:spcPct val="107000"/>
                        </a:lnSpc>
                        <a:spcBef>
                          <a:spcPts val="0"/>
                        </a:spcBef>
                        <a:spcAft>
                          <a:spcPts val="800"/>
                        </a:spcAft>
                      </a:pPr>
                      <a:r>
                        <a:rPr lang="en-US" sz="2000">
                          <a:effectLst/>
                        </a:rPr>
                        <a:t>Definition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85984" marR="85984" marT="42992" marB="42992"/>
                </a:tc>
                <a:tc>
                  <a:txBody>
                    <a:bodyPr/>
                    <a:lstStyle/>
                    <a:p>
                      <a:pPr marL="0" marR="0" algn="ctr">
                        <a:lnSpc>
                          <a:spcPct val="107000"/>
                        </a:lnSpc>
                        <a:spcBef>
                          <a:spcPts val="0"/>
                        </a:spcBef>
                        <a:spcAft>
                          <a:spcPts val="800"/>
                        </a:spcAft>
                      </a:pPr>
                      <a:r>
                        <a:rPr lang="en-US" sz="2000">
                          <a:effectLst/>
                        </a:rPr>
                        <a:t>Implication on Scope and Content</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85984" marR="85984" marT="42992" marB="42992"/>
                </a:tc>
                <a:extLst>
                  <a:ext uri="{0D108BD9-81ED-4DB2-BD59-A6C34878D82A}">
                    <a16:rowId xmlns:a16="http://schemas.microsoft.com/office/drawing/2014/main" val="2817838065"/>
                  </a:ext>
                </a:extLst>
              </a:tr>
              <a:tr h="1649548">
                <a:tc>
                  <a:txBody>
                    <a:bodyPr/>
                    <a:lstStyle/>
                    <a:p>
                      <a:pPr marL="0" marR="0">
                        <a:lnSpc>
                          <a:spcPct val="107000"/>
                        </a:lnSpc>
                        <a:spcBef>
                          <a:spcPts val="0"/>
                        </a:spcBef>
                        <a:spcAft>
                          <a:spcPts val="800"/>
                        </a:spcAft>
                      </a:pPr>
                      <a:r>
                        <a:rPr lang="en-US" sz="2000" b="1" dirty="0">
                          <a:effectLst/>
                        </a:rPr>
                        <a:t>Annual Basis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85984" marR="85984" marT="42992" marB="42992"/>
                </a:tc>
                <a:tc>
                  <a:txBody>
                    <a:bodyPr/>
                    <a:lstStyle/>
                    <a:p>
                      <a:pPr marL="0" marR="0">
                        <a:lnSpc>
                          <a:spcPct val="107000"/>
                        </a:lnSpc>
                        <a:spcBef>
                          <a:spcPts val="0"/>
                        </a:spcBef>
                        <a:spcAft>
                          <a:spcPts val="800"/>
                        </a:spcAft>
                      </a:pPr>
                      <a:r>
                        <a:rPr lang="en-US" sz="2000" dirty="0">
                          <a:effectLst/>
                        </a:rPr>
                        <a:t>Budget Authority is for a 12- month period</a:t>
                      </a:r>
                    </a:p>
                    <a:p>
                      <a:pPr marL="0" marR="0">
                        <a:lnSpc>
                          <a:spcPct val="107000"/>
                        </a:lnSpc>
                        <a:spcBef>
                          <a:spcPts val="0"/>
                        </a:spcBef>
                        <a:spcAft>
                          <a:spcPts val="800"/>
                        </a:spcAft>
                      </a:pPr>
                      <a:r>
                        <a:rPr lang="en-US" sz="2000" dirty="0">
                          <a:effectLst/>
                        </a:rPr>
                        <a:t>Exceptions carry overs for multi-year expenditure commitments.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85984" marR="85984" marT="42992" marB="42992"/>
                </a:tc>
                <a:tc>
                  <a:txBody>
                    <a:bodyPr/>
                    <a:lstStyle/>
                    <a:p>
                      <a:pPr marL="0" marR="0">
                        <a:lnSpc>
                          <a:spcPct val="107000"/>
                        </a:lnSpc>
                        <a:spcBef>
                          <a:spcPts val="0"/>
                        </a:spcBef>
                        <a:spcAft>
                          <a:spcPts val="800"/>
                        </a:spcAft>
                      </a:pPr>
                      <a:r>
                        <a:rPr lang="en-US" sz="2000" dirty="0">
                          <a:effectLst/>
                        </a:rPr>
                        <a:t>Expenditure priorities  for  one FY within a multi-year context.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85984" marR="85984" marT="42992" marB="42992"/>
                </a:tc>
                <a:extLst>
                  <a:ext uri="{0D108BD9-81ED-4DB2-BD59-A6C34878D82A}">
                    <a16:rowId xmlns:a16="http://schemas.microsoft.com/office/drawing/2014/main" val="688315598"/>
                  </a:ext>
                </a:extLst>
              </a:tr>
              <a:tr h="871961">
                <a:tc>
                  <a:txBody>
                    <a:bodyPr/>
                    <a:lstStyle/>
                    <a:p>
                      <a:pPr marL="0" marR="0">
                        <a:lnSpc>
                          <a:spcPct val="107000"/>
                        </a:lnSpc>
                        <a:spcBef>
                          <a:spcPts val="0"/>
                        </a:spcBef>
                        <a:spcAft>
                          <a:spcPts val="800"/>
                        </a:spcAft>
                      </a:pPr>
                      <a:r>
                        <a:rPr lang="en-US" sz="2000" b="1">
                          <a:effectLst/>
                        </a:rPr>
                        <a:t>Universality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85984" marR="85984" marT="42992" marB="42992"/>
                </a:tc>
                <a:tc>
                  <a:txBody>
                    <a:bodyPr/>
                    <a:lstStyle/>
                    <a:p>
                      <a:pPr marL="0" marR="0">
                        <a:lnSpc>
                          <a:spcPct val="107000"/>
                        </a:lnSpc>
                        <a:spcBef>
                          <a:spcPts val="0"/>
                        </a:spcBef>
                        <a:spcAft>
                          <a:spcPts val="800"/>
                        </a:spcAft>
                      </a:pPr>
                      <a:r>
                        <a:rPr lang="en-US" sz="2000" dirty="0">
                          <a:effectLst/>
                        </a:rPr>
                        <a:t>All revenues and expenditures are included in the budget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85984" marR="85984" marT="42992" marB="42992"/>
                </a:tc>
                <a:tc>
                  <a:txBody>
                    <a:bodyPr/>
                    <a:lstStyle/>
                    <a:p>
                      <a:pPr marL="0" marR="0">
                        <a:lnSpc>
                          <a:spcPct val="107000"/>
                        </a:lnSpc>
                        <a:spcBef>
                          <a:spcPts val="0"/>
                        </a:spcBef>
                        <a:spcAft>
                          <a:spcPts val="800"/>
                        </a:spcAft>
                      </a:pPr>
                      <a:r>
                        <a:rPr lang="en-US" sz="2000" dirty="0">
                          <a:effectLst/>
                        </a:rPr>
                        <a:t>Consolidation of  priorities funded by various sources (EBF, donor aid).</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85984" marR="85984" marT="42992" marB="42992"/>
                </a:tc>
                <a:extLst>
                  <a:ext uri="{0D108BD9-81ED-4DB2-BD59-A6C34878D82A}">
                    <a16:rowId xmlns:a16="http://schemas.microsoft.com/office/drawing/2014/main" val="2214357576"/>
                  </a:ext>
                </a:extLst>
              </a:tr>
              <a:tr h="2008552">
                <a:tc>
                  <a:txBody>
                    <a:bodyPr/>
                    <a:lstStyle/>
                    <a:p>
                      <a:pPr marL="0" marR="0">
                        <a:lnSpc>
                          <a:spcPct val="107000"/>
                        </a:lnSpc>
                        <a:spcBef>
                          <a:spcPts val="0"/>
                        </a:spcBef>
                        <a:spcAft>
                          <a:spcPts val="800"/>
                        </a:spcAft>
                      </a:pPr>
                      <a:r>
                        <a:rPr lang="en-US" sz="2000" b="1" dirty="0">
                          <a:effectLst/>
                        </a:rPr>
                        <a:t>Unity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85984" marR="85984" marT="42992" marB="42992"/>
                </a:tc>
                <a:tc>
                  <a:txBody>
                    <a:bodyPr/>
                    <a:lstStyle/>
                    <a:p>
                      <a:pPr marL="0" marR="0">
                        <a:lnSpc>
                          <a:spcPct val="107000"/>
                        </a:lnSpc>
                        <a:spcBef>
                          <a:spcPts val="0"/>
                        </a:spcBef>
                        <a:spcAft>
                          <a:spcPts val="800"/>
                        </a:spcAft>
                      </a:pPr>
                      <a:r>
                        <a:rPr lang="en-US" sz="2000" dirty="0">
                          <a:effectLst/>
                        </a:rPr>
                        <a:t>No dual budget system that splits recurrent &amp; capital and earmarks statutory  expenditures.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85984" marR="85984" marT="42992" marB="42992"/>
                </a:tc>
                <a:tc>
                  <a:txBody>
                    <a:bodyPr/>
                    <a:lstStyle/>
                    <a:p>
                      <a:pPr marL="0" marR="0">
                        <a:lnSpc>
                          <a:spcPct val="107000"/>
                        </a:lnSpc>
                        <a:spcBef>
                          <a:spcPts val="0"/>
                        </a:spcBef>
                        <a:spcAft>
                          <a:spcPts val="800"/>
                        </a:spcAft>
                      </a:pPr>
                      <a:r>
                        <a:rPr lang="en-US" sz="2000" dirty="0">
                          <a:effectLst/>
                        </a:rPr>
                        <a:t>Analysis of expenditure priorities with recurrent and development budgetary implications in one process and documentation </a:t>
                      </a:r>
                    </a:p>
                    <a:p>
                      <a:pPr marL="0" marR="0">
                        <a:lnSpc>
                          <a:spcPct val="107000"/>
                        </a:lnSpc>
                        <a:spcBef>
                          <a:spcPts val="0"/>
                        </a:spcBef>
                        <a:spcAft>
                          <a:spcPts val="800"/>
                        </a:spcAft>
                      </a:pPr>
                      <a:r>
                        <a:rPr lang="en-US" sz="2000" dirty="0">
                          <a:effectLst/>
                        </a:rPr>
                        <a:t>But details could be  Public Investment Plan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85984" marR="85984" marT="42992" marB="42992"/>
                </a:tc>
                <a:extLst>
                  <a:ext uri="{0D108BD9-81ED-4DB2-BD59-A6C34878D82A}">
                    <a16:rowId xmlns:a16="http://schemas.microsoft.com/office/drawing/2014/main" val="2735915455"/>
                  </a:ext>
                </a:extLst>
              </a:tr>
            </a:tbl>
          </a:graphicData>
        </a:graphic>
      </p:graphicFrame>
    </p:spTree>
    <p:extLst>
      <p:ext uri="{BB962C8B-B14F-4D97-AF65-F5344CB8AC3E}">
        <p14:creationId xmlns:p14="http://schemas.microsoft.com/office/powerpoint/2010/main" val="219621808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0F9B5-A939-40C2-A5B0-F8BB89DDE941}"/>
              </a:ext>
            </a:extLst>
          </p:cNvPr>
          <p:cNvSpPr>
            <a:spLocks noGrp="1"/>
          </p:cNvSpPr>
          <p:nvPr>
            <p:ph type="title"/>
          </p:nvPr>
        </p:nvSpPr>
        <p:spPr>
          <a:xfrm>
            <a:off x="152400" y="152401"/>
            <a:ext cx="8115300" cy="838200"/>
          </a:xfrm>
        </p:spPr>
        <p:txBody>
          <a:bodyPr>
            <a:normAutofit fontScale="90000"/>
          </a:bodyPr>
          <a:lstStyle/>
          <a:p>
            <a:r>
              <a:rPr lang="en-US" dirty="0">
                <a:solidFill>
                  <a:schemeClr val="bg1"/>
                </a:solidFill>
              </a:rPr>
              <a:t>Evolving Budgeting Principles &amp; Reforms</a:t>
            </a:r>
            <a:br>
              <a:rPr lang="en-US" dirty="0"/>
            </a:br>
            <a:r>
              <a:rPr lang="en-US" sz="3100" b="1" dirty="0"/>
              <a:t>Implications on Scope and Content </a:t>
            </a:r>
            <a:endParaRPr lang="en-US" b="1" dirty="0"/>
          </a:p>
        </p:txBody>
      </p:sp>
      <p:graphicFrame>
        <p:nvGraphicFramePr>
          <p:cNvPr id="6" name="Content Placeholder 5">
            <a:extLst>
              <a:ext uri="{FF2B5EF4-FFF2-40B4-BE49-F238E27FC236}">
                <a16:creationId xmlns:a16="http://schemas.microsoft.com/office/drawing/2014/main" id="{5ED77E93-C7C2-4301-A5A3-AA5B1646C6F5}"/>
              </a:ext>
            </a:extLst>
          </p:cNvPr>
          <p:cNvGraphicFramePr>
            <a:graphicFrameLocks noGrp="1"/>
          </p:cNvGraphicFramePr>
          <p:nvPr>
            <p:ph idx="1"/>
            <p:extLst/>
          </p:nvPr>
        </p:nvGraphicFramePr>
        <p:xfrm>
          <a:off x="152400" y="1143000"/>
          <a:ext cx="8763000" cy="5467563"/>
        </p:xfrm>
        <a:graphic>
          <a:graphicData uri="http://schemas.openxmlformats.org/drawingml/2006/table">
            <a:tbl>
              <a:tblPr firstRow="1" bandRow="1">
                <a:tableStyleId>{5C22544A-7EE6-4342-B048-85BDC9FD1C3A}</a:tableStyleId>
              </a:tblPr>
              <a:tblGrid>
                <a:gridCol w="1703867">
                  <a:extLst>
                    <a:ext uri="{9D8B030D-6E8A-4147-A177-3AD203B41FA5}">
                      <a16:colId xmlns:a16="http://schemas.microsoft.com/office/drawing/2014/main" val="918120852"/>
                    </a:ext>
                  </a:extLst>
                </a:gridCol>
                <a:gridCol w="2992179">
                  <a:extLst>
                    <a:ext uri="{9D8B030D-6E8A-4147-A177-3AD203B41FA5}">
                      <a16:colId xmlns:a16="http://schemas.microsoft.com/office/drawing/2014/main" val="1676824353"/>
                    </a:ext>
                  </a:extLst>
                </a:gridCol>
                <a:gridCol w="4066954">
                  <a:extLst>
                    <a:ext uri="{9D8B030D-6E8A-4147-A177-3AD203B41FA5}">
                      <a16:colId xmlns:a16="http://schemas.microsoft.com/office/drawing/2014/main" val="1151231894"/>
                    </a:ext>
                  </a:extLst>
                </a:gridCol>
              </a:tblGrid>
              <a:tr h="516082">
                <a:tc>
                  <a:txBody>
                    <a:bodyPr/>
                    <a:lstStyle/>
                    <a:p>
                      <a:pPr marL="0" marR="0">
                        <a:lnSpc>
                          <a:spcPct val="107000"/>
                        </a:lnSpc>
                        <a:spcBef>
                          <a:spcPts val="0"/>
                        </a:spcBef>
                        <a:spcAft>
                          <a:spcPts val="800"/>
                        </a:spcAft>
                      </a:pPr>
                      <a:r>
                        <a:rPr lang="en-US" sz="1800">
                          <a:effectLst/>
                        </a:rPr>
                        <a:t>Principle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07000"/>
                        </a:lnSpc>
                        <a:spcBef>
                          <a:spcPts val="0"/>
                        </a:spcBef>
                        <a:spcAft>
                          <a:spcPts val="800"/>
                        </a:spcAft>
                      </a:pPr>
                      <a:r>
                        <a:rPr lang="en-US" sz="1800">
                          <a:effectLst/>
                        </a:rPr>
                        <a:t>Definition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07000"/>
                        </a:lnSpc>
                        <a:spcBef>
                          <a:spcPts val="0"/>
                        </a:spcBef>
                        <a:spcAft>
                          <a:spcPts val="800"/>
                        </a:spcAft>
                      </a:pPr>
                      <a:r>
                        <a:rPr lang="en-US" sz="1800">
                          <a:effectLst/>
                        </a:rPr>
                        <a:t>Implication on Scope and Content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4255844534"/>
                  </a:ext>
                </a:extLst>
              </a:tr>
              <a:tr h="1644570">
                <a:tc>
                  <a:txBody>
                    <a:bodyPr/>
                    <a:lstStyle/>
                    <a:p>
                      <a:pPr marL="0" marR="0">
                        <a:lnSpc>
                          <a:spcPct val="107000"/>
                        </a:lnSpc>
                        <a:spcBef>
                          <a:spcPts val="0"/>
                        </a:spcBef>
                        <a:spcAft>
                          <a:spcPts val="800"/>
                        </a:spcAft>
                      </a:pPr>
                      <a:r>
                        <a:rPr lang="en-US" sz="1800" b="1">
                          <a:solidFill>
                            <a:srgbClr val="C00000"/>
                          </a:solidFill>
                          <a:effectLst/>
                        </a:rPr>
                        <a:t>Stability &amp; predictability </a:t>
                      </a:r>
                      <a:endParaRPr lang="en-US" sz="1800" b="1">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07000"/>
                        </a:lnSpc>
                        <a:spcBef>
                          <a:spcPts val="0"/>
                        </a:spcBef>
                        <a:spcAft>
                          <a:spcPts val="800"/>
                        </a:spcAft>
                      </a:pPr>
                      <a:r>
                        <a:rPr lang="en-US" sz="1800" dirty="0">
                          <a:effectLst/>
                        </a:rPr>
                        <a:t>Fiscal targets and expenditure ceilings within a medium-term</a:t>
                      </a:r>
                    </a:p>
                    <a:p>
                      <a:pPr marL="0" marR="0">
                        <a:lnSpc>
                          <a:spcPct val="107000"/>
                        </a:lnSpc>
                        <a:spcBef>
                          <a:spcPts val="0"/>
                        </a:spcBef>
                        <a:spcAft>
                          <a:spcPts val="800"/>
                        </a:spcAft>
                      </a:pPr>
                      <a:r>
                        <a:rPr lang="en-US" sz="1800" dirty="0">
                          <a:effectLst/>
                        </a:rPr>
                        <a:t>Guides on levels of planning controls.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a:lnSpc>
                          <a:spcPct val="107000"/>
                        </a:lnSpc>
                        <a:spcBef>
                          <a:spcPts val="0"/>
                        </a:spcBef>
                        <a:spcAft>
                          <a:spcPts val="800"/>
                        </a:spcAft>
                      </a:pPr>
                      <a:r>
                        <a:rPr lang="en-US" sz="1800" dirty="0">
                          <a:effectLst/>
                        </a:rPr>
                        <a:t>Clarity of medium-term expenditure priorities and expenditure projections or estimates by aggregate, sector and economic categories and programs.</a:t>
                      </a:r>
                    </a:p>
                    <a:p>
                      <a:pPr marL="0" marR="0">
                        <a:lnSpc>
                          <a:spcPct val="107000"/>
                        </a:lnSpc>
                        <a:spcBef>
                          <a:spcPts val="0"/>
                        </a:spcBef>
                        <a:spcAft>
                          <a:spcPts val="800"/>
                        </a:spcAft>
                      </a:pPr>
                      <a:r>
                        <a:rPr lang="en-US" sz="1800" dirty="0">
                          <a:effectLst/>
                        </a:rPr>
                        <a:t>Fitted with given specific Fiscal responsibility  Framework or MTFF.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294112381"/>
                  </a:ext>
                </a:extLst>
              </a:tr>
              <a:tr h="1085716">
                <a:tc>
                  <a:txBody>
                    <a:bodyPr/>
                    <a:lstStyle/>
                    <a:p>
                      <a:pPr marL="0" marR="0">
                        <a:lnSpc>
                          <a:spcPct val="107000"/>
                        </a:lnSpc>
                        <a:spcBef>
                          <a:spcPts val="0"/>
                        </a:spcBef>
                        <a:spcAft>
                          <a:spcPts val="800"/>
                        </a:spcAft>
                      </a:pPr>
                      <a:r>
                        <a:rPr lang="en-US" sz="1800" b="1">
                          <a:solidFill>
                            <a:srgbClr val="C00000"/>
                          </a:solidFill>
                          <a:effectLst/>
                        </a:rPr>
                        <a:t>Performance </a:t>
                      </a:r>
                      <a:endParaRPr lang="en-US" sz="1800" b="1">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07000"/>
                        </a:lnSpc>
                        <a:spcBef>
                          <a:spcPts val="0"/>
                        </a:spcBef>
                        <a:spcAft>
                          <a:spcPts val="800"/>
                        </a:spcAft>
                      </a:pPr>
                      <a:r>
                        <a:rPr lang="en-US" sz="1800">
                          <a:effectLst/>
                        </a:rPr>
                        <a:t>Expected and past results (outputs/outcomes) of programs reported in the budget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07000"/>
                        </a:lnSpc>
                        <a:spcBef>
                          <a:spcPts val="0"/>
                        </a:spcBef>
                        <a:spcAft>
                          <a:spcPts val="800"/>
                        </a:spcAft>
                      </a:pPr>
                      <a:r>
                        <a:rPr lang="en-US" sz="1800" dirty="0">
                          <a:effectLst/>
                        </a:rPr>
                        <a:t>Performance information in- form outcomes, outputs and activities that can be afforded within MTEF </a:t>
                      </a:r>
                    </a:p>
                    <a:p>
                      <a:pPr marL="0" marR="0">
                        <a:lnSpc>
                          <a:spcPct val="107000"/>
                        </a:lnSpc>
                        <a:spcBef>
                          <a:spcPts val="0"/>
                        </a:spcBef>
                        <a:spcAft>
                          <a:spcPts val="800"/>
                        </a:spcAft>
                      </a:pP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628184315"/>
                  </a:ext>
                </a:extLst>
              </a:tr>
              <a:tr h="1630431">
                <a:tc>
                  <a:txBody>
                    <a:bodyPr/>
                    <a:lstStyle/>
                    <a:p>
                      <a:pPr marL="0" marR="0">
                        <a:lnSpc>
                          <a:spcPct val="107000"/>
                        </a:lnSpc>
                        <a:spcBef>
                          <a:spcPts val="0"/>
                        </a:spcBef>
                        <a:spcAft>
                          <a:spcPts val="800"/>
                        </a:spcAft>
                      </a:pPr>
                      <a:r>
                        <a:rPr lang="en-US" sz="1800" b="1" dirty="0">
                          <a:solidFill>
                            <a:srgbClr val="C00000"/>
                          </a:solidFill>
                          <a:effectLst/>
                        </a:rPr>
                        <a:t>Accountability </a:t>
                      </a:r>
                      <a:endParaRPr lang="en-US"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07000"/>
                        </a:lnSpc>
                        <a:spcBef>
                          <a:spcPts val="0"/>
                        </a:spcBef>
                        <a:spcAft>
                          <a:spcPts val="800"/>
                        </a:spcAft>
                      </a:pPr>
                      <a:r>
                        <a:rPr lang="en-US" sz="1800">
                          <a:effectLst/>
                        </a:rPr>
                        <a:t>Timely and regular financial and non- financial information on budget performance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07000"/>
                        </a:lnSpc>
                        <a:spcBef>
                          <a:spcPts val="0"/>
                        </a:spcBef>
                        <a:spcAft>
                          <a:spcPts val="800"/>
                        </a:spcAft>
                      </a:pPr>
                      <a:r>
                        <a:rPr lang="en-US" sz="1800" dirty="0">
                          <a:effectLst/>
                        </a:rPr>
                        <a:t>An account of previous fiscal year’s budget execution, cumulative performance against medium-term expenditure priorities and targets.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272502073"/>
                  </a:ext>
                </a:extLst>
              </a:tr>
            </a:tbl>
          </a:graphicData>
        </a:graphic>
      </p:graphicFrame>
    </p:spTree>
    <p:extLst>
      <p:ext uri="{BB962C8B-B14F-4D97-AF65-F5344CB8AC3E}">
        <p14:creationId xmlns:p14="http://schemas.microsoft.com/office/powerpoint/2010/main" val="136659427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B1046-6A80-462D-B19A-D850B3D33A2D}"/>
              </a:ext>
            </a:extLst>
          </p:cNvPr>
          <p:cNvSpPr>
            <a:spLocks noGrp="1"/>
          </p:cNvSpPr>
          <p:nvPr>
            <p:ph type="title"/>
          </p:nvPr>
        </p:nvSpPr>
        <p:spPr>
          <a:xfrm>
            <a:off x="152400" y="152399"/>
            <a:ext cx="8039100" cy="762001"/>
          </a:xfrm>
        </p:spPr>
        <p:txBody>
          <a:bodyPr>
            <a:normAutofit fontScale="90000"/>
          </a:bodyPr>
          <a:lstStyle/>
          <a:p>
            <a:r>
              <a:rPr lang="en-US" dirty="0">
                <a:solidFill>
                  <a:schemeClr val="bg1"/>
                </a:solidFill>
              </a:rPr>
              <a:t>Examples of Budget Documentation</a:t>
            </a:r>
            <a:br>
              <a:rPr lang="en-US" dirty="0"/>
            </a:br>
            <a:r>
              <a:rPr lang="en-US" b="1" dirty="0"/>
              <a:t>Budget Call Circulars</a:t>
            </a:r>
          </a:p>
        </p:txBody>
      </p:sp>
      <p:graphicFrame>
        <p:nvGraphicFramePr>
          <p:cNvPr id="4" name="Content Placeholder 3">
            <a:extLst>
              <a:ext uri="{FF2B5EF4-FFF2-40B4-BE49-F238E27FC236}">
                <a16:creationId xmlns:a16="http://schemas.microsoft.com/office/drawing/2014/main" id="{7AE18D15-8E9E-45AF-9E0C-8418FC385350}"/>
              </a:ext>
            </a:extLst>
          </p:cNvPr>
          <p:cNvGraphicFramePr>
            <a:graphicFrameLocks noGrp="1"/>
          </p:cNvGraphicFramePr>
          <p:nvPr>
            <p:ph idx="1"/>
            <p:extLst/>
          </p:nvPr>
        </p:nvGraphicFramePr>
        <p:xfrm>
          <a:off x="152400" y="1097058"/>
          <a:ext cx="8839200" cy="5075140"/>
        </p:xfrm>
        <a:graphic>
          <a:graphicData uri="http://schemas.openxmlformats.org/drawingml/2006/table">
            <a:tbl>
              <a:tblPr firstRow="1" firstCol="1" bandRow="1">
                <a:tableStyleId>{F2DE63D5-997A-4646-A377-4702673A728D}</a:tableStyleId>
              </a:tblPr>
              <a:tblGrid>
                <a:gridCol w="1024614">
                  <a:extLst>
                    <a:ext uri="{9D8B030D-6E8A-4147-A177-3AD203B41FA5}">
                      <a16:colId xmlns:a16="http://schemas.microsoft.com/office/drawing/2014/main" val="441878013"/>
                    </a:ext>
                  </a:extLst>
                </a:gridCol>
                <a:gridCol w="6280912">
                  <a:extLst>
                    <a:ext uri="{9D8B030D-6E8A-4147-A177-3AD203B41FA5}">
                      <a16:colId xmlns:a16="http://schemas.microsoft.com/office/drawing/2014/main" val="3508088744"/>
                    </a:ext>
                  </a:extLst>
                </a:gridCol>
                <a:gridCol w="1533674">
                  <a:extLst>
                    <a:ext uri="{9D8B030D-6E8A-4147-A177-3AD203B41FA5}">
                      <a16:colId xmlns:a16="http://schemas.microsoft.com/office/drawing/2014/main" val="3521108630"/>
                    </a:ext>
                  </a:extLst>
                </a:gridCol>
              </a:tblGrid>
              <a:tr h="373034">
                <a:tc>
                  <a:txBody>
                    <a:bodyPr/>
                    <a:lstStyle/>
                    <a:p>
                      <a:pPr marL="0" marR="0" algn="ctr">
                        <a:lnSpc>
                          <a:spcPct val="107000"/>
                        </a:lnSpc>
                        <a:spcBef>
                          <a:spcPts val="0"/>
                        </a:spcBef>
                        <a:spcAft>
                          <a:spcPts val="0"/>
                        </a:spcAft>
                      </a:pPr>
                      <a:r>
                        <a:rPr lang="en-US" sz="2000" dirty="0">
                          <a:effectLst/>
                        </a:rPr>
                        <a:t>Country </a:t>
                      </a:r>
                      <a:endParaRPr lang="en-US"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Title </a:t>
                      </a:r>
                      <a:endParaRPr lang="en-US" sz="18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dirty="0">
                          <a:effectLst/>
                        </a:rPr>
                        <a:t># of Pages </a:t>
                      </a:r>
                      <a:endParaRPr lang="en-US" sz="1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70581984"/>
                  </a:ext>
                </a:extLst>
              </a:tr>
              <a:tr h="373034">
                <a:tc>
                  <a:txBody>
                    <a:bodyPr/>
                    <a:lstStyle/>
                    <a:p>
                      <a:pPr marL="0" marR="0">
                        <a:lnSpc>
                          <a:spcPct val="107000"/>
                        </a:lnSpc>
                        <a:spcBef>
                          <a:spcPts val="0"/>
                        </a:spcBef>
                        <a:spcAft>
                          <a:spcPts val="0"/>
                        </a:spcAft>
                      </a:pPr>
                      <a:r>
                        <a:rPr lang="en-US" sz="2000" dirty="0">
                          <a:effectLst/>
                        </a:rPr>
                        <a:t>ETH</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800" dirty="0">
                          <a:effectLst/>
                        </a:rPr>
                        <a:t>Budget Call &amp; Financial Calendar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66728779"/>
                  </a:ext>
                </a:extLst>
              </a:tr>
              <a:tr h="1258646">
                <a:tc>
                  <a:txBody>
                    <a:bodyPr/>
                    <a:lstStyle/>
                    <a:p>
                      <a:pPr marL="0" marR="0">
                        <a:lnSpc>
                          <a:spcPct val="107000"/>
                        </a:lnSpc>
                        <a:spcBef>
                          <a:spcPts val="0"/>
                        </a:spcBef>
                        <a:spcAft>
                          <a:spcPts val="0"/>
                        </a:spcAft>
                      </a:pPr>
                      <a:r>
                        <a:rPr lang="en-US" sz="2000" dirty="0">
                          <a:effectLst/>
                        </a:rPr>
                        <a:t>KEN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800" dirty="0">
                          <a:effectLst/>
                        </a:rPr>
                        <a:t>National Treasury Circular: Guidelines for Preparation of Medium-Term Budget for State Corporation, Semi-Autonomous, Public Funds </a:t>
                      </a:r>
                      <a:r>
                        <a:rPr lang="en-US" sz="1800" dirty="0" err="1">
                          <a:effectLst/>
                        </a:rPr>
                        <a:t>Etc</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800" dirty="0">
                          <a:effectLst/>
                        </a:rPr>
                        <a:t>34</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44030528"/>
                  </a:ext>
                </a:extLst>
              </a:tr>
              <a:tr h="373034">
                <a:tc>
                  <a:txBody>
                    <a:bodyPr/>
                    <a:lstStyle/>
                    <a:p>
                      <a:pPr marL="0" marR="0">
                        <a:lnSpc>
                          <a:spcPct val="107000"/>
                        </a:lnSpc>
                        <a:spcBef>
                          <a:spcPts val="0"/>
                        </a:spcBef>
                        <a:spcAft>
                          <a:spcPts val="0"/>
                        </a:spcAft>
                      </a:pPr>
                      <a:r>
                        <a:rPr lang="en-US" sz="2000" dirty="0">
                          <a:effectLst/>
                        </a:rPr>
                        <a:t>MLW</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800" dirty="0">
                          <a:effectLst/>
                        </a:rPr>
                        <a:t>Guidelines for The Preparation Of The 2016/17 Budget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800" dirty="0">
                          <a:effectLst/>
                        </a:rPr>
                        <a:t>40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42131106"/>
                  </a:ext>
                </a:extLst>
              </a:tr>
              <a:tr h="763340">
                <a:tc>
                  <a:txBody>
                    <a:bodyPr/>
                    <a:lstStyle/>
                    <a:p>
                      <a:pPr marL="0" marR="0">
                        <a:lnSpc>
                          <a:spcPct val="107000"/>
                        </a:lnSpc>
                        <a:spcBef>
                          <a:spcPts val="0"/>
                        </a:spcBef>
                        <a:spcAft>
                          <a:spcPts val="0"/>
                        </a:spcAft>
                      </a:pPr>
                      <a:r>
                        <a:rPr lang="en-US" sz="2000" dirty="0">
                          <a:effectLst/>
                        </a:rPr>
                        <a:t>RWA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800" dirty="0">
                          <a:effectLst/>
                        </a:rPr>
                        <a:t>Planning and Budgeting Call Circular (1)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800" dirty="0">
                          <a:effectLst/>
                        </a:rPr>
                        <a:t>8 with many Annexes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75167786"/>
                  </a:ext>
                </a:extLst>
              </a:tr>
              <a:tr h="1170712">
                <a:tc>
                  <a:txBody>
                    <a:bodyPr/>
                    <a:lstStyle/>
                    <a:p>
                      <a:pPr marL="0" marR="0">
                        <a:lnSpc>
                          <a:spcPct val="107000"/>
                        </a:lnSpc>
                        <a:spcBef>
                          <a:spcPts val="0"/>
                        </a:spcBef>
                        <a:spcAft>
                          <a:spcPts val="0"/>
                        </a:spcAft>
                      </a:pPr>
                      <a:r>
                        <a:rPr lang="en-US" sz="2000" dirty="0">
                          <a:effectLst/>
                        </a:rPr>
                        <a:t>TZA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800" dirty="0">
                          <a:effectLst/>
                        </a:rPr>
                        <a:t>Guidelines For The Preparation Of Annual Plan And Budget In The Implementation Of The Five Year Development Plan (Planning And Budgeting Guidelines )</a:t>
                      </a:r>
                      <a:endParaRPr lang="en-US" sz="18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800" dirty="0">
                          <a:effectLst/>
                        </a:rPr>
                        <a:t>20 (Annexes)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0245760"/>
                  </a:ext>
                </a:extLst>
              </a:tr>
              <a:tr h="763340">
                <a:tc>
                  <a:txBody>
                    <a:bodyPr/>
                    <a:lstStyle/>
                    <a:p>
                      <a:pPr marL="0" marR="0">
                        <a:lnSpc>
                          <a:spcPct val="107000"/>
                        </a:lnSpc>
                        <a:spcBef>
                          <a:spcPts val="0"/>
                        </a:spcBef>
                        <a:spcAft>
                          <a:spcPts val="0"/>
                        </a:spcAft>
                      </a:pPr>
                      <a:r>
                        <a:rPr lang="en-US" sz="2000" dirty="0">
                          <a:effectLst/>
                        </a:rPr>
                        <a:t>UGA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800" dirty="0">
                          <a:effectLst/>
                        </a:rPr>
                        <a:t>Budget Call Circular: Preparation of The Budget Framework Papers and Budget Estimates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800" dirty="0">
                          <a:effectLst/>
                        </a:rPr>
                        <a:t> 13-20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14541279"/>
                  </a:ext>
                </a:extLst>
              </a:tr>
            </a:tbl>
          </a:graphicData>
        </a:graphic>
      </p:graphicFrame>
    </p:spTree>
    <p:extLst>
      <p:ext uri="{BB962C8B-B14F-4D97-AF65-F5344CB8AC3E}">
        <p14:creationId xmlns:p14="http://schemas.microsoft.com/office/powerpoint/2010/main" val="66026505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F5807-019B-4433-A173-A31229BBB9FC}"/>
              </a:ext>
            </a:extLst>
          </p:cNvPr>
          <p:cNvSpPr>
            <a:spLocks noGrp="1"/>
          </p:cNvSpPr>
          <p:nvPr>
            <p:ph type="title"/>
          </p:nvPr>
        </p:nvSpPr>
        <p:spPr>
          <a:xfrm>
            <a:off x="304800" y="152400"/>
            <a:ext cx="7886700" cy="838200"/>
          </a:xfrm>
        </p:spPr>
        <p:txBody>
          <a:bodyPr>
            <a:normAutofit fontScale="90000"/>
          </a:bodyPr>
          <a:lstStyle/>
          <a:p>
            <a:r>
              <a:rPr lang="en-US" dirty="0"/>
              <a:t>Pre-budget Statement </a:t>
            </a:r>
            <a:br>
              <a:rPr lang="en-US" dirty="0"/>
            </a:br>
            <a:r>
              <a:rPr lang="en-US" dirty="0"/>
              <a:t>Samples </a:t>
            </a:r>
          </a:p>
        </p:txBody>
      </p:sp>
      <p:graphicFrame>
        <p:nvGraphicFramePr>
          <p:cNvPr id="4" name="Content Placeholder 3">
            <a:extLst>
              <a:ext uri="{FF2B5EF4-FFF2-40B4-BE49-F238E27FC236}">
                <a16:creationId xmlns:a16="http://schemas.microsoft.com/office/drawing/2014/main" id="{BC2468EA-27EA-4136-9FD0-053F5C88B702}"/>
              </a:ext>
            </a:extLst>
          </p:cNvPr>
          <p:cNvGraphicFramePr>
            <a:graphicFrameLocks noGrp="1"/>
          </p:cNvGraphicFramePr>
          <p:nvPr>
            <p:ph idx="1"/>
            <p:extLst/>
          </p:nvPr>
        </p:nvGraphicFramePr>
        <p:xfrm>
          <a:off x="171450" y="1143000"/>
          <a:ext cx="8801099" cy="5309715"/>
        </p:xfrm>
        <a:graphic>
          <a:graphicData uri="http://schemas.openxmlformats.org/drawingml/2006/table">
            <a:tbl>
              <a:tblPr firstRow="1" firstCol="1" bandRow="1">
                <a:tableStyleId>{F2DE63D5-997A-4646-A377-4702673A728D}</a:tableStyleId>
              </a:tblPr>
              <a:tblGrid>
                <a:gridCol w="1257300">
                  <a:extLst>
                    <a:ext uri="{9D8B030D-6E8A-4147-A177-3AD203B41FA5}">
                      <a16:colId xmlns:a16="http://schemas.microsoft.com/office/drawing/2014/main" val="3236314079"/>
                    </a:ext>
                  </a:extLst>
                </a:gridCol>
                <a:gridCol w="5753100">
                  <a:extLst>
                    <a:ext uri="{9D8B030D-6E8A-4147-A177-3AD203B41FA5}">
                      <a16:colId xmlns:a16="http://schemas.microsoft.com/office/drawing/2014/main" val="1156766207"/>
                    </a:ext>
                  </a:extLst>
                </a:gridCol>
                <a:gridCol w="1790699">
                  <a:extLst>
                    <a:ext uri="{9D8B030D-6E8A-4147-A177-3AD203B41FA5}">
                      <a16:colId xmlns:a16="http://schemas.microsoft.com/office/drawing/2014/main" val="622193791"/>
                    </a:ext>
                  </a:extLst>
                </a:gridCol>
              </a:tblGrid>
              <a:tr h="402678">
                <a:tc>
                  <a:txBody>
                    <a:bodyPr/>
                    <a:lstStyle/>
                    <a:p>
                      <a:pPr marL="0" marR="0">
                        <a:lnSpc>
                          <a:spcPct val="107000"/>
                        </a:lnSpc>
                        <a:spcBef>
                          <a:spcPts val="0"/>
                        </a:spcBef>
                        <a:spcAft>
                          <a:spcPts val="0"/>
                        </a:spcAft>
                      </a:pPr>
                      <a:r>
                        <a:rPr lang="en-US" sz="2400" dirty="0">
                          <a:effectLst/>
                        </a:rPr>
                        <a:t>Country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tc>
                  <a:txBody>
                    <a:bodyPr/>
                    <a:lstStyle/>
                    <a:p>
                      <a:pPr marL="0" marR="0">
                        <a:lnSpc>
                          <a:spcPct val="107000"/>
                        </a:lnSpc>
                        <a:spcBef>
                          <a:spcPts val="0"/>
                        </a:spcBef>
                        <a:spcAft>
                          <a:spcPts val="0"/>
                        </a:spcAft>
                      </a:pPr>
                      <a:r>
                        <a:rPr lang="en-US" sz="2400" dirty="0">
                          <a:effectLst/>
                        </a:rPr>
                        <a:t>Title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tc>
                  <a:txBody>
                    <a:bodyPr/>
                    <a:lstStyle/>
                    <a:p>
                      <a:pPr marL="0" marR="0">
                        <a:lnSpc>
                          <a:spcPct val="107000"/>
                        </a:lnSpc>
                        <a:spcBef>
                          <a:spcPts val="0"/>
                        </a:spcBef>
                        <a:spcAft>
                          <a:spcPts val="0"/>
                        </a:spcAft>
                      </a:pPr>
                      <a:r>
                        <a:rPr lang="en-US" sz="2400" dirty="0">
                          <a:effectLst/>
                        </a:rPr>
                        <a:t># of Pages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extLst>
                  <a:ext uri="{0D108BD9-81ED-4DB2-BD59-A6C34878D82A}">
                    <a16:rowId xmlns:a16="http://schemas.microsoft.com/office/drawing/2014/main" val="1849353467"/>
                  </a:ext>
                </a:extLst>
              </a:tr>
              <a:tr h="359322">
                <a:tc>
                  <a:txBody>
                    <a:bodyPr/>
                    <a:lstStyle/>
                    <a:p>
                      <a:pPr marL="0" marR="0">
                        <a:lnSpc>
                          <a:spcPct val="107000"/>
                        </a:lnSpc>
                        <a:spcBef>
                          <a:spcPts val="0"/>
                        </a:spcBef>
                        <a:spcAft>
                          <a:spcPts val="0"/>
                        </a:spcAft>
                      </a:pPr>
                      <a:r>
                        <a:rPr lang="en-US" sz="2000" dirty="0">
                          <a:effectLst/>
                        </a:rPr>
                        <a:t>ETH</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tc>
                  <a:txBody>
                    <a:bodyPr/>
                    <a:lstStyle/>
                    <a:p>
                      <a:pPr marL="0" marR="0">
                        <a:lnSpc>
                          <a:spcPct val="107000"/>
                        </a:lnSpc>
                        <a:spcBef>
                          <a:spcPts val="0"/>
                        </a:spcBef>
                        <a:spcAft>
                          <a:spcPts val="0"/>
                        </a:spcAft>
                      </a:pPr>
                      <a:r>
                        <a:rPr lang="en-US" sz="2400" dirty="0">
                          <a:effectLst/>
                        </a:rPr>
                        <a:t>Program Budget Submission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tc>
                  <a:txBody>
                    <a:bodyPr/>
                    <a:lstStyle/>
                    <a:p>
                      <a:pPr marL="0" marR="0">
                        <a:lnSpc>
                          <a:spcPct val="107000"/>
                        </a:lnSpc>
                        <a:spcBef>
                          <a:spcPts val="0"/>
                        </a:spcBef>
                        <a:spcAft>
                          <a:spcPts val="0"/>
                        </a:spcAft>
                      </a:pPr>
                      <a:r>
                        <a:rPr lang="en-US" sz="2400" dirty="0">
                          <a:effectLst/>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extLst>
                  <a:ext uri="{0D108BD9-81ED-4DB2-BD59-A6C34878D82A}">
                    <a16:rowId xmlns:a16="http://schemas.microsoft.com/office/drawing/2014/main" val="3331248681"/>
                  </a:ext>
                </a:extLst>
              </a:tr>
              <a:tr h="402678">
                <a:tc rowSpan="3">
                  <a:txBody>
                    <a:bodyPr/>
                    <a:lstStyle/>
                    <a:p>
                      <a:pPr marL="0" marR="0">
                        <a:lnSpc>
                          <a:spcPct val="107000"/>
                        </a:lnSpc>
                        <a:spcBef>
                          <a:spcPts val="0"/>
                        </a:spcBef>
                        <a:spcAft>
                          <a:spcPts val="0"/>
                        </a:spcAft>
                      </a:pPr>
                      <a:r>
                        <a:rPr lang="en-US" sz="2000" dirty="0">
                          <a:effectLst/>
                        </a:rPr>
                        <a:t>KEN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nchor="ctr"/>
                </a:tc>
                <a:tc>
                  <a:txBody>
                    <a:bodyPr/>
                    <a:lstStyle/>
                    <a:p>
                      <a:pPr marL="0" marR="0">
                        <a:lnSpc>
                          <a:spcPct val="107000"/>
                        </a:lnSpc>
                        <a:spcBef>
                          <a:spcPts val="0"/>
                        </a:spcBef>
                        <a:spcAft>
                          <a:spcPts val="0"/>
                        </a:spcAft>
                      </a:pPr>
                      <a:r>
                        <a:rPr lang="en-US" sz="2400" dirty="0">
                          <a:effectLst/>
                        </a:rPr>
                        <a:t>Sector MTEF Submissions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tc>
                  <a:txBody>
                    <a:bodyPr/>
                    <a:lstStyle/>
                    <a:p>
                      <a:pPr marL="0" marR="0">
                        <a:lnSpc>
                          <a:spcPct val="107000"/>
                        </a:lnSpc>
                        <a:spcBef>
                          <a:spcPts val="0"/>
                        </a:spcBef>
                        <a:spcAft>
                          <a:spcPts val="0"/>
                        </a:spcAft>
                      </a:pPr>
                      <a:r>
                        <a:rPr lang="en-US" sz="2400" dirty="0">
                          <a:effectLst/>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extLst>
                  <a:ext uri="{0D108BD9-81ED-4DB2-BD59-A6C34878D82A}">
                    <a16:rowId xmlns:a16="http://schemas.microsoft.com/office/drawing/2014/main" val="1217295004"/>
                  </a:ext>
                </a:extLst>
              </a:tr>
              <a:tr h="468366">
                <a:tc vMerge="1">
                  <a:txBody>
                    <a:bodyPr/>
                    <a:lstStyle/>
                    <a:p>
                      <a:endParaRPr lang="en-US"/>
                    </a:p>
                  </a:txBody>
                  <a:tcPr/>
                </a:tc>
                <a:tc>
                  <a:txBody>
                    <a:bodyPr/>
                    <a:lstStyle/>
                    <a:p>
                      <a:pPr marL="0" marR="0">
                        <a:lnSpc>
                          <a:spcPct val="107000"/>
                        </a:lnSpc>
                        <a:spcBef>
                          <a:spcPts val="0"/>
                        </a:spcBef>
                        <a:spcAft>
                          <a:spcPts val="0"/>
                        </a:spcAft>
                      </a:pPr>
                      <a:r>
                        <a:rPr lang="en-US" sz="2400" dirty="0"/>
                        <a:t>Budget Review and Outlook</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tc>
                  <a:txBody>
                    <a:bodyPr/>
                    <a:lstStyle/>
                    <a:p>
                      <a:pPr marL="0" marR="0">
                        <a:lnSpc>
                          <a:spcPct val="107000"/>
                        </a:lnSpc>
                        <a:spcBef>
                          <a:spcPts val="0"/>
                        </a:spcBef>
                        <a:spcAft>
                          <a:spcPts val="0"/>
                        </a:spcAft>
                      </a:pPr>
                      <a:r>
                        <a:rPr lang="en-US" sz="2400" dirty="0">
                          <a:effectLst/>
                        </a:rPr>
                        <a:t>34</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extLst>
                  <a:ext uri="{0D108BD9-81ED-4DB2-BD59-A6C34878D82A}">
                    <a16:rowId xmlns:a16="http://schemas.microsoft.com/office/drawing/2014/main" val="2455353365"/>
                  </a:ext>
                </a:extLst>
              </a:tr>
              <a:tr h="457200">
                <a:tc vMerge="1">
                  <a:txBody>
                    <a:bodyPr/>
                    <a:lstStyle/>
                    <a:p>
                      <a:endParaRPr lang="en-US"/>
                    </a:p>
                  </a:txBody>
                  <a:tcPr/>
                </a:tc>
                <a:tc>
                  <a:txBody>
                    <a:bodyPr/>
                    <a:lstStyle/>
                    <a:p>
                      <a:pPr marL="0" marR="0">
                        <a:lnSpc>
                          <a:spcPct val="107000"/>
                        </a:lnSpc>
                        <a:spcBef>
                          <a:spcPts val="0"/>
                        </a:spcBef>
                        <a:spcAft>
                          <a:spcPts val="0"/>
                        </a:spcAft>
                      </a:pPr>
                      <a:r>
                        <a:rPr lang="en-US" sz="2400" dirty="0">
                          <a:effectLst/>
                        </a:rPr>
                        <a:t>Budget Policy Statement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tc>
                  <a:txBody>
                    <a:bodyPr/>
                    <a:lstStyle/>
                    <a:p>
                      <a:pPr marL="0" marR="0">
                        <a:lnSpc>
                          <a:spcPct val="107000"/>
                        </a:lnSpc>
                        <a:spcBef>
                          <a:spcPts val="0"/>
                        </a:spcBef>
                        <a:spcAft>
                          <a:spcPts val="0"/>
                        </a:spcAft>
                      </a:pPr>
                      <a:r>
                        <a:rPr lang="en-US" sz="2400" dirty="0">
                          <a:effectLst/>
                        </a:rPr>
                        <a:t>103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extLst>
                  <a:ext uri="{0D108BD9-81ED-4DB2-BD59-A6C34878D82A}">
                    <a16:rowId xmlns:a16="http://schemas.microsoft.com/office/drawing/2014/main" val="849042290"/>
                  </a:ext>
                </a:extLst>
              </a:tr>
              <a:tr h="402678">
                <a:tc>
                  <a:txBody>
                    <a:bodyPr/>
                    <a:lstStyle/>
                    <a:p>
                      <a:pPr marL="0" marR="0">
                        <a:lnSpc>
                          <a:spcPct val="107000"/>
                        </a:lnSpc>
                        <a:spcBef>
                          <a:spcPts val="0"/>
                        </a:spcBef>
                        <a:spcAft>
                          <a:spcPts val="0"/>
                        </a:spcAft>
                      </a:pPr>
                      <a:r>
                        <a:rPr lang="en-US" sz="2000" dirty="0">
                          <a:effectLst/>
                        </a:rPr>
                        <a:t>MLW</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tc>
                  <a:txBody>
                    <a:bodyPr/>
                    <a:lstStyle/>
                    <a:p>
                      <a:pPr marL="0" marR="0">
                        <a:lnSpc>
                          <a:spcPct val="107000"/>
                        </a:lnSpc>
                        <a:spcBef>
                          <a:spcPts val="0"/>
                        </a:spcBef>
                        <a:spcAft>
                          <a:spcPts val="0"/>
                        </a:spcAft>
                      </a:pPr>
                      <a:r>
                        <a:rPr lang="en-US" sz="2400" dirty="0">
                          <a:effectLst/>
                        </a:rPr>
                        <a:t>Economic +Fiscal Policy Statement (2015)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tc>
                  <a:txBody>
                    <a:bodyPr/>
                    <a:lstStyle/>
                    <a:p>
                      <a:pPr marL="0" marR="0">
                        <a:lnSpc>
                          <a:spcPct val="107000"/>
                        </a:lnSpc>
                        <a:spcBef>
                          <a:spcPts val="0"/>
                        </a:spcBef>
                        <a:spcAft>
                          <a:spcPts val="0"/>
                        </a:spcAft>
                      </a:pPr>
                      <a:r>
                        <a:rPr lang="en-US" sz="2400" dirty="0">
                          <a:effectLst/>
                        </a:rPr>
                        <a:t> 33</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extLst>
                  <a:ext uri="{0D108BD9-81ED-4DB2-BD59-A6C34878D82A}">
                    <a16:rowId xmlns:a16="http://schemas.microsoft.com/office/drawing/2014/main" val="589581386"/>
                  </a:ext>
                </a:extLst>
              </a:tr>
              <a:tr h="402678">
                <a:tc rowSpan="2">
                  <a:txBody>
                    <a:bodyPr/>
                    <a:lstStyle/>
                    <a:p>
                      <a:pPr marL="0" marR="0">
                        <a:lnSpc>
                          <a:spcPct val="107000"/>
                        </a:lnSpc>
                        <a:spcBef>
                          <a:spcPts val="0"/>
                        </a:spcBef>
                        <a:spcAft>
                          <a:spcPts val="0"/>
                        </a:spcAft>
                      </a:pPr>
                      <a:r>
                        <a:rPr lang="en-US" sz="2000" dirty="0">
                          <a:effectLst/>
                        </a:rPr>
                        <a:t>TZA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nchor="ctr"/>
                </a:tc>
                <a:tc>
                  <a:txBody>
                    <a:bodyPr/>
                    <a:lstStyle/>
                    <a:p>
                      <a:pPr marL="0" marR="0">
                        <a:lnSpc>
                          <a:spcPct val="107000"/>
                        </a:lnSpc>
                        <a:spcBef>
                          <a:spcPts val="0"/>
                        </a:spcBef>
                        <a:spcAft>
                          <a:spcPts val="0"/>
                        </a:spcAft>
                      </a:pPr>
                      <a:r>
                        <a:rPr lang="en-US" sz="2400" dirty="0">
                          <a:effectLst/>
                        </a:rPr>
                        <a:t>MTEF Submissions by Sectors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tc>
                  <a:txBody>
                    <a:bodyPr/>
                    <a:lstStyle/>
                    <a:p>
                      <a:pPr marL="0" marR="0">
                        <a:lnSpc>
                          <a:spcPct val="107000"/>
                        </a:lnSpc>
                        <a:spcBef>
                          <a:spcPts val="0"/>
                        </a:spcBef>
                        <a:spcAft>
                          <a:spcPts val="0"/>
                        </a:spcAft>
                      </a:pPr>
                      <a:r>
                        <a:rPr lang="en-US" sz="2400" dirty="0">
                          <a:effectLst/>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extLst>
                  <a:ext uri="{0D108BD9-81ED-4DB2-BD59-A6C34878D82A}">
                    <a16:rowId xmlns:a16="http://schemas.microsoft.com/office/drawing/2014/main" val="3957779442"/>
                  </a:ext>
                </a:extLst>
              </a:tr>
              <a:tr h="402678">
                <a:tc vMerge="1">
                  <a:txBody>
                    <a:bodyPr/>
                    <a:lstStyle/>
                    <a:p>
                      <a:endParaRPr lang="en-US"/>
                    </a:p>
                  </a:txBody>
                  <a:tcPr/>
                </a:tc>
                <a:tc>
                  <a:txBody>
                    <a:bodyPr/>
                    <a:lstStyle/>
                    <a:p>
                      <a:pPr marL="0" marR="0">
                        <a:lnSpc>
                          <a:spcPct val="107000"/>
                        </a:lnSpc>
                        <a:spcBef>
                          <a:spcPts val="0"/>
                        </a:spcBef>
                        <a:spcAft>
                          <a:spcPts val="0"/>
                        </a:spcAft>
                      </a:pPr>
                      <a:r>
                        <a:rPr lang="en-US" sz="2400" dirty="0">
                          <a:effectLst/>
                        </a:rPr>
                        <a:t>Plan and Budget Guidelines</a:t>
                      </a:r>
                    </a:p>
                    <a:p>
                      <a:pPr marL="0" marR="0">
                        <a:lnSpc>
                          <a:spcPct val="107000"/>
                        </a:lnSpc>
                        <a:spcBef>
                          <a:spcPts val="0"/>
                        </a:spcBef>
                        <a:spcAft>
                          <a:spcPts val="0"/>
                        </a:spcAft>
                      </a:pPr>
                      <a:r>
                        <a:rPr lang="en-US" sz="2400" dirty="0">
                          <a:effectLst/>
                        </a:rPr>
                        <a:t>(Background to the Budget???)</a:t>
                      </a:r>
                      <a:endParaRPr lang="en-US" sz="24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tc>
                  <a:txBody>
                    <a:bodyPr/>
                    <a:lstStyle/>
                    <a:p>
                      <a:pPr marL="0" marR="0">
                        <a:lnSpc>
                          <a:spcPct val="107000"/>
                        </a:lnSpc>
                        <a:spcBef>
                          <a:spcPts val="0"/>
                        </a:spcBef>
                        <a:spcAft>
                          <a:spcPts val="0"/>
                        </a:spcAft>
                      </a:pPr>
                      <a:r>
                        <a:rPr lang="en-US" sz="2400" dirty="0">
                          <a:effectLst/>
                        </a:rPr>
                        <a:t>20 (Annexes)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extLst>
                  <a:ext uri="{0D108BD9-81ED-4DB2-BD59-A6C34878D82A}">
                    <a16:rowId xmlns:a16="http://schemas.microsoft.com/office/drawing/2014/main" val="1274930052"/>
                  </a:ext>
                </a:extLst>
              </a:tr>
              <a:tr h="402678">
                <a:tc rowSpan="4">
                  <a:txBody>
                    <a:bodyPr/>
                    <a:lstStyle/>
                    <a:p>
                      <a:pPr marL="0" marR="0">
                        <a:lnSpc>
                          <a:spcPct val="107000"/>
                        </a:lnSpc>
                        <a:spcBef>
                          <a:spcPts val="0"/>
                        </a:spcBef>
                        <a:spcAft>
                          <a:spcPts val="0"/>
                        </a:spcAft>
                      </a:pPr>
                      <a:r>
                        <a:rPr lang="en-US" sz="2000" dirty="0">
                          <a:effectLst/>
                        </a:rPr>
                        <a:t>UGA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nchor="ctr"/>
                </a:tc>
                <a:tc>
                  <a:txBody>
                    <a:bodyPr/>
                    <a:lstStyle/>
                    <a:p>
                      <a:pPr marL="0" marR="0">
                        <a:lnSpc>
                          <a:spcPct val="107000"/>
                        </a:lnSpc>
                        <a:spcBef>
                          <a:spcPts val="0"/>
                        </a:spcBef>
                        <a:spcAft>
                          <a:spcPts val="0"/>
                        </a:spcAft>
                      </a:pPr>
                      <a:r>
                        <a:rPr lang="en-US" sz="2400" dirty="0">
                          <a:effectLst/>
                        </a:rPr>
                        <a:t>Sector Budget Framework Papers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tc>
                  <a:txBody>
                    <a:bodyPr/>
                    <a:lstStyle/>
                    <a:p>
                      <a:pPr marL="0" marR="0">
                        <a:lnSpc>
                          <a:spcPct val="107000"/>
                        </a:lnSpc>
                        <a:spcBef>
                          <a:spcPts val="0"/>
                        </a:spcBef>
                        <a:spcAft>
                          <a:spcPts val="0"/>
                        </a:spcAft>
                      </a:pPr>
                      <a:r>
                        <a:rPr lang="en-US" sz="2400" dirty="0">
                          <a:effectLst/>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extLst>
                  <a:ext uri="{0D108BD9-81ED-4DB2-BD59-A6C34878D82A}">
                    <a16:rowId xmlns:a16="http://schemas.microsoft.com/office/drawing/2014/main" val="276108751"/>
                  </a:ext>
                </a:extLst>
              </a:tr>
              <a:tr h="402678">
                <a:tc vMerge="1">
                  <a:txBody>
                    <a:bodyPr/>
                    <a:lstStyle/>
                    <a:p>
                      <a:endParaRPr lang="en-US"/>
                    </a:p>
                  </a:txBody>
                  <a:tcPr/>
                </a:tc>
                <a:tc>
                  <a:txBody>
                    <a:bodyPr/>
                    <a:lstStyle/>
                    <a:p>
                      <a:pPr marL="0" marR="0">
                        <a:lnSpc>
                          <a:spcPct val="107000"/>
                        </a:lnSpc>
                        <a:spcBef>
                          <a:spcPts val="0"/>
                        </a:spcBef>
                        <a:spcAft>
                          <a:spcPts val="0"/>
                        </a:spcAft>
                      </a:pPr>
                      <a:r>
                        <a:rPr lang="en-US" sz="2400" dirty="0">
                          <a:effectLst/>
                        </a:rPr>
                        <a:t>National Budget Framework Paper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tc>
                  <a:txBody>
                    <a:bodyPr/>
                    <a:lstStyle/>
                    <a:p>
                      <a:pPr marL="0" marR="0">
                        <a:lnSpc>
                          <a:spcPct val="107000"/>
                        </a:lnSpc>
                        <a:spcBef>
                          <a:spcPts val="0"/>
                        </a:spcBef>
                        <a:spcAft>
                          <a:spcPts val="0"/>
                        </a:spcAft>
                      </a:pPr>
                      <a:r>
                        <a:rPr lang="en-US" sz="2400" dirty="0">
                          <a:effectLst/>
                        </a:rPr>
                        <a:t> 454</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extLst>
                  <a:ext uri="{0D108BD9-81ED-4DB2-BD59-A6C34878D82A}">
                    <a16:rowId xmlns:a16="http://schemas.microsoft.com/office/drawing/2014/main" val="3656792660"/>
                  </a:ext>
                </a:extLst>
              </a:tr>
              <a:tr h="402678">
                <a:tc vMerge="1">
                  <a:txBody>
                    <a:bodyPr/>
                    <a:lstStyle/>
                    <a:p>
                      <a:endParaRPr lang="en-US"/>
                    </a:p>
                  </a:txBody>
                  <a:tcPr/>
                </a:tc>
                <a:tc>
                  <a:txBody>
                    <a:bodyPr/>
                    <a:lstStyle/>
                    <a:p>
                      <a:pPr marL="0" marR="0">
                        <a:lnSpc>
                          <a:spcPct val="107000"/>
                        </a:lnSpc>
                        <a:spcBef>
                          <a:spcPts val="0"/>
                        </a:spcBef>
                        <a:spcAft>
                          <a:spcPts val="0"/>
                        </a:spcAft>
                      </a:pPr>
                      <a:r>
                        <a:rPr lang="en-US" sz="2400" dirty="0">
                          <a:effectLst/>
                        </a:rPr>
                        <a:t>Background to the Budget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tc>
                  <a:txBody>
                    <a:bodyPr/>
                    <a:lstStyle/>
                    <a:p>
                      <a:pPr marL="0" marR="0">
                        <a:lnSpc>
                          <a:spcPct val="107000"/>
                        </a:lnSpc>
                        <a:spcBef>
                          <a:spcPts val="0"/>
                        </a:spcBef>
                        <a:spcAft>
                          <a:spcPts val="0"/>
                        </a:spcAft>
                      </a:pPr>
                      <a:r>
                        <a:rPr lang="en-US" sz="2400" dirty="0">
                          <a:effectLst/>
                        </a:rPr>
                        <a:t> 228</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extLst>
                  <a:ext uri="{0D108BD9-81ED-4DB2-BD59-A6C34878D82A}">
                    <a16:rowId xmlns:a16="http://schemas.microsoft.com/office/drawing/2014/main" val="1998826222"/>
                  </a:ext>
                </a:extLst>
              </a:tr>
              <a:tr h="250270">
                <a:tc vMerge="1">
                  <a:txBody>
                    <a:bodyPr/>
                    <a:lstStyle/>
                    <a:p>
                      <a:endParaRPr lang="en-US"/>
                    </a:p>
                  </a:txBody>
                  <a:tcPr/>
                </a:tc>
                <a:tc>
                  <a:txBody>
                    <a:bodyPr/>
                    <a:lstStyle/>
                    <a:p>
                      <a:pPr marL="0" marR="0">
                        <a:lnSpc>
                          <a:spcPct val="107000"/>
                        </a:lnSpc>
                        <a:spcBef>
                          <a:spcPts val="0"/>
                        </a:spcBef>
                        <a:spcAft>
                          <a:spcPts val="0"/>
                        </a:spcAft>
                      </a:pPr>
                      <a:r>
                        <a:rPr lang="en-US" sz="2400" dirty="0">
                          <a:effectLst/>
                        </a:rPr>
                        <a:t>Ministerial Policy Statements </a:t>
                      </a:r>
                      <a:endParaRPr lang="en-US"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tc>
                  <a:txBody>
                    <a:bodyPr/>
                    <a:lstStyle/>
                    <a:p>
                      <a:pPr marL="0" marR="0">
                        <a:lnSpc>
                          <a:spcPct val="107000"/>
                        </a:lnSpc>
                        <a:spcBef>
                          <a:spcPts val="0"/>
                        </a:spcBef>
                        <a:spcAft>
                          <a:spcPts val="0"/>
                        </a:spcAft>
                      </a:pPr>
                      <a:r>
                        <a:rPr lang="en-US" sz="2400" dirty="0">
                          <a:effectLst/>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5895" marR="65895" marT="0" marB="0"/>
                </a:tc>
                <a:extLst>
                  <a:ext uri="{0D108BD9-81ED-4DB2-BD59-A6C34878D82A}">
                    <a16:rowId xmlns:a16="http://schemas.microsoft.com/office/drawing/2014/main" val="2379434073"/>
                  </a:ext>
                </a:extLst>
              </a:tr>
            </a:tbl>
          </a:graphicData>
        </a:graphic>
      </p:graphicFrame>
    </p:spTree>
    <p:extLst>
      <p:ext uri="{BB962C8B-B14F-4D97-AF65-F5344CB8AC3E}">
        <p14:creationId xmlns:p14="http://schemas.microsoft.com/office/powerpoint/2010/main" val="303739636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2C4AB-3BF3-453D-8032-66D8F961919D}"/>
              </a:ext>
            </a:extLst>
          </p:cNvPr>
          <p:cNvSpPr>
            <a:spLocks noGrp="1"/>
          </p:cNvSpPr>
          <p:nvPr>
            <p:ph type="title"/>
          </p:nvPr>
        </p:nvSpPr>
        <p:spPr>
          <a:xfrm>
            <a:off x="0" y="152401"/>
            <a:ext cx="8191500" cy="838200"/>
          </a:xfrm>
        </p:spPr>
        <p:txBody>
          <a:bodyPr>
            <a:normAutofit fontScale="90000"/>
          </a:bodyPr>
          <a:lstStyle/>
          <a:p>
            <a:r>
              <a:rPr lang="en-US" dirty="0">
                <a:solidFill>
                  <a:schemeClr val="bg1"/>
                </a:solidFill>
              </a:rPr>
              <a:t>Access, Scope and Content </a:t>
            </a:r>
            <a:br>
              <a:rPr lang="en-US" dirty="0"/>
            </a:br>
            <a:r>
              <a:rPr lang="en-US" b="1" dirty="0"/>
              <a:t>Status </a:t>
            </a:r>
          </a:p>
        </p:txBody>
      </p:sp>
      <p:sp>
        <p:nvSpPr>
          <p:cNvPr id="3" name="Content Placeholder 2">
            <a:extLst>
              <a:ext uri="{FF2B5EF4-FFF2-40B4-BE49-F238E27FC236}">
                <a16:creationId xmlns:a16="http://schemas.microsoft.com/office/drawing/2014/main" id="{4C80E69C-6422-4BCE-8B8F-4EDFC80BCE3D}"/>
              </a:ext>
            </a:extLst>
          </p:cNvPr>
          <p:cNvSpPr>
            <a:spLocks noGrp="1"/>
          </p:cNvSpPr>
          <p:nvPr>
            <p:ph idx="1"/>
          </p:nvPr>
        </p:nvSpPr>
        <p:spPr>
          <a:xfrm>
            <a:off x="288235" y="1253331"/>
            <a:ext cx="7886700" cy="4351338"/>
          </a:xfrm>
        </p:spPr>
        <p:txBody>
          <a:bodyPr/>
          <a:lstStyle/>
          <a:p>
            <a:endParaRPr lang="en-US" dirty="0"/>
          </a:p>
          <a:p>
            <a:endParaRPr lang="en-US" dirty="0"/>
          </a:p>
          <a:p>
            <a:endParaRPr lang="en-US" dirty="0"/>
          </a:p>
        </p:txBody>
      </p:sp>
      <p:graphicFrame>
        <p:nvGraphicFramePr>
          <p:cNvPr id="8" name="Table 7">
            <a:extLst>
              <a:ext uri="{FF2B5EF4-FFF2-40B4-BE49-F238E27FC236}">
                <a16:creationId xmlns:a16="http://schemas.microsoft.com/office/drawing/2014/main" id="{CCD96F5E-6512-411E-87E9-804686B0CF45}"/>
              </a:ext>
            </a:extLst>
          </p:cNvPr>
          <p:cNvGraphicFramePr>
            <a:graphicFrameLocks noGrp="1"/>
          </p:cNvGraphicFramePr>
          <p:nvPr>
            <p:extLst/>
          </p:nvPr>
        </p:nvGraphicFramePr>
        <p:xfrm>
          <a:off x="0" y="998484"/>
          <a:ext cx="8991601" cy="5489159"/>
        </p:xfrm>
        <a:graphic>
          <a:graphicData uri="http://schemas.openxmlformats.org/drawingml/2006/table">
            <a:tbl>
              <a:tblPr firstRow="1" firstCol="1" bandRow="1"/>
              <a:tblGrid>
                <a:gridCol w="3276600">
                  <a:extLst>
                    <a:ext uri="{9D8B030D-6E8A-4147-A177-3AD203B41FA5}">
                      <a16:colId xmlns:a16="http://schemas.microsoft.com/office/drawing/2014/main" val="3720414545"/>
                    </a:ext>
                  </a:extLst>
                </a:gridCol>
                <a:gridCol w="1131919">
                  <a:extLst>
                    <a:ext uri="{9D8B030D-6E8A-4147-A177-3AD203B41FA5}">
                      <a16:colId xmlns:a16="http://schemas.microsoft.com/office/drawing/2014/main" val="735163691"/>
                    </a:ext>
                  </a:extLst>
                </a:gridCol>
                <a:gridCol w="944683">
                  <a:extLst>
                    <a:ext uri="{9D8B030D-6E8A-4147-A177-3AD203B41FA5}">
                      <a16:colId xmlns:a16="http://schemas.microsoft.com/office/drawing/2014/main" val="490980370"/>
                    </a:ext>
                  </a:extLst>
                </a:gridCol>
                <a:gridCol w="1148418">
                  <a:extLst>
                    <a:ext uri="{9D8B030D-6E8A-4147-A177-3AD203B41FA5}">
                      <a16:colId xmlns:a16="http://schemas.microsoft.com/office/drawing/2014/main" val="2074292185"/>
                    </a:ext>
                  </a:extLst>
                </a:gridCol>
                <a:gridCol w="813580">
                  <a:extLst>
                    <a:ext uri="{9D8B030D-6E8A-4147-A177-3AD203B41FA5}">
                      <a16:colId xmlns:a16="http://schemas.microsoft.com/office/drawing/2014/main" val="4255057241"/>
                    </a:ext>
                  </a:extLst>
                </a:gridCol>
                <a:gridCol w="873181">
                  <a:extLst>
                    <a:ext uri="{9D8B030D-6E8A-4147-A177-3AD203B41FA5}">
                      <a16:colId xmlns:a16="http://schemas.microsoft.com/office/drawing/2014/main" val="2941442675"/>
                    </a:ext>
                  </a:extLst>
                </a:gridCol>
                <a:gridCol w="803220">
                  <a:extLst>
                    <a:ext uri="{9D8B030D-6E8A-4147-A177-3AD203B41FA5}">
                      <a16:colId xmlns:a16="http://schemas.microsoft.com/office/drawing/2014/main" val="1748308707"/>
                    </a:ext>
                  </a:extLst>
                </a:gridCol>
              </a:tblGrid>
              <a:tr h="688143">
                <a:tc>
                  <a:txBody>
                    <a:bodyPr/>
                    <a:lstStyle/>
                    <a:p>
                      <a:pPr marL="0" marR="0">
                        <a:lnSpc>
                          <a:spcPct val="107000"/>
                        </a:lnSpc>
                        <a:spcBef>
                          <a:spcPts val="0"/>
                        </a:spcBef>
                        <a:spcAft>
                          <a:spcPts val="0"/>
                        </a:spcAft>
                      </a:pPr>
                      <a:r>
                        <a:rPr lang="en-US" sz="2000" b="1" dirty="0">
                          <a:effectLst/>
                          <a:latin typeface="Calibri" panose="020F0502020204030204" pitchFamily="34" charset="0"/>
                          <a:ea typeface="Calibri" panose="020F0502020204030204" pitchFamily="34" charset="0"/>
                          <a:cs typeface="Calibri" panose="020F0502020204030204" pitchFamily="34" charset="0"/>
                        </a:rPr>
                        <a:t>Indicator</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a:lnSpc>
                          <a:spcPct val="107000"/>
                        </a:lnSpc>
                        <a:spcBef>
                          <a:spcPts val="0"/>
                        </a:spcBef>
                        <a:spcAft>
                          <a:spcPts val="0"/>
                        </a:spcAft>
                      </a:pPr>
                      <a:r>
                        <a:rPr lang="en-US" sz="2000" b="1" dirty="0">
                          <a:effectLst/>
                          <a:latin typeface="Calibri" panose="020F0502020204030204" pitchFamily="34" charset="0"/>
                          <a:ea typeface="Calibri" panose="020F0502020204030204" pitchFamily="34" charset="0"/>
                          <a:cs typeface="Calibri" panose="020F0502020204030204" pitchFamily="34" charset="0"/>
                        </a:rPr>
                        <a:t>ETH (2015)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a:lnSpc>
                          <a:spcPct val="107000"/>
                        </a:lnSpc>
                        <a:spcBef>
                          <a:spcPts val="0"/>
                        </a:spcBef>
                        <a:spcAft>
                          <a:spcPts val="0"/>
                        </a:spcAft>
                      </a:pPr>
                      <a:r>
                        <a:rPr lang="en-US" sz="2000" b="1" dirty="0">
                          <a:effectLst/>
                          <a:latin typeface="Calibri" panose="020F0502020204030204" pitchFamily="34" charset="0"/>
                          <a:ea typeface="Calibri" panose="020F0502020204030204" pitchFamily="34" charset="0"/>
                          <a:cs typeface="Calibri" panose="020F0502020204030204" pitchFamily="34" charset="0"/>
                        </a:rPr>
                        <a:t>KEN</a:t>
                      </a:r>
                    </a:p>
                    <a:p>
                      <a:pPr marL="0" marR="0">
                        <a:lnSpc>
                          <a:spcPct val="107000"/>
                        </a:lnSpc>
                        <a:spcBef>
                          <a:spcPts val="0"/>
                        </a:spcBef>
                        <a:spcAft>
                          <a:spcPts val="0"/>
                        </a:spcAft>
                      </a:pPr>
                      <a:r>
                        <a:rPr lang="en-US" sz="2000" b="1" dirty="0">
                          <a:effectLst/>
                          <a:latin typeface="Calibri" panose="020F0502020204030204" pitchFamily="34" charset="0"/>
                          <a:ea typeface="Calibri" panose="020F0502020204030204" pitchFamily="34" charset="0"/>
                          <a:cs typeface="Calibri" panose="020F0502020204030204" pitchFamily="34" charset="0"/>
                        </a:rPr>
                        <a:t>(2012)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a:lnSpc>
                          <a:spcPct val="107000"/>
                        </a:lnSpc>
                        <a:spcBef>
                          <a:spcPts val="0"/>
                        </a:spcBef>
                        <a:spcAft>
                          <a:spcPts val="0"/>
                        </a:spcAft>
                      </a:pPr>
                      <a:r>
                        <a:rPr lang="en-US" sz="2000" b="1" dirty="0">
                          <a:effectLst/>
                          <a:latin typeface="Calibri" panose="020F0502020204030204" pitchFamily="34" charset="0"/>
                          <a:ea typeface="Calibri" panose="020F0502020204030204" pitchFamily="34" charset="0"/>
                          <a:cs typeface="Calibri" panose="020F0502020204030204" pitchFamily="34" charset="0"/>
                        </a:rPr>
                        <a:t>MLW</a:t>
                      </a:r>
                    </a:p>
                    <a:p>
                      <a:pPr marL="0" marR="0">
                        <a:lnSpc>
                          <a:spcPct val="107000"/>
                        </a:lnSpc>
                        <a:spcBef>
                          <a:spcPts val="0"/>
                        </a:spcBef>
                        <a:spcAft>
                          <a:spcPts val="0"/>
                        </a:spcAft>
                      </a:pPr>
                      <a:r>
                        <a:rPr lang="en-US" sz="2000" b="1" dirty="0">
                          <a:effectLst/>
                          <a:latin typeface="Calibri" panose="020F0502020204030204" pitchFamily="34" charset="0"/>
                          <a:ea typeface="Calibri" panose="020F0502020204030204" pitchFamily="34" charset="0"/>
                          <a:cs typeface="Calibri" panose="020F0502020204030204" pitchFamily="34" charset="0"/>
                        </a:rPr>
                        <a:t>(2011)</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indent="521970">
                        <a:lnSpc>
                          <a:spcPct val="107000"/>
                        </a:lnSpc>
                        <a:spcBef>
                          <a:spcPts val="0"/>
                        </a:spcBef>
                        <a:spcAft>
                          <a:spcPts val="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TZA (2013)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a:lnSpc>
                          <a:spcPct val="107000"/>
                        </a:lnSpc>
                        <a:spcBef>
                          <a:spcPts val="0"/>
                        </a:spcBef>
                        <a:spcAft>
                          <a:spcPts val="0"/>
                        </a:spcAft>
                      </a:pPr>
                      <a:r>
                        <a:rPr lang="en-US" sz="2000" b="1" dirty="0">
                          <a:effectLst/>
                          <a:latin typeface="Calibri" panose="020F0502020204030204" pitchFamily="34" charset="0"/>
                          <a:ea typeface="Calibri" panose="020F0502020204030204" pitchFamily="34" charset="0"/>
                          <a:cs typeface="Calibri" panose="020F0502020204030204" pitchFamily="34" charset="0"/>
                        </a:rPr>
                        <a:t>UGA</a:t>
                      </a:r>
                    </a:p>
                    <a:p>
                      <a:pPr marL="0" marR="0">
                        <a:lnSpc>
                          <a:spcPct val="107000"/>
                        </a:lnSpc>
                        <a:spcBef>
                          <a:spcPts val="0"/>
                        </a:spcBef>
                        <a:spcAft>
                          <a:spcPts val="0"/>
                        </a:spcAft>
                      </a:pPr>
                      <a:r>
                        <a:rPr lang="en-US" sz="2000" b="1" dirty="0">
                          <a:effectLst/>
                          <a:latin typeface="Calibri" panose="020F0502020204030204" pitchFamily="34" charset="0"/>
                          <a:ea typeface="Calibri" panose="020F0502020204030204" pitchFamily="34" charset="0"/>
                          <a:cs typeface="Calibri" panose="020F0502020204030204" pitchFamily="34" charset="0"/>
                        </a:rPr>
                        <a:t>(2012)</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a:lnSpc>
                          <a:spcPct val="107000"/>
                        </a:lnSpc>
                        <a:spcBef>
                          <a:spcPts val="0"/>
                        </a:spcBef>
                        <a:spcAft>
                          <a:spcPts val="0"/>
                        </a:spcAft>
                      </a:pPr>
                      <a:r>
                        <a:rPr lang="en-US" sz="2000" b="1" dirty="0">
                          <a:effectLst/>
                          <a:latin typeface="Calibri" panose="020F0502020204030204" pitchFamily="34" charset="0"/>
                          <a:ea typeface="Calibri" panose="020F0502020204030204" pitchFamily="34" charset="0"/>
                          <a:cs typeface="Calibri" panose="020F0502020204030204" pitchFamily="34" charset="0"/>
                        </a:rPr>
                        <a:t>RWA</a:t>
                      </a:r>
                    </a:p>
                    <a:p>
                      <a:pPr marL="0" marR="0">
                        <a:lnSpc>
                          <a:spcPct val="107000"/>
                        </a:lnSpc>
                        <a:spcBef>
                          <a:spcPts val="0"/>
                        </a:spcBef>
                        <a:spcAft>
                          <a:spcPts val="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2017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595683231"/>
                  </a:ext>
                </a:extLst>
              </a:tr>
              <a:tr h="626893">
                <a:tc>
                  <a:txBody>
                    <a:bodyPr/>
                    <a:lstStyle/>
                    <a:p>
                      <a:pPr marL="0" marR="0">
                        <a:lnSpc>
                          <a:spcPct val="107000"/>
                        </a:lnSpc>
                        <a:spcBef>
                          <a:spcPts val="0"/>
                        </a:spcBef>
                        <a:spcAft>
                          <a:spcPts val="0"/>
                        </a:spcAft>
                      </a:pPr>
                      <a:r>
                        <a:rPr lang="en-US" sz="2000" b="1" dirty="0">
                          <a:effectLst/>
                          <a:latin typeface="Calibri" panose="020F0502020204030204" pitchFamily="34" charset="0"/>
                          <a:ea typeface="Calibri" panose="020F0502020204030204" pitchFamily="34" charset="0"/>
                          <a:cs typeface="Calibri" panose="020F0502020204030204" pitchFamily="34" charset="0"/>
                        </a:rPr>
                        <a:t>Access  to Information (OBI)</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NR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48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65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46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62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36</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558386541"/>
                  </a:ext>
                </a:extLst>
              </a:tr>
              <a:tr h="688143">
                <a:tc>
                  <a:txBody>
                    <a:bodyPr/>
                    <a:lstStyle/>
                    <a:p>
                      <a:pPr marL="0" marR="0">
                        <a:lnSpc>
                          <a:spcPct val="107000"/>
                        </a:lnSpc>
                        <a:spcBef>
                          <a:spcPts val="0"/>
                        </a:spcBef>
                        <a:spcAft>
                          <a:spcPts val="0"/>
                        </a:spcAft>
                      </a:pPr>
                      <a:r>
                        <a:rPr lang="en-US" sz="2000" b="1">
                          <a:effectLst/>
                          <a:latin typeface="Calibri" panose="020F0502020204030204" pitchFamily="34" charset="0"/>
                          <a:ea typeface="Calibri" panose="020F0502020204030204" pitchFamily="34" charset="0"/>
                          <a:cs typeface="Calibri" panose="020F0502020204030204" pitchFamily="34" charset="0"/>
                        </a:rPr>
                        <a:t>Comprehensiveness of Information</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557778199"/>
                  </a:ext>
                </a:extLst>
              </a:tr>
              <a:tr h="626893">
                <a:tc>
                  <a:txBody>
                    <a:bodyPr/>
                    <a:lstStyle/>
                    <a:p>
                      <a:pPr marL="0" marR="0">
                        <a:lnSpc>
                          <a:spcPct val="107000"/>
                        </a:lnSpc>
                        <a:spcBef>
                          <a:spcPts val="0"/>
                        </a:spcBef>
                        <a:spcAft>
                          <a:spcPts val="0"/>
                        </a:spcAft>
                      </a:pPr>
                      <a:r>
                        <a:rPr lang="en-US" sz="2000" b="1" dirty="0">
                          <a:effectLst/>
                          <a:latin typeface="Calibri" panose="020F0502020204030204" pitchFamily="34" charset="0"/>
                          <a:ea typeface="Calibri" panose="020F0502020204030204" pitchFamily="34" charset="0"/>
                          <a:cs typeface="Calibri" panose="020F0502020204030204" pitchFamily="34" charset="0"/>
                        </a:rPr>
                        <a:t>Project Aid information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nSpc>
                          <a:spcPct val="107000"/>
                        </a:lnSpc>
                        <a:spcBef>
                          <a:spcPts val="0"/>
                        </a:spcBef>
                        <a:spcAft>
                          <a:spcPts val="0"/>
                        </a:spcAft>
                      </a:pPr>
                      <a:r>
                        <a:rPr lang="en-US" sz="2000">
                          <a:solidFill>
                            <a:srgbClr val="FFC000"/>
                          </a:solidFill>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165591470"/>
                  </a:ext>
                </a:extLst>
              </a:tr>
              <a:tr h="626893">
                <a:tc>
                  <a:txBody>
                    <a:bodyPr/>
                    <a:lstStyle/>
                    <a:p>
                      <a:pPr marL="0" marR="0">
                        <a:lnSpc>
                          <a:spcPct val="107000"/>
                        </a:lnSpc>
                        <a:spcBef>
                          <a:spcPts val="0"/>
                        </a:spcBef>
                        <a:spcAft>
                          <a:spcPts val="0"/>
                        </a:spcAft>
                      </a:pPr>
                      <a:r>
                        <a:rPr lang="en-US" sz="2000" b="1">
                          <a:effectLst/>
                          <a:latin typeface="Calibri" panose="020F0502020204030204" pitchFamily="34" charset="0"/>
                          <a:ea typeface="Calibri" panose="020F0502020204030204" pitchFamily="34" charset="0"/>
                          <a:cs typeface="Calibri" panose="020F0502020204030204" pitchFamily="34" charset="0"/>
                        </a:rPr>
                        <a:t>Unreported Govt Operations</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NR</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476947271"/>
                  </a:ext>
                </a:extLst>
              </a:tr>
              <a:tr h="688143">
                <a:tc>
                  <a:txBody>
                    <a:bodyPr/>
                    <a:lstStyle/>
                    <a:p>
                      <a:pPr marL="0" marR="0">
                        <a:lnSpc>
                          <a:spcPct val="107000"/>
                        </a:lnSpc>
                        <a:spcBef>
                          <a:spcPts val="0"/>
                        </a:spcBef>
                        <a:spcAft>
                          <a:spcPts val="0"/>
                        </a:spcAft>
                      </a:pPr>
                      <a:r>
                        <a:rPr lang="en-US" sz="2000" b="1">
                          <a:effectLst/>
                          <a:latin typeface="Calibri" panose="020F0502020204030204" pitchFamily="34" charset="0"/>
                          <a:ea typeface="Calibri" panose="020F0502020204030204" pitchFamily="34" charset="0"/>
                          <a:cs typeface="Calibri" panose="020F0502020204030204" pitchFamily="34" charset="0"/>
                        </a:rPr>
                        <a:t>Existence of costed sector strategies </a:t>
                      </a:r>
                      <a:endParaRPr lang="en-US" sz="20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134246475"/>
                  </a:ext>
                </a:extLst>
              </a:tr>
              <a:tr h="626893">
                <a:tc>
                  <a:txBody>
                    <a:bodyPr/>
                    <a:lstStyle/>
                    <a:p>
                      <a:pPr marL="0" marR="0">
                        <a:lnSpc>
                          <a:spcPct val="107000"/>
                        </a:lnSpc>
                        <a:spcBef>
                          <a:spcPts val="0"/>
                        </a:spcBef>
                        <a:spcAft>
                          <a:spcPts val="0"/>
                        </a:spcAft>
                      </a:pPr>
                      <a:r>
                        <a:rPr lang="en-US" sz="2000" b="1" dirty="0">
                          <a:effectLst/>
                          <a:latin typeface="Calibri" panose="020F0502020204030204" pitchFamily="34" charset="0"/>
                          <a:ea typeface="Calibri" panose="020F0502020204030204" pitchFamily="34" charset="0"/>
                          <a:cs typeface="Calibri" panose="020F0502020204030204" pitchFamily="34" charset="0"/>
                        </a:rPr>
                        <a:t>Investment Expenditure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marL="0" marR="0">
                        <a:lnSpc>
                          <a:spcPct val="107000"/>
                        </a:lnSpc>
                        <a:spcBef>
                          <a:spcPts val="0"/>
                        </a:spcBef>
                        <a:spcAft>
                          <a:spcPts val="0"/>
                        </a:spcAft>
                      </a:pPr>
                      <a:r>
                        <a:rPr lang="en-US" sz="2000">
                          <a:effectLst/>
                          <a:latin typeface="Calibri" panose="020F0502020204030204" pitchFamily="34" charset="0"/>
                          <a:ea typeface="Calibri" panose="020F0502020204030204"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marR="0">
                        <a:lnSpc>
                          <a:spcPct val="107000"/>
                        </a:lnSpc>
                        <a:spcBef>
                          <a:spcPts val="0"/>
                        </a:spcBef>
                        <a:spcAft>
                          <a:spcPts val="0"/>
                        </a:spcAft>
                      </a:pPr>
                      <a:r>
                        <a:rPr lang="en-US" sz="2000" dirty="0">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extLst>
                  <a:ext uri="{0D108BD9-81ED-4DB2-BD59-A6C34878D82A}">
                    <a16:rowId xmlns:a16="http://schemas.microsoft.com/office/drawing/2014/main" val="3278809964"/>
                  </a:ext>
                </a:extLst>
              </a:tr>
              <a:tr h="626893">
                <a:tc>
                  <a:txBody>
                    <a:bodyPr/>
                    <a:lstStyle/>
                    <a:p>
                      <a:pPr marL="0" marR="0">
                        <a:lnSpc>
                          <a:spcPct val="107000"/>
                        </a:lnSpc>
                        <a:spcBef>
                          <a:spcPts val="0"/>
                        </a:spcBef>
                        <a:spcAft>
                          <a:spcPts val="0"/>
                        </a:spcAft>
                      </a:pPr>
                      <a:r>
                        <a:rPr lang="en-US" sz="2000" b="1" dirty="0">
                          <a:effectLst/>
                          <a:latin typeface="Calibri" panose="020F0502020204030204" pitchFamily="34" charset="0"/>
                          <a:ea typeface="Calibri" panose="020F0502020204030204" pitchFamily="34" charset="0"/>
                          <a:cs typeface="Times New Roman" panose="02020603050405020304" pitchFamily="18" charset="0"/>
                        </a:rPr>
                        <a:t>Performance information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marL="0" marR="0">
                        <a:lnSpc>
                          <a:spcPct val="107000"/>
                        </a:lnSpc>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marL="0" marR="0">
                        <a:lnSpc>
                          <a:spcPct val="107000"/>
                        </a:lnSpc>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marL="0" marR="0">
                        <a:lnSpc>
                          <a:spcPct val="107000"/>
                        </a:lnSpc>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marL="0" marR="0">
                        <a:lnSpc>
                          <a:spcPct val="107000"/>
                        </a:lnSpc>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marL="0" marR="0">
                        <a:lnSpc>
                          <a:spcPct val="107000"/>
                        </a:lnSpc>
                        <a:spcBef>
                          <a:spcPts val="0"/>
                        </a:spcBef>
                        <a:spcAft>
                          <a:spcPts val="0"/>
                        </a:spcAft>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extLst>
                  <a:ext uri="{0D108BD9-81ED-4DB2-BD59-A6C34878D82A}">
                    <a16:rowId xmlns:a16="http://schemas.microsoft.com/office/drawing/2014/main" val="1130411695"/>
                  </a:ext>
                </a:extLst>
              </a:tr>
            </a:tbl>
          </a:graphicData>
        </a:graphic>
      </p:graphicFrame>
    </p:spTree>
    <p:extLst>
      <p:ext uri="{BB962C8B-B14F-4D97-AF65-F5344CB8AC3E}">
        <p14:creationId xmlns:p14="http://schemas.microsoft.com/office/powerpoint/2010/main" val="1797493403"/>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A8590-17C0-4038-A33C-9FE130246E56}"/>
              </a:ext>
            </a:extLst>
          </p:cNvPr>
          <p:cNvSpPr>
            <a:spLocks noGrp="1"/>
          </p:cNvSpPr>
          <p:nvPr>
            <p:ph type="title"/>
          </p:nvPr>
        </p:nvSpPr>
        <p:spPr>
          <a:xfrm>
            <a:off x="228600" y="152400"/>
            <a:ext cx="8362950" cy="777874"/>
          </a:xfrm>
        </p:spPr>
        <p:txBody>
          <a:bodyPr>
            <a:normAutofit fontScale="90000"/>
          </a:bodyPr>
          <a:lstStyle/>
          <a:p>
            <a:r>
              <a:rPr lang="en-US" dirty="0">
                <a:solidFill>
                  <a:schemeClr val="bg1"/>
                </a:solidFill>
              </a:rPr>
              <a:t>Access, Scope and Content </a:t>
            </a:r>
            <a:br>
              <a:rPr lang="en-US" dirty="0"/>
            </a:br>
            <a:r>
              <a:rPr lang="en-US" b="1" dirty="0"/>
              <a:t> </a:t>
            </a:r>
            <a:r>
              <a:rPr lang="en-US" dirty="0"/>
              <a:t>Emerging Issues </a:t>
            </a:r>
          </a:p>
        </p:txBody>
      </p:sp>
      <p:sp>
        <p:nvSpPr>
          <p:cNvPr id="3" name="Content Placeholder 2">
            <a:extLst>
              <a:ext uri="{FF2B5EF4-FFF2-40B4-BE49-F238E27FC236}">
                <a16:creationId xmlns:a16="http://schemas.microsoft.com/office/drawing/2014/main" id="{D0B3D911-089D-4E03-ABA5-E7A4A6204F32}"/>
              </a:ext>
            </a:extLst>
          </p:cNvPr>
          <p:cNvSpPr>
            <a:spLocks noGrp="1"/>
          </p:cNvSpPr>
          <p:nvPr>
            <p:ph idx="1"/>
          </p:nvPr>
        </p:nvSpPr>
        <p:spPr>
          <a:xfrm>
            <a:off x="228600" y="1253330"/>
            <a:ext cx="8686800" cy="4766469"/>
          </a:xfrm>
        </p:spPr>
        <p:txBody>
          <a:bodyPr/>
          <a:lstStyle/>
          <a:p>
            <a:r>
              <a:rPr lang="en-US" sz="2400" dirty="0"/>
              <a:t>Public access to information on expenditure priorities is varied.</a:t>
            </a:r>
          </a:p>
          <a:p>
            <a:pPr lvl="1"/>
            <a:r>
              <a:rPr lang="en-US" sz="2100" dirty="0">
                <a:solidFill>
                  <a:srgbClr val="002060"/>
                </a:solidFill>
              </a:rPr>
              <a:t>Limited publication of MTEF and Pre-budget Statement in some countries.</a:t>
            </a:r>
          </a:p>
          <a:p>
            <a:r>
              <a:rPr lang="en-US" sz="2400" dirty="0"/>
              <a:t>Coverage of expenditure priorities  is limited</a:t>
            </a:r>
          </a:p>
          <a:p>
            <a:pPr lvl="1"/>
            <a:r>
              <a:rPr lang="en-US" sz="2100" dirty="0">
                <a:solidFill>
                  <a:srgbClr val="002060"/>
                </a:solidFill>
              </a:rPr>
              <a:t>Unreported government operations in EBFs or parastatals</a:t>
            </a:r>
          </a:p>
          <a:p>
            <a:pPr lvl="1"/>
            <a:r>
              <a:rPr lang="en-US" sz="2100" dirty="0">
                <a:solidFill>
                  <a:srgbClr val="002060"/>
                </a:solidFill>
              </a:rPr>
              <a:t>Limited information of donor funded programs.</a:t>
            </a:r>
          </a:p>
          <a:p>
            <a:r>
              <a:rPr lang="en-US" sz="2400" dirty="0"/>
              <a:t>Presentation of expenditure priorities  is NOT inconsistent in all docs</a:t>
            </a:r>
          </a:p>
          <a:p>
            <a:pPr lvl="1"/>
            <a:r>
              <a:rPr lang="en-US" sz="2100" dirty="0">
                <a:solidFill>
                  <a:srgbClr val="002060"/>
                </a:solidFill>
              </a:rPr>
              <a:t>Case of Uganda – BTTB and BFP</a:t>
            </a:r>
          </a:p>
          <a:p>
            <a:r>
              <a:rPr lang="en-US" sz="2400" dirty="0"/>
              <a:t>Numerous and frequent budget reforms have, to some extent, compromised quality and relevance of information.  </a:t>
            </a:r>
          </a:p>
          <a:p>
            <a:pPr lvl="1"/>
            <a:r>
              <a:rPr lang="en-US" sz="2100" dirty="0">
                <a:solidFill>
                  <a:srgbClr val="002060"/>
                </a:solidFill>
              </a:rPr>
              <a:t>Served as a disincentive to generate reliable decision and presented in clear format </a:t>
            </a:r>
          </a:p>
        </p:txBody>
      </p:sp>
    </p:spTree>
    <p:extLst>
      <p:ext uri="{BB962C8B-B14F-4D97-AF65-F5344CB8AC3E}">
        <p14:creationId xmlns:p14="http://schemas.microsoft.com/office/powerpoint/2010/main" val="15331102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BF7C70-6429-4B44-B029-6D4F23229BB4}"/>
              </a:ext>
            </a:extLst>
          </p:cNvPr>
          <p:cNvSpPr>
            <a:spLocks noGrp="1"/>
          </p:cNvSpPr>
          <p:nvPr>
            <p:ph type="title"/>
          </p:nvPr>
        </p:nvSpPr>
        <p:spPr>
          <a:xfrm>
            <a:off x="623888" y="2438400"/>
            <a:ext cx="7886700" cy="1371600"/>
          </a:xfrm>
        </p:spPr>
        <p:txBody>
          <a:bodyPr>
            <a:normAutofit/>
          </a:bodyPr>
          <a:lstStyle/>
          <a:p>
            <a:pPr algn="ctr"/>
            <a:r>
              <a:rPr lang="en-US" sz="3600" b="1" dirty="0"/>
              <a:t>PART C: QUALITY AND RELEVANCE OF DOCUMENTATION  </a:t>
            </a:r>
            <a:endParaRPr lang="en-US" sz="3600" b="1" dirty="0">
              <a:highlight>
                <a:srgbClr val="FFFF00"/>
              </a:highlight>
            </a:endParaRPr>
          </a:p>
        </p:txBody>
      </p:sp>
    </p:spTree>
    <p:extLst>
      <p:ext uri="{BB962C8B-B14F-4D97-AF65-F5344CB8AC3E}">
        <p14:creationId xmlns:p14="http://schemas.microsoft.com/office/powerpoint/2010/main" val="347264297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E9FDDA6-E9B4-430F-B39F-E7CB7AA28C66}"/>
              </a:ext>
            </a:extLst>
          </p:cNvPr>
          <p:cNvSpPr/>
          <p:nvPr/>
        </p:nvSpPr>
        <p:spPr>
          <a:xfrm>
            <a:off x="76201" y="159435"/>
            <a:ext cx="8072119" cy="892552"/>
          </a:xfrm>
          <a:prstGeom prst="rect">
            <a:avLst/>
          </a:prstGeom>
        </p:spPr>
        <p:txBody>
          <a:bodyPr wrap="square">
            <a:spAutoFit/>
          </a:bodyPr>
          <a:lstStyle/>
          <a:p>
            <a:r>
              <a:rPr lang="en-US" sz="2800" dirty="0">
                <a:solidFill>
                  <a:schemeClr val="bg1"/>
                </a:solidFill>
              </a:rPr>
              <a:t>Quality of Budget Information</a:t>
            </a:r>
          </a:p>
          <a:p>
            <a:r>
              <a:rPr lang="en-US" sz="2400" b="1" dirty="0">
                <a:solidFill>
                  <a:srgbClr val="002060"/>
                </a:solidFill>
              </a:rPr>
              <a:t>PEFA Performance </a:t>
            </a:r>
          </a:p>
        </p:txBody>
      </p:sp>
      <p:graphicFrame>
        <p:nvGraphicFramePr>
          <p:cNvPr id="4" name="Content Placeholder 7">
            <a:extLst>
              <a:ext uri="{FF2B5EF4-FFF2-40B4-BE49-F238E27FC236}">
                <a16:creationId xmlns:a16="http://schemas.microsoft.com/office/drawing/2014/main" id="{4B074E8A-B97A-4740-8469-E41E4CEF8A93}"/>
              </a:ext>
            </a:extLst>
          </p:cNvPr>
          <p:cNvGraphicFramePr>
            <a:graphicFrameLocks/>
          </p:cNvGraphicFramePr>
          <p:nvPr>
            <p:extLst/>
          </p:nvPr>
        </p:nvGraphicFramePr>
        <p:xfrm>
          <a:off x="142241" y="1097281"/>
          <a:ext cx="8925558" cy="4978399"/>
        </p:xfrm>
        <a:graphic>
          <a:graphicData uri="http://schemas.openxmlformats.org/drawingml/2006/table">
            <a:tbl>
              <a:tblPr/>
              <a:tblGrid>
                <a:gridCol w="531575">
                  <a:extLst>
                    <a:ext uri="{9D8B030D-6E8A-4147-A177-3AD203B41FA5}">
                      <a16:colId xmlns:a16="http://schemas.microsoft.com/office/drawing/2014/main" val="2831153953"/>
                    </a:ext>
                  </a:extLst>
                </a:gridCol>
                <a:gridCol w="4523608">
                  <a:extLst>
                    <a:ext uri="{9D8B030D-6E8A-4147-A177-3AD203B41FA5}">
                      <a16:colId xmlns:a16="http://schemas.microsoft.com/office/drawing/2014/main" val="2166130349"/>
                    </a:ext>
                  </a:extLst>
                </a:gridCol>
                <a:gridCol w="631898">
                  <a:extLst>
                    <a:ext uri="{9D8B030D-6E8A-4147-A177-3AD203B41FA5}">
                      <a16:colId xmlns:a16="http://schemas.microsoft.com/office/drawing/2014/main" val="619327432"/>
                    </a:ext>
                  </a:extLst>
                </a:gridCol>
                <a:gridCol w="631898">
                  <a:extLst>
                    <a:ext uri="{9D8B030D-6E8A-4147-A177-3AD203B41FA5}">
                      <a16:colId xmlns:a16="http://schemas.microsoft.com/office/drawing/2014/main" val="1340359491"/>
                    </a:ext>
                  </a:extLst>
                </a:gridCol>
                <a:gridCol w="571675">
                  <a:extLst>
                    <a:ext uri="{9D8B030D-6E8A-4147-A177-3AD203B41FA5}">
                      <a16:colId xmlns:a16="http://schemas.microsoft.com/office/drawing/2014/main" val="221333391"/>
                    </a:ext>
                  </a:extLst>
                </a:gridCol>
                <a:gridCol w="508726">
                  <a:extLst>
                    <a:ext uri="{9D8B030D-6E8A-4147-A177-3AD203B41FA5}">
                      <a16:colId xmlns:a16="http://schemas.microsoft.com/office/drawing/2014/main" val="1985423596"/>
                    </a:ext>
                  </a:extLst>
                </a:gridCol>
                <a:gridCol w="508726">
                  <a:extLst>
                    <a:ext uri="{9D8B030D-6E8A-4147-A177-3AD203B41FA5}">
                      <a16:colId xmlns:a16="http://schemas.microsoft.com/office/drawing/2014/main" val="3072379757"/>
                    </a:ext>
                  </a:extLst>
                </a:gridCol>
                <a:gridCol w="508726">
                  <a:extLst>
                    <a:ext uri="{9D8B030D-6E8A-4147-A177-3AD203B41FA5}">
                      <a16:colId xmlns:a16="http://schemas.microsoft.com/office/drawing/2014/main" val="3299930721"/>
                    </a:ext>
                  </a:extLst>
                </a:gridCol>
                <a:gridCol w="508726">
                  <a:extLst>
                    <a:ext uri="{9D8B030D-6E8A-4147-A177-3AD203B41FA5}">
                      <a16:colId xmlns:a16="http://schemas.microsoft.com/office/drawing/2014/main" val="1752954927"/>
                    </a:ext>
                  </a:extLst>
                </a:gridCol>
              </a:tblGrid>
              <a:tr h="326664">
                <a:tc gridSpan="9">
                  <a:txBody>
                    <a:bodyPr/>
                    <a:lstStyle/>
                    <a:p>
                      <a:pPr algn="ctr" fontAlgn="b"/>
                      <a:r>
                        <a:rPr lang="en-US" sz="1600" b="1" i="0" u="none" strike="noStrike" dirty="0">
                          <a:solidFill>
                            <a:srgbClr val="000000"/>
                          </a:solidFill>
                          <a:effectLst/>
                          <a:latin typeface="Calibri" panose="020F0502020204030204" pitchFamily="34" charset="0"/>
                        </a:rPr>
                        <a:t>Change in PEFA scores in the last two (Pre PEFA 2016) assessments for East AFRITAC countries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37488178"/>
                  </a:ext>
                </a:extLst>
              </a:tr>
              <a:tr h="402884">
                <a:tc>
                  <a:txBody>
                    <a:bodyPr/>
                    <a:lstStyle/>
                    <a:p>
                      <a:pPr algn="l" fontAlgn="b"/>
                      <a:r>
                        <a:rPr lang="en-US" sz="800" b="0"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Calibri" panose="020F0502020204030204" pitchFamily="34" charset="0"/>
                        </a:rPr>
                        <a:t>ETH   2010/14</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Calibri" panose="020F0502020204030204" pitchFamily="34" charset="0"/>
                        </a:rPr>
                        <a:t>KEN   2008/12</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Calibri" panose="020F0502020204030204" pitchFamily="34" charset="0"/>
                        </a:rPr>
                        <a:t>MLW   2008/11</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dirty="0">
                          <a:solidFill>
                            <a:srgbClr val="000000"/>
                          </a:solidFill>
                          <a:effectLst/>
                          <a:latin typeface="Calibri" panose="020F0502020204030204" pitchFamily="34" charset="0"/>
                        </a:rPr>
                        <a:t>RWA   2010/15</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dirty="0">
                          <a:solidFill>
                            <a:srgbClr val="000000"/>
                          </a:solidFill>
                          <a:effectLst/>
                          <a:latin typeface="Calibri" panose="020F0502020204030204" pitchFamily="34" charset="0"/>
                        </a:rPr>
                        <a:t>TZA   2010/13</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dirty="0">
                          <a:solidFill>
                            <a:srgbClr val="000000"/>
                          </a:solidFill>
                          <a:effectLst/>
                          <a:latin typeface="Calibri" panose="020F0502020204030204" pitchFamily="34" charset="0"/>
                        </a:rPr>
                        <a:t>UGA   2008/12</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Calibri" panose="020F0502020204030204" pitchFamily="34" charset="0"/>
                        </a:rPr>
                        <a:t>ZBR   2010</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6655648"/>
                  </a:ext>
                </a:extLst>
              </a:tr>
              <a:tr h="228665">
                <a:tc>
                  <a:txBody>
                    <a:bodyPr/>
                    <a:lstStyle/>
                    <a:p>
                      <a:pPr algn="l" fontAlgn="b"/>
                      <a:r>
                        <a:rPr lang="en-US" sz="800" b="0" i="0" u="none" strike="noStrike" dirty="0">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1" i="0" u="none" strike="noStrike" dirty="0">
                          <a:solidFill>
                            <a:srgbClr val="000000"/>
                          </a:solidFill>
                          <a:effectLst/>
                          <a:latin typeface="Calibri" panose="020F0502020204030204" pitchFamily="34" charset="0"/>
                        </a:rPr>
                        <a:t>Credibility of the budget</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0171178"/>
                  </a:ext>
                </a:extLst>
              </a:tr>
              <a:tr h="191557">
                <a:tc>
                  <a:txBody>
                    <a:bodyPr/>
                    <a:lstStyle/>
                    <a:p>
                      <a:pPr algn="l" fontAlgn="b"/>
                      <a:r>
                        <a:rPr lang="en-US" sz="1100" b="0" i="0" u="none" strike="noStrike" dirty="0">
                          <a:solidFill>
                            <a:srgbClr val="000000"/>
                          </a:solidFill>
                          <a:effectLst/>
                          <a:latin typeface="Calibri" panose="020F0502020204030204" pitchFamily="34" charset="0"/>
                        </a:rPr>
                        <a:t>PI 1</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0"/>
                        </a:spcBef>
                      </a:pPr>
                      <a:r>
                        <a:rPr lang="en-US" sz="1100" b="0" i="0" u="none" strike="noStrike" dirty="0">
                          <a:solidFill>
                            <a:srgbClr val="000000"/>
                          </a:solidFill>
                          <a:effectLst/>
                          <a:latin typeface="Calibri" panose="020F0502020204030204" pitchFamily="34" charset="0"/>
                        </a:rPr>
                        <a:t>Aggregate expenditure outturn compared to original approved budget</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Calibri" panose="020F0502020204030204" pitchFamily="34" charset="0"/>
                        </a:rPr>
                        <a:t>A</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1358224"/>
                  </a:ext>
                </a:extLst>
              </a:tr>
              <a:tr h="187330">
                <a:tc>
                  <a:txBody>
                    <a:bodyPr/>
                    <a:lstStyle/>
                    <a:p>
                      <a:pPr algn="l" fontAlgn="b"/>
                      <a:r>
                        <a:rPr lang="en-US" sz="1100" b="0" i="0" u="none" strike="noStrike">
                          <a:solidFill>
                            <a:srgbClr val="000000"/>
                          </a:solidFill>
                          <a:effectLst/>
                          <a:latin typeface="Calibri" panose="020F0502020204030204" pitchFamily="34" charset="0"/>
                        </a:rPr>
                        <a:t>PI 2</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r>
                        <a:rPr lang="en-US" sz="1100" b="0" i="0" u="none" strike="noStrike" dirty="0">
                          <a:solidFill>
                            <a:srgbClr val="000000"/>
                          </a:solidFill>
                          <a:effectLst/>
                          <a:latin typeface="Calibri" panose="020F0502020204030204" pitchFamily="34" charset="0"/>
                        </a:rPr>
                        <a:t>Composition of expenditure outturn compared to original approved budget</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A</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0269019"/>
                  </a:ext>
                </a:extLst>
              </a:tr>
              <a:tr h="209108">
                <a:tc>
                  <a:txBody>
                    <a:bodyPr/>
                    <a:lstStyle/>
                    <a:p>
                      <a:pPr algn="l" fontAlgn="b"/>
                      <a:r>
                        <a:rPr lang="en-US" sz="1100" b="0" i="0" u="none" strike="noStrike">
                          <a:solidFill>
                            <a:srgbClr val="000000"/>
                          </a:solidFill>
                          <a:effectLst/>
                          <a:latin typeface="Calibri" panose="020F0502020204030204" pitchFamily="34" charset="0"/>
                        </a:rPr>
                        <a:t>PI 3</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r>
                        <a:rPr lang="en-US" sz="1100" b="0" i="0" u="none" strike="noStrike">
                          <a:solidFill>
                            <a:srgbClr val="000000"/>
                          </a:solidFill>
                          <a:effectLst/>
                          <a:latin typeface="Calibri" panose="020F0502020204030204" pitchFamily="34" charset="0"/>
                        </a:rPr>
                        <a:t>Aggregate revenue outturn compared to original approved budget</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A</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5464201"/>
                  </a:ext>
                </a:extLst>
              </a:tr>
              <a:tr h="187330">
                <a:tc>
                  <a:txBody>
                    <a:bodyPr/>
                    <a:lstStyle/>
                    <a:p>
                      <a:pPr algn="l" fontAlgn="b"/>
                      <a:r>
                        <a:rPr lang="en-US" sz="1100" b="0" i="0" u="none" strike="noStrike">
                          <a:solidFill>
                            <a:srgbClr val="000000"/>
                          </a:solidFill>
                          <a:effectLst/>
                          <a:latin typeface="Calibri" panose="020F0502020204030204" pitchFamily="34" charset="0"/>
                        </a:rPr>
                        <a:t>PI 4</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r>
                        <a:rPr lang="en-US" sz="1100" b="0" i="0" u="none" strike="noStrike">
                          <a:solidFill>
                            <a:srgbClr val="000000"/>
                          </a:solidFill>
                          <a:effectLst/>
                          <a:latin typeface="Calibri" panose="020F0502020204030204" pitchFamily="34" charset="0"/>
                        </a:rPr>
                        <a:t>Stock and monitoring of expenditure payment arrears</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A</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NS</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4369323"/>
                  </a:ext>
                </a:extLst>
              </a:tr>
              <a:tr h="208893">
                <a:tc>
                  <a:txBody>
                    <a:bodyPr/>
                    <a:lstStyle/>
                    <a:p>
                      <a:pPr algn="l" fontAlgn="b"/>
                      <a:r>
                        <a:rPr lang="en-US" sz="1100" b="0" i="0" u="none" strike="noStrike" dirty="0">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r>
                        <a:rPr lang="en-US" sz="1100" b="1" i="0" u="none" strike="noStrike">
                          <a:solidFill>
                            <a:srgbClr val="000000"/>
                          </a:solidFill>
                          <a:effectLst/>
                          <a:latin typeface="Calibri" panose="020F0502020204030204" pitchFamily="34" charset="0"/>
                        </a:rPr>
                        <a:t>Comprehensiveness and transparency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5892182"/>
                  </a:ext>
                </a:extLst>
              </a:tr>
              <a:tr h="187330">
                <a:tc>
                  <a:txBody>
                    <a:bodyPr/>
                    <a:lstStyle/>
                    <a:p>
                      <a:pPr algn="l" fontAlgn="b"/>
                      <a:r>
                        <a:rPr lang="en-US" sz="1100" b="0" i="0" u="none" strike="noStrike">
                          <a:solidFill>
                            <a:srgbClr val="000000"/>
                          </a:solidFill>
                          <a:effectLst/>
                          <a:latin typeface="Calibri" panose="020F0502020204030204" pitchFamily="34" charset="0"/>
                        </a:rPr>
                        <a:t>PI 7</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r>
                        <a:rPr lang="en-US" sz="1100" b="0" i="0" u="none" strike="noStrike">
                          <a:solidFill>
                            <a:srgbClr val="000000"/>
                          </a:solidFill>
                          <a:effectLst/>
                          <a:latin typeface="Calibri" panose="020F0502020204030204" pitchFamily="34" charset="0"/>
                        </a:rPr>
                        <a:t>Extent of unreported government operations</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NR</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NS</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0944938"/>
                  </a:ext>
                </a:extLst>
              </a:tr>
              <a:tr h="187330">
                <a:tc>
                  <a:txBody>
                    <a:bodyPr/>
                    <a:lstStyle/>
                    <a:p>
                      <a:pPr algn="l" fontAlgn="b"/>
                      <a:r>
                        <a:rPr lang="en-US" sz="1100" b="0" i="0" u="none" strike="noStrike">
                          <a:solidFill>
                            <a:srgbClr val="000000"/>
                          </a:solidFill>
                          <a:effectLst/>
                          <a:latin typeface="Calibri" panose="020F0502020204030204" pitchFamily="34" charset="0"/>
                        </a:rPr>
                        <a:t>PI 8</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r>
                        <a:rPr lang="en-US" sz="1100" b="0" i="0" u="none" strike="noStrike">
                          <a:solidFill>
                            <a:srgbClr val="000000"/>
                          </a:solidFill>
                          <a:effectLst/>
                          <a:latin typeface="Calibri" panose="020F0502020204030204" pitchFamily="34" charset="0"/>
                        </a:rPr>
                        <a:t>Transparency of inter-governmental fiscal relations</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A</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NU</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1164432"/>
                  </a:ext>
                </a:extLst>
              </a:tr>
              <a:tr h="191557">
                <a:tc>
                  <a:txBody>
                    <a:bodyPr/>
                    <a:lstStyle/>
                    <a:p>
                      <a:pPr algn="l" fontAlgn="b"/>
                      <a:r>
                        <a:rPr lang="en-US" sz="1100" b="0" i="0" u="none" strike="noStrike">
                          <a:solidFill>
                            <a:srgbClr val="000000"/>
                          </a:solidFill>
                          <a:effectLst/>
                          <a:latin typeface="Calibri" panose="020F0502020204030204" pitchFamily="34" charset="0"/>
                        </a:rPr>
                        <a:t>PI 10</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r>
                        <a:rPr lang="en-US" sz="1100" b="0" i="0" u="none" strike="noStrike">
                          <a:solidFill>
                            <a:srgbClr val="000000"/>
                          </a:solidFill>
                          <a:effectLst/>
                          <a:latin typeface="Calibri" panose="020F0502020204030204" pitchFamily="34" charset="0"/>
                        </a:rPr>
                        <a:t>Public access to key fiscal information</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0069867"/>
                  </a:ext>
                </a:extLst>
              </a:tr>
              <a:tr h="326664">
                <a:tc>
                  <a:txBody>
                    <a:bodyPr/>
                    <a:lstStyle/>
                    <a:p>
                      <a:pPr algn="l" fontAlgn="b"/>
                      <a:r>
                        <a:rPr lang="en-US" sz="1100" b="0"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r>
                        <a:rPr lang="en-US" sz="1100" b="1" i="0" u="none" strike="noStrike">
                          <a:solidFill>
                            <a:srgbClr val="000000"/>
                          </a:solidFill>
                          <a:effectLst/>
                          <a:latin typeface="Calibri" panose="020F0502020204030204" pitchFamily="34" charset="0"/>
                        </a:rPr>
                        <a:t>Policy-based budgeting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2116551"/>
                  </a:ext>
                </a:extLst>
              </a:tr>
              <a:tr h="187330">
                <a:tc>
                  <a:txBody>
                    <a:bodyPr/>
                    <a:lstStyle/>
                    <a:p>
                      <a:pPr algn="l" fontAlgn="b"/>
                      <a:r>
                        <a:rPr lang="en-US" sz="1100" b="0" i="0" u="none" strike="noStrike">
                          <a:solidFill>
                            <a:srgbClr val="000000"/>
                          </a:solidFill>
                          <a:effectLst/>
                          <a:latin typeface="Calibri" panose="020F0502020204030204" pitchFamily="34" charset="0"/>
                        </a:rPr>
                        <a:t>PI 12</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r>
                        <a:rPr lang="en-US" sz="1100" b="0" i="0" u="none" strike="noStrike" dirty="0">
                          <a:solidFill>
                            <a:srgbClr val="000000"/>
                          </a:solidFill>
                          <a:effectLst/>
                          <a:latin typeface="Calibri" panose="020F0502020204030204" pitchFamily="34" charset="0"/>
                        </a:rPr>
                        <a:t>Multi-year perspective in fiscal planning, expenditure policy and budgeting</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dirty="0">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dirty="0">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dirty="0">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dirty="0">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dirty="0">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dirty="0">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5340416"/>
                  </a:ext>
                </a:extLst>
              </a:tr>
              <a:tr h="326664">
                <a:tc>
                  <a:txBody>
                    <a:bodyPr/>
                    <a:lstStyle/>
                    <a:p>
                      <a:pPr algn="l" fontAlgn="b"/>
                      <a:r>
                        <a:rPr lang="en-US" sz="1100" b="0"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r>
                        <a:rPr lang="en-US" sz="1100" b="1" i="0" u="none" strike="noStrike" dirty="0">
                          <a:solidFill>
                            <a:srgbClr val="000000"/>
                          </a:solidFill>
                          <a:effectLst/>
                          <a:latin typeface="Calibri" panose="020F0502020204030204" pitchFamily="34" charset="0"/>
                        </a:rPr>
                        <a:t>Predictability and control in budget execution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dirty="0">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1990672"/>
                  </a:ext>
                </a:extLst>
              </a:tr>
              <a:tr h="187330">
                <a:tc>
                  <a:txBody>
                    <a:bodyPr/>
                    <a:lstStyle/>
                    <a:p>
                      <a:pPr algn="l" fontAlgn="b"/>
                      <a:r>
                        <a:rPr lang="en-US" sz="1100" b="0" i="0" u="none" strike="noStrike" dirty="0">
                          <a:solidFill>
                            <a:srgbClr val="000000"/>
                          </a:solidFill>
                          <a:effectLst/>
                          <a:latin typeface="Calibri" panose="020F0502020204030204" pitchFamily="34" charset="0"/>
                        </a:rPr>
                        <a:t>PI 16</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r>
                        <a:rPr lang="en-US" sz="1100" b="0" i="0" u="none" strike="noStrike" dirty="0">
                          <a:solidFill>
                            <a:srgbClr val="000000"/>
                          </a:solidFill>
                          <a:effectLst/>
                          <a:latin typeface="Calibri" panose="020F0502020204030204" pitchFamily="34" charset="0"/>
                        </a:rPr>
                        <a:t>Predictability in the availability of funds for commitment of expenditure</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dirty="0">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661308"/>
                  </a:ext>
                </a:extLst>
              </a:tr>
              <a:tr h="326664">
                <a:tc>
                  <a:txBody>
                    <a:bodyPr/>
                    <a:lstStyle/>
                    <a:p>
                      <a:pPr algn="l" fontAlgn="b"/>
                      <a:r>
                        <a:rPr lang="en-US" sz="1100" b="0" i="0" u="none" strike="noStrike" dirty="0">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r>
                        <a:rPr lang="en-US" sz="1100" b="1" i="0" u="none" strike="noStrike">
                          <a:solidFill>
                            <a:srgbClr val="000000"/>
                          </a:solidFill>
                          <a:effectLst/>
                          <a:latin typeface="Calibri" panose="020F0502020204030204" pitchFamily="34" charset="0"/>
                        </a:rPr>
                        <a:t>Accounting, Recording and Reporting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dirty="0">
                          <a:solidFill>
                            <a:srgbClr val="000000"/>
                          </a:solidFill>
                          <a:effectLst/>
                          <a:latin typeface="Calibri" panose="020F0502020204030204" pitchFamily="34" charset="0"/>
                        </a:rPr>
                        <a:t>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5516553"/>
                  </a:ext>
                </a:extLst>
              </a:tr>
              <a:tr h="213335">
                <a:tc>
                  <a:txBody>
                    <a:bodyPr/>
                    <a:lstStyle/>
                    <a:p>
                      <a:pPr algn="l" fontAlgn="b"/>
                      <a:r>
                        <a:rPr lang="en-US" sz="1100" b="0" i="0" u="none" strike="noStrike">
                          <a:solidFill>
                            <a:srgbClr val="000000"/>
                          </a:solidFill>
                          <a:effectLst/>
                          <a:latin typeface="Calibri" panose="020F0502020204030204" pitchFamily="34" charset="0"/>
                        </a:rPr>
                        <a:t>PI 22</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r>
                        <a:rPr lang="en-US" sz="1100" b="0" i="0" u="none" strike="noStrike">
                          <a:solidFill>
                            <a:srgbClr val="000000"/>
                          </a:solidFill>
                          <a:effectLst/>
                          <a:latin typeface="Calibri" panose="020F0502020204030204" pitchFamily="34" charset="0"/>
                        </a:rPr>
                        <a:t>Timeliness and regularity of accounts reconciliation</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A</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A</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dirty="0">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8052349"/>
                  </a:ext>
                </a:extLst>
              </a:tr>
              <a:tr h="187330">
                <a:tc>
                  <a:txBody>
                    <a:bodyPr/>
                    <a:lstStyle/>
                    <a:p>
                      <a:pPr algn="l" fontAlgn="b"/>
                      <a:r>
                        <a:rPr lang="en-US" sz="1100" b="0" i="0" u="none" strike="noStrike">
                          <a:solidFill>
                            <a:srgbClr val="000000"/>
                          </a:solidFill>
                          <a:effectLst/>
                          <a:latin typeface="Calibri" panose="020F0502020204030204" pitchFamily="34" charset="0"/>
                        </a:rPr>
                        <a:t>PI 23</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r>
                        <a:rPr lang="en-US" sz="1100" b="0" i="0" u="none" strike="noStrike">
                          <a:solidFill>
                            <a:srgbClr val="000000"/>
                          </a:solidFill>
                          <a:effectLst/>
                          <a:latin typeface="Calibri" panose="020F0502020204030204" pitchFamily="34" charset="0"/>
                        </a:rPr>
                        <a:t>Availability of information on resources received by service delivery units</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NA</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dirty="0">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5224079"/>
                  </a:ext>
                </a:extLst>
              </a:tr>
              <a:tr h="200440">
                <a:tc>
                  <a:txBody>
                    <a:bodyPr/>
                    <a:lstStyle/>
                    <a:p>
                      <a:pPr algn="l" fontAlgn="b"/>
                      <a:r>
                        <a:rPr lang="en-US" sz="1100" b="0" i="0" u="none" strike="noStrike">
                          <a:solidFill>
                            <a:srgbClr val="000000"/>
                          </a:solidFill>
                          <a:effectLst/>
                          <a:latin typeface="Calibri" panose="020F0502020204030204" pitchFamily="34" charset="0"/>
                        </a:rPr>
                        <a:t>PI 24</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r>
                        <a:rPr lang="en-US" sz="1100" b="0" i="0" u="none" strike="noStrike">
                          <a:solidFill>
                            <a:srgbClr val="000000"/>
                          </a:solidFill>
                          <a:effectLst/>
                          <a:latin typeface="Calibri" panose="020F0502020204030204" pitchFamily="34" charset="0"/>
                        </a:rPr>
                        <a:t>Quality and timeliness of in-year budget reports</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dirty="0">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8673381"/>
                  </a:ext>
                </a:extLst>
              </a:tr>
              <a:tr h="187330">
                <a:tc>
                  <a:txBody>
                    <a:bodyPr/>
                    <a:lstStyle/>
                    <a:p>
                      <a:pPr algn="l" fontAlgn="b"/>
                      <a:r>
                        <a:rPr lang="en-US" sz="1100" b="0" i="0" u="none" strike="noStrike">
                          <a:solidFill>
                            <a:srgbClr val="000000"/>
                          </a:solidFill>
                          <a:effectLst/>
                          <a:latin typeface="Calibri" panose="020F0502020204030204" pitchFamily="34" charset="0"/>
                        </a:rPr>
                        <a:t>PI 25</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r>
                        <a:rPr lang="en-US" sz="1100" b="0" i="0" u="none" strike="noStrike" dirty="0">
                          <a:solidFill>
                            <a:srgbClr val="000000"/>
                          </a:solidFill>
                          <a:effectLst/>
                          <a:latin typeface="Calibri" panose="020F0502020204030204" pitchFamily="34" charset="0"/>
                        </a:rPr>
                        <a:t>Quality and timeliness of annual financial statements </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dirty="0">
                          <a:solidFill>
                            <a:srgbClr val="000000"/>
                          </a:solidFill>
                          <a:effectLst/>
                          <a:latin typeface="Calibri" panose="020F0502020204030204" pitchFamily="34" charset="0"/>
                        </a:rPr>
                        <a:t>D+</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dirty="0">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1" i="0" u="none" strike="noStrike" dirty="0">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1" i="0" u="none" strike="noStrike" dirty="0">
                          <a:solidFill>
                            <a:srgbClr val="000000"/>
                          </a:solidFill>
                          <a:effectLst/>
                          <a:latin typeface="Calibri" panose="020F0502020204030204" pitchFamily="34" charset="0"/>
                        </a:rPr>
                        <a:t>B+</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dirty="0">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1" i="0" u="none" strike="noStrike" dirty="0">
                          <a:solidFill>
                            <a:srgbClr val="000000"/>
                          </a:solidFill>
                          <a:effectLst/>
                          <a:latin typeface="Calibri" panose="020F0502020204030204" pitchFamily="34" charset="0"/>
                        </a:rPr>
                        <a:t>C+</a:t>
                      </a: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9832849"/>
                  </a:ext>
                </a:extLst>
              </a:tr>
              <a:tr h="326664">
                <a:tc>
                  <a:txBody>
                    <a:bodyPr/>
                    <a:lstStyle/>
                    <a:p>
                      <a:pPr algn="l" fontAlgn="b"/>
                      <a:endParaRPr lang="en-US" sz="1100" b="0" i="0" u="none" strike="noStrike" dirty="0">
                        <a:solidFill>
                          <a:srgbClr val="000000"/>
                        </a:solidFill>
                        <a:effectLst/>
                        <a:latin typeface="Calibri" panose="020F0502020204030204" pitchFamily="34" charset="0"/>
                      </a:endParaRP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spcBef>
                          <a:spcPts val="100"/>
                        </a:spcBef>
                      </a:pPr>
                      <a:endParaRPr lang="en-US" sz="1100" b="0" i="0" u="none" strike="noStrike" dirty="0">
                        <a:solidFill>
                          <a:srgbClr val="000000"/>
                        </a:solidFill>
                        <a:effectLst/>
                        <a:latin typeface="Calibri" panose="020F0502020204030204" pitchFamily="34" charset="0"/>
                      </a:endParaRP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100" b="1" i="0" u="none" strike="noStrike" dirty="0">
                        <a:solidFill>
                          <a:srgbClr val="000000"/>
                        </a:solidFill>
                        <a:effectLst/>
                        <a:latin typeface="Calibri" panose="020F0502020204030204" pitchFamily="34" charset="0"/>
                      </a:endParaRP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endParaRPr lang="en-US" sz="1100" b="1" i="0" u="none" strike="noStrike" dirty="0">
                        <a:solidFill>
                          <a:srgbClr val="000000"/>
                        </a:solidFill>
                        <a:effectLst/>
                        <a:latin typeface="Calibri" panose="020F0502020204030204" pitchFamily="34" charset="0"/>
                      </a:endParaRP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endParaRPr lang="en-US" sz="1100" b="1" i="0" u="none" strike="noStrike" dirty="0">
                        <a:solidFill>
                          <a:srgbClr val="000000"/>
                        </a:solidFill>
                        <a:effectLst/>
                        <a:latin typeface="Calibri" panose="020F0502020204030204" pitchFamily="34" charset="0"/>
                      </a:endParaRP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endParaRPr lang="en-US" sz="1100" b="1" i="0" u="none" strike="noStrike" dirty="0">
                        <a:solidFill>
                          <a:srgbClr val="000000"/>
                        </a:solidFill>
                        <a:effectLst/>
                        <a:latin typeface="Calibri" panose="020F0502020204030204" pitchFamily="34" charset="0"/>
                      </a:endParaRP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endParaRPr lang="en-US" sz="1100" b="1" i="0" u="none" strike="noStrike" dirty="0">
                        <a:solidFill>
                          <a:srgbClr val="000000"/>
                        </a:solidFill>
                        <a:effectLst/>
                        <a:latin typeface="Calibri" panose="020F0502020204030204" pitchFamily="34" charset="0"/>
                      </a:endParaRP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US" sz="1100" b="1" i="0" u="none" strike="noStrike" dirty="0">
                        <a:solidFill>
                          <a:srgbClr val="000000"/>
                        </a:solidFill>
                        <a:effectLst/>
                        <a:latin typeface="Calibri" panose="020F0502020204030204" pitchFamily="34" charset="0"/>
                      </a:endParaRP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endParaRPr lang="en-US" sz="1100" b="1" i="0" u="none" strike="noStrike" dirty="0">
                        <a:solidFill>
                          <a:srgbClr val="000000"/>
                        </a:solidFill>
                        <a:effectLst/>
                        <a:latin typeface="Calibri" panose="020F0502020204030204" pitchFamily="34" charset="0"/>
                      </a:endParaRPr>
                    </a:p>
                  </a:txBody>
                  <a:tcPr marL="7152" marR="7152" marT="71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7184115"/>
                  </a:ext>
                </a:extLst>
              </a:tr>
            </a:tbl>
          </a:graphicData>
        </a:graphic>
      </p:graphicFrame>
    </p:spTree>
    <p:extLst>
      <p:ext uri="{BB962C8B-B14F-4D97-AF65-F5344CB8AC3E}">
        <p14:creationId xmlns:p14="http://schemas.microsoft.com/office/powerpoint/2010/main" val="378117336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37D19-E6C6-46F3-AE1A-9CA01A0AB5AD}"/>
              </a:ext>
            </a:extLst>
          </p:cNvPr>
          <p:cNvSpPr>
            <a:spLocks noGrp="1"/>
          </p:cNvSpPr>
          <p:nvPr>
            <p:ph type="title"/>
          </p:nvPr>
        </p:nvSpPr>
        <p:spPr>
          <a:xfrm>
            <a:off x="208722" y="142239"/>
            <a:ext cx="8184708" cy="762001"/>
          </a:xfrm>
        </p:spPr>
        <p:txBody>
          <a:bodyPr>
            <a:normAutofit fontScale="90000"/>
          </a:bodyPr>
          <a:lstStyle/>
          <a:p>
            <a:r>
              <a:rPr lang="en-US" sz="3100" dirty="0">
                <a:solidFill>
                  <a:schemeClr val="bg1"/>
                </a:solidFill>
              </a:rPr>
              <a:t>Transparency of Budget Information</a:t>
            </a:r>
            <a:br>
              <a:rPr lang="en-US" dirty="0">
                <a:solidFill>
                  <a:schemeClr val="bg1"/>
                </a:solidFill>
              </a:rPr>
            </a:br>
            <a:r>
              <a:rPr lang="en-US" sz="2700" dirty="0">
                <a:solidFill>
                  <a:srgbClr val="002060"/>
                </a:solidFill>
              </a:rPr>
              <a:t>FTE – Selected Indicators</a:t>
            </a:r>
          </a:p>
        </p:txBody>
      </p:sp>
      <p:pic>
        <p:nvPicPr>
          <p:cNvPr id="5" name="Picture 4">
            <a:extLst>
              <a:ext uri="{FF2B5EF4-FFF2-40B4-BE49-F238E27FC236}">
                <a16:creationId xmlns:a16="http://schemas.microsoft.com/office/drawing/2014/main" id="{4ED8276F-2121-4F32-B434-AC480B42C0A7}"/>
              </a:ext>
            </a:extLst>
          </p:cNvPr>
          <p:cNvPicPr>
            <a:picLocks noChangeAspect="1"/>
          </p:cNvPicPr>
          <p:nvPr/>
        </p:nvPicPr>
        <p:blipFill>
          <a:blip r:embed="rId2"/>
          <a:stretch>
            <a:fillRect/>
          </a:stretch>
        </p:blipFill>
        <p:spPr>
          <a:xfrm>
            <a:off x="619760" y="1069375"/>
            <a:ext cx="7640320" cy="5091378"/>
          </a:xfrm>
          <a:prstGeom prst="rect">
            <a:avLst/>
          </a:prstGeom>
        </p:spPr>
      </p:pic>
    </p:spTree>
    <p:extLst>
      <p:ext uri="{BB962C8B-B14F-4D97-AF65-F5344CB8AC3E}">
        <p14:creationId xmlns:p14="http://schemas.microsoft.com/office/powerpoint/2010/main" val="3543653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498" y="-459627"/>
            <a:ext cx="8533278" cy="1325563"/>
          </a:xfrm>
        </p:spPr>
        <p:txBody>
          <a:bodyPr>
            <a:normAutofit fontScale="90000"/>
          </a:bodyPr>
          <a:lstStyle/>
          <a:p>
            <a:br>
              <a:rPr lang="en-US" sz="3600" b="1" dirty="0">
                <a:latin typeface="Segoe UI" panose="020B0502040204020203" pitchFamily="34" charset="0"/>
                <a:ea typeface="Segoe UI" panose="020B0502040204020203" pitchFamily="34" charset="0"/>
                <a:cs typeface="Segoe UI" panose="020B0502040204020203" pitchFamily="34" charset="0"/>
              </a:rPr>
            </a:br>
            <a:r>
              <a:rPr 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t>National Development Plan (NDP I)</a:t>
            </a:r>
            <a:br>
              <a:rPr lang="en-US" sz="3600" b="1" dirty="0">
                <a:latin typeface="Segoe UI" panose="020B0502040204020203" pitchFamily="34" charset="0"/>
                <a:ea typeface="Segoe UI" panose="020B0502040204020203" pitchFamily="34" charset="0"/>
                <a:cs typeface="Segoe UI" panose="020B0502040204020203" pitchFamily="34" charset="0"/>
              </a:rPr>
            </a:br>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2010/11 – 2014/2015 </a:t>
            </a:r>
            <a:endParaRPr 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sp>
        <p:nvSpPr>
          <p:cNvPr id="3" name="Content Placeholder 2"/>
          <p:cNvSpPr>
            <a:spLocks noGrp="1"/>
          </p:cNvSpPr>
          <p:nvPr>
            <p:ph idx="1"/>
          </p:nvPr>
        </p:nvSpPr>
        <p:spPr>
          <a:xfrm>
            <a:off x="143435" y="1075765"/>
            <a:ext cx="8371915" cy="5101198"/>
          </a:xfrm>
        </p:spPr>
        <p:txBody>
          <a:bodyPr>
            <a:normAutofit/>
          </a:bodyPr>
          <a:lstStyle/>
          <a:p>
            <a:r>
              <a:rPr lang="en-US" sz="2800" dirty="0">
                <a:latin typeface="Segoe UI" panose="020B0502040204020203" pitchFamily="34" charset="0"/>
                <a:ea typeface="Segoe UI" panose="020B0502040204020203" pitchFamily="34" charset="0"/>
                <a:cs typeface="Segoe UI" panose="020B0502040204020203" pitchFamily="34" charset="0"/>
              </a:rPr>
              <a:t>Was the first of a series of 6 </a:t>
            </a:r>
            <a:r>
              <a:rPr lang="en-US" sz="2800" dirty="0" err="1">
                <a:latin typeface="Segoe UI" panose="020B0502040204020203" pitchFamily="34" charset="0"/>
                <a:ea typeface="Segoe UI" panose="020B0502040204020203" pitchFamily="34" charset="0"/>
                <a:cs typeface="Segoe UI" panose="020B0502040204020203" pitchFamily="34" charset="0"/>
              </a:rPr>
              <a:t>NDPs</a:t>
            </a:r>
            <a:r>
              <a:rPr lang="en-US" sz="2800" dirty="0">
                <a:latin typeface="Segoe UI" panose="020B0502040204020203" pitchFamily="34" charset="0"/>
                <a:ea typeface="Segoe UI" panose="020B0502040204020203" pitchFamily="34" charset="0"/>
                <a:cs typeface="Segoe UI" panose="020B0502040204020203" pitchFamily="34" charset="0"/>
              </a:rPr>
              <a:t> which collectively are expected to pave the way for the attainment of objective and targets set out in the Vision 2040 </a:t>
            </a:r>
          </a:p>
          <a:p>
            <a:r>
              <a:rPr lang="en-US" sz="2800" dirty="0">
                <a:latin typeface="Segoe UI" panose="020B0502040204020203" pitchFamily="34" charset="0"/>
                <a:ea typeface="Segoe UI" panose="020B0502040204020203" pitchFamily="34" charset="0"/>
                <a:cs typeface="Segoe UI" panose="020B0502040204020203" pitchFamily="34" charset="0"/>
              </a:rPr>
              <a:t>A mid Term review carried  between March and September 2013  assessed achievements, barriers to greater success and what can be done going forward for improvements</a:t>
            </a:r>
          </a:p>
        </p:txBody>
      </p:sp>
    </p:spTree>
    <p:extLst>
      <p:ext uri="{BB962C8B-B14F-4D97-AF65-F5344CB8AC3E}">
        <p14:creationId xmlns:p14="http://schemas.microsoft.com/office/powerpoint/2010/main" val="2887533437"/>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A1AD607-7960-46A7-9864-89ED60201FE8}"/>
              </a:ext>
            </a:extLst>
          </p:cNvPr>
          <p:cNvSpPr>
            <a:spLocks noGrp="1"/>
          </p:cNvSpPr>
          <p:nvPr>
            <p:ph type="title"/>
          </p:nvPr>
        </p:nvSpPr>
        <p:spPr>
          <a:xfrm>
            <a:off x="628650" y="1"/>
            <a:ext cx="7886700" cy="1066800"/>
          </a:xfrm>
        </p:spPr>
        <p:txBody>
          <a:bodyPr/>
          <a:lstStyle/>
          <a:p>
            <a:r>
              <a:rPr lang="en-US" dirty="0">
                <a:solidFill>
                  <a:schemeClr val="bg1"/>
                </a:solidFill>
              </a:rPr>
              <a:t>Expenditure priorities - History</a:t>
            </a:r>
          </a:p>
        </p:txBody>
      </p:sp>
      <p:sp>
        <p:nvSpPr>
          <p:cNvPr id="6" name="Content Placeholder 2">
            <a:extLst>
              <a:ext uri="{FF2B5EF4-FFF2-40B4-BE49-F238E27FC236}">
                <a16:creationId xmlns:a16="http://schemas.microsoft.com/office/drawing/2014/main" id="{C30ABAB8-7281-4BCA-856F-FE0476A46D89}"/>
              </a:ext>
            </a:extLst>
          </p:cNvPr>
          <p:cNvSpPr txBox="1">
            <a:spLocks/>
          </p:cNvSpPr>
          <p:nvPr/>
        </p:nvSpPr>
        <p:spPr>
          <a:xfrm>
            <a:off x="132080" y="1143000"/>
            <a:ext cx="9011920" cy="5033963"/>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200"/>
              </a:spcBef>
            </a:pPr>
            <a:r>
              <a:rPr lang="en-GB" sz="2400" dirty="0"/>
              <a:t>Country specific economic sectors only partially aligned to International Standards (COFOG)</a:t>
            </a:r>
          </a:p>
          <a:p>
            <a:pPr>
              <a:lnSpc>
                <a:spcPct val="100000"/>
              </a:lnSpc>
              <a:spcBef>
                <a:spcPts val="1200"/>
              </a:spcBef>
            </a:pPr>
            <a:r>
              <a:rPr lang="en-GB" sz="2400" dirty="0"/>
              <a:t>Difficult to compare across countries – different functional sectors</a:t>
            </a:r>
          </a:p>
          <a:p>
            <a:pPr>
              <a:lnSpc>
                <a:spcPct val="100000"/>
              </a:lnSpc>
              <a:spcBef>
                <a:spcPts val="1200"/>
              </a:spcBef>
            </a:pPr>
            <a:r>
              <a:rPr lang="en-GB" sz="2400" dirty="0"/>
              <a:t>Defined percentages of budget allocated to various sectors  </a:t>
            </a:r>
          </a:p>
          <a:p>
            <a:pPr>
              <a:lnSpc>
                <a:spcPct val="100000"/>
              </a:lnSpc>
              <a:spcBef>
                <a:spcPts val="1200"/>
              </a:spcBef>
            </a:pPr>
            <a:r>
              <a:rPr lang="en-GB" sz="2400" dirty="0"/>
              <a:t>Basic designation to define priorities (e.g. number 1 to 4)</a:t>
            </a:r>
          </a:p>
          <a:p>
            <a:pPr>
              <a:lnSpc>
                <a:spcPct val="100000"/>
              </a:lnSpc>
              <a:spcBef>
                <a:spcPts val="1200"/>
              </a:spcBef>
            </a:pPr>
            <a:r>
              <a:rPr lang="en-GB" sz="2400" dirty="0"/>
              <a:t>This gave some level of analysis for formulating the budget and allocating funds….</a:t>
            </a:r>
          </a:p>
          <a:p>
            <a:pPr>
              <a:lnSpc>
                <a:spcPct val="100000"/>
              </a:lnSpc>
              <a:spcBef>
                <a:spcPts val="1200"/>
              </a:spcBef>
            </a:pPr>
            <a:r>
              <a:rPr lang="en-GB" sz="2400" dirty="0"/>
              <a:t>But not utilized for reporting purposes, e.g. in IFMIS </a:t>
            </a:r>
          </a:p>
          <a:p>
            <a:pPr>
              <a:lnSpc>
                <a:spcPct val="100000"/>
              </a:lnSpc>
              <a:spcBef>
                <a:spcPts val="1200"/>
              </a:spcBef>
            </a:pPr>
            <a:r>
              <a:rPr lang="en-GB" sz="2400" dirty="0"/>
              <a:t>Limited performance reporting and difficulties in attributing outcomes to outputs, programs and activities (and effectiveness of input allocations)</a:t>
            </a:r>
          </a:p>
        </p:txBody>
      </p:sp>
    </p:spTree>
    <p:extLst>
      <p:ext uri="{BB962C8B-B14F-4D97-AF65-F5344CB8AC3E}">
        <p14:creationId xmlns:p14="http://schemas.microsoft.com/office/powerpoint/2010/main" val="451564247"/>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91D4EAF-05E0-4E8C-B182-4C5A817AFE11}"/>
              </a:ext>
            </a:extLst>
          </p:cNvPr>
          <p:cNvSpPr/>
          <p:nvPr/>
        </p:nvSpPr>
        <p:spPr>
          <a:xfrm>
            <a:off x="274220" y="196334"/>
            <a:ext cx="8605620" cy="600164"/>
          </a:xfrm>
          <a:prstGeom prst="rect">
            <a:avLst/>
          </a:prstGeom>
        </p:spPr>
        <p:txBody>
          <a:bodyPr wrap="square">
            <a:spAutoFit/>
          </a:bodyPr>
          <a:lstStyle/>
          <a:p>
            <a:r>
              <a:rPr lang="en-US" sz="3300" dirty="0">
                <a:solidFill>
                  <a:schemeClr val="bg1"/>
                </a:solidFill>
              </a:rPr>
              <a:t>Expenditure priorities – recent trends</a:t>
            </a:r>
            <a:endParaRPr lang="en-US" sz="3300" dirty="0"/>
          </a:p>
        </p:txBody>
      </p:sp>
      <p:sp>
        <p:nvSpPr>
          <p:cNvPr id="6" name="Content Placeholder 2">
            <a:extLst>
              <a:ext uri="{FF2B5EF4-FFF2-40B4-BE49-F238E27FC236}">
                <a16:creationId xmlns:a16="http://schemas.microsoft.com/office/drawing/2014/main" id="{9042684A-8BD1-4892-85BF-442F294428BB}"/>
              </a:ext>
            </a:extLst>
          </p:cNvPr>
          <p:cNvSpPr txBox="1">
            <a:spLocks/>
          </p:cNvSpPr>
          <p:nvPr/>
        </p:nvSpPr>
        <p:spPr>
          <a:xfrm>
            <a:off x="121920" y="1143000"/>
            <a:ext cx="8869680" cy="5033963"/>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200"/>
              </a:spcBef>
            </a:pPr>
            <a:r>
              <a:rPr lang="en-GB" sz="2400" dirty="0"/>
              <a:t>Increasing use of COFOG classification, usually via mapping to the program segment (e.g. at sub-program level)</a:t>
            </a:r>
          </a:p>
          <a:p>
            <a:pPr>
              <a:lnSpc>
                <a:spcPct val="100000"/>
              </a:lnSpc>
              <a:spcBef>
                <a:spcPts val="1200"/>
              </a:spcBef>
            </a:pPr>
            <a:r>
              <a:rPr lang="en-GB" sz="2400" dirty="0"/>
              <a:t>Designing the programs around policy objectives and priorities from the outset rather than designing the program and then assigning it to a priority</a:t>
            </a:r>
          </a:p>
          <a:p>
            <a:pPr>
              <a:lnSpc>
                <a:spcPct val="100000"/>
              </a:lnSpc>
              <a:spcBef>
                <a:spcPts val="1200"/>
              </a:spcBef>
            </a:pPr>
            <a:r>
              <a:rPr lang="en-GB" sz="2400" dirty="0"/>
              <a:t>Previously was open to manipulation by selecting priority objectives largely to justify securing higher levels of funding</a:t>
            </a:r>
          </a:p>
          <a:p>
            <a:pPr>
              <a:lnSpc>
                <a:spcPct val="100000"/>
              </a:lnSpc>
              <a:spcBef>
                <a:spcPts val="1200"/>
              </a:spcBef>
            </a:pPr>
            <a:r>
              <a:rPr lang="en-GB" sz="2400" dirty="0"/>
              <a:t>Improved harmonization (and linkages) with national plans </a:t>
            </a:r>
          </a:p>
          <a:p>
            <a:pPr>
              <a:lnSpc>
                <a:spcPct val="100000"/>
              </a:lnSpc>
              <a:spcBef>
                <a:spcPts val="1200"/>
              </a:spcBef>
            </a:pPr>
            <a:r>
              <a:rPr lang="en-GB" sz="2400" dirty="0"/>
              <a:t>Greater focus on performance and outcomes: outputs over inputs</a:t>
            </a:r>
          </a:p>
          <a:p>
            <a:pPr>
              <a:lnSpc>
                <a:spcPct val="100000"/>
              </a:lnSpc>
              <a:spcBef>
                <a:spcPts val="1200"/>
              </a:spcBef>
            </a:pPr>
            <a:r>
              <a:rPr lang="en-GB" sz="2400" dirty="0"/>
              <a:t>Consistent expenditure policy over the medium term</a:t>
            </a:r>
          </a:p>
        </p:txBody>
      </p:sp>
    </p:spTree>
    <p:extLst>
      <p:ext uri="{BB962C8B-B14F-4D97-AF65-F5344CB8AC3E}">
        <p14:creationId xmlns:p14="http://schemas.microsoft.com/office/powerpoint/2010/main" val="1285135137"/>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C58827A-D098-40C8-AC34-25330D4CBF84}"/>
              </a:ext>
            </a:extLst>
          </p:cNvPr>
          <p:cNvSpPr>
            <a:spLocks noGrp="1"/>
          </p:cNvSpPr>
          <p:nvPr>
            <p:ph type="title"/>
          </p:nvPr>
        </p:nvSpPr>
        <p:spPr>
          <a:xfrm>
            <a:off x="628650" y="1"/>
            <a:ext cx="7886700" cy="1066800"/>
          </a:xfrm>
        </p:spPr>
        <p:txBody>
          <a:bodyPr/>
          <a:lstStyle/>
          <a:p>
            <a:r>
              <a:rPr lang="en-US" dirty="0">
                <a:solidFill>
                  <a:schemeClr val="bg1"/>
                </a:solidFill>
              </a:rPr>
              <a:t>Priority Objectives </a:t>
            </a:r>
          </a:p>
        </p:txBody>
      </p:sp>
      <p:sp>
        <p:nvSpPr>
          <p:cNvPr id="6" name="Content Placeholder 2">
            <a:extLst>
              <a:ext uri="{FF2B5EF4-FFF2-40B4-BE49-F238E27FC236}">
                <a16:creationId xmlns:a16="http://schemas.microsoft.com/office/drawing/2014/main" id="{AB22B214-8B13-4B42-BBE1-F6D94A827726}"/>
              </a:ext>
            </a:extLst>
          </p:cNvPr>
          <p:cNvSpPr txBox="1">
            <a:spLocks/>
          </p:cNvSpPr>
          <p:nvPr/>
        </p:nvSpPr>
        <p:spPr>
          <a:xfrm>
            <a:off x="228600" y="1143001"/>
            <a:ext cx="8686800" cy="4861560"/>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200"/>
              </a:spcBef>
            </a:pPr>
            <a:r>
              <a:rPr lang="en-GB" sz="2400"/>
              <a:t>National development plans underpinned by sector plans and strategies </a:t>
            </a:r>
          </a:p>
          <a:p>
            <a:pPr>
              <a:lnSpc>
                <a:spcPct val="100000"/>
              </a:lnSpc>
              <a:spcBef>
                <a:spcPts val="1200"/>
              </a:spcBef>
            </a:pPr>
            <a:r>
              <a:rPr lang="en-GB" sz="2400"/>
              <a:t>Different policy objectives across countries but high level of commonality</a:t>
            </a:r>
          </a:p>
          <a:p>
            <a:pPr>
              <a:lnSpc>
                <a:spcPct val="100000"/>
              </a:lnSpc>
              <a:spcBef>
                <a:spcPts val="1200"/>
              </a:spcBef>
            </a:pPr>
            <a:r>
              <a:rPr lang="en-GB" sz="2400"/>
              <a:t>Previously plans attempted to incorporate elements from Millennium Development Goals (MDGs) </a:t>
            </a:r>
          </a:p>
          <a:p>
            <a:pPr>
              <a:lnSpc>
                <a:spcPct val="100000"/>
              </a:lnSpc>
              <a:spcBef>
                <a:spcPts val="1200"/>
              </a:spcBef>
            </a:pPr>
            <a:r>
              <a:rPr lang="en-GB" sz="2400"/>
              <a:t>Increasingly embedding principles from Sustainable Development Goals (SDGs)</a:t>
            </a:r>
          </a:p>
          <a:p>
            <a:pPr>
              <a:lnSpc>
                <a:spcPct val="100000"/>
              </a:lnSpc>
              <a:spcBef>
                <a:spcPts val="1200"/>
              </a:spcBef>
            </a:pPr>
            <a:r>
              <a:rPr lang="en-GB" sz="2400"/>
              <a:t>For example: Kenya “mainstreaming” SDGs into MTPIII </a:t>
            </a:r>
            <a:endParaRPr lang="en-GB" sz="2400" dirty="0"/>
          </a:p>
        </p:txBody>
      </p:sp>
    </p:spTree>
    <p:extLst>
      <p:ext uri="{BB962C8B-B14F-4D97-AF65-F5344CB8AC3E}">
        <p14:creationId xmlns:p14="http://schemas.microsoft.com/office/powerpoint/2010/main" val="1867405821"/>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2A53295-DC6E-422A-BD74-80666F0764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7126792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F2F4C8D-94C7-4515-A217-8D2E9D82381C}"/>
              </a:ext>
            </a:extLst>
          </p:cNvPr>
          <p:cNvSpPr txBox="1">
            <a:spLocks/>
          </p:cNvSpPr>
          <p:nvPr/>
        </p:nvSpPr>
        <p:spPr>
          <a:xfrm>
            <a:off x="623888" y="2438400"/>
            <a:ext cx="7886700" cy="1524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3600" b="1" dirty="0"/>
              <a:t>Data analysis and classification</a:t>
            </a:r>
            <a:endParaRPr lang="en-US" sz="3600" b="1" dirty="0">
              <a:highlight>
                <a:srgbClr val="FFFF00"/>
              </a:highlight>
            </a:endParaRPr>
          </a:p>
        </p:txBody>
      </p:sp>
    </p:spTree>
    <p:extLst>
      <p:ext uri="{BB962C8B-B14F-4D97-AF65-F5344CB8AC3E}">
        <p14:creationId xmlns:p14="http://schemas.microsoft.com/office/powerpoint/2010/main" val="3928925227"/>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81FDA08-8481-47CF-8121-AAC6CDDC0695}"/>
              </a:ext>
            </a:extLst>
          </p:cNvPr>
          <p:cNvSpPr>
            <a:spLocks noGrp="1"/>
          </p:cNvSpPr>
          <p:nvPr>
            <p:ph type="title"/>
          </p:nvPr>
        </p:nvSpPr>
        <p:spPr>
          <a:xfrm>
            <a:off x="355600" y="1"/>
            <a:ext cx="8159750" cy="1066800"/>
          </a:xfrm>
        </p:spPr>
        <p:txBody>
          <a:bodyPr/>
          <a:lstStyle/>
          <a:p>
            <a:r>
              <a:rPr lang="en-US" dirty="0">
                <a:solidFill>
                  <a:schemeClr val="bg1"/>
                </a:solidFill>
              </a:rPr>
              <a:t>Data analysis required for decision making</a:t>
            </a:r>
            <a:endParaRPr lang="en-US" dirty="0"/>
          </a:p>
        </p:txBody>
      </p:sp>
      <p:sp>
        <p:nvSpPr>
          <p:cNvPr id="6" name="Content Placeholder 2">
            <a:extLst>
              <a:ext uri="{FF2B5EF4-FFF2-40B4-BE49-F238E27FC236}">
                <a16:creationId xmlns:a16="http://schemas.microsoft.com/office/drawing/2014/main" id="{989857A2-D4DF-4425-ADD3-6E420CE5EA59}"/>
              </a:ext>
            </a:extLst>
          </p:cNvPr>
          <p:cNvSpPr txBox="1">
            <a:spLocks/>
          </p:cNvSpPr>
          <p:nvPr/>
        </p:nvSpPr>
        <p:spPr>
          <a:xfrm>
            <a:off x="76200" y="1066802"/>
            <a:ext cx="8915400" cy="5110162"/>
          </a:xfrm>
          <a:prstGeom prst="rect">
            <a:avLst/>
          </a:prstGeom>
        </p:spPr>
        <p:txBody>
          <a:bodyPr>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200"/>
              </a:spcBef>
            </a:pPr>
            <a:r>
              <a:rPr lang="en-GB" sz="2400"/>
              <a:t>Needed for decision making - different levels and players</a:t>
            </a:r>
          </a:p>
          <a:p>
            <a:pPr>
              <a:lnSpc>
                <a:spcPct val="100000"/>
              </a:lnSpc>
              <a:spcBef>
                <a:spcPts val="1200"/>
              </a:spcBef>
            </a:pPr>
            <a:r>
              <a:rPr lang="en-GB" sz="2400"/>
              <a:t>Politicians; planning; budget office; sector groups; MDAs; external finance/affairs; local government; etc.  </a:t>
            </a:r>
          </a:p>
          <a:p>
            <a:pPr>
              <a:lnSpc>
                <a:spcPct val="100000"/>
              </a:lnSpc>
              <a:spcBef>
                <a:spcPts val="600"/>
              </a:spcBef>
            </a:pPr>
            <a:r>
              <a:rPr lang="en-GB" sz="2400"/>
              <a:t>Need a consolidate view of all activities in the public sector – avoid redundancy and overlap</a:t>
            </a:r>
          </a:p>
          <a:p>
            <a:pPr>
              <a:lnSpc>
                <a:spcPct val="100000"/>
              </a:lnSpc>
              <a:spcBef>
                <a:spcPts val="600"/>
              </a:spcBef>
            </a:pPr>
            <a:r>
              <a:rPr lang="en-GB" sz="2400"/>
              <a:t>Need to link budget to national development overarching objectives and priorities</a:t>
            </a:r>
          </a:p>
          <a:p>
            <a:pPr>
              <a:lnSpc>
                <a:spcPct val="100000"/>
              </a:lnSpc>
              <a:spcBef>
                <a:spcPts val="600"/>
              </a:spcBef>
            </a:pPr>
            <a:r>
              <a:rPr lang="en-GB" sz="2400"/>
              <a:t>Important role of PBB performance outputs and outcomes – </a:t>
            </a:r>
            <a:r>
              <a:rPr lang="en-GB" sz="2400" b="1">
                <a:solidFill>
                  <a:srgbClr val="FF0000"/>
                </a:solidFill>
              </a:rPr>
              <a:t>results chain</a:t>
            </a:r>
            <a:r>
              <a:rPr lang="en-GB" sz="2400"/>
              <a:t>:   </a:t>
            </a:r>
          </a:p>
          <a:p>
            <a:pPr lvl="1">
              <a:lnSpc>
                <a:spcPct val="100000"/>
              </a:lnSpc>
              <a:spcBef>
                <a:spcPts val="600"/>
              </a:spcBef>
            </a:pPr>
            <a:r>
              <a:rPr lang="en-GB" sz="2100"/>
              <a:t>Budget costing of programs, sub-programs and activities (supporting the policy objectives)</a:t>
            </a:r>
          </a:p>
          <a:p>
            <a:pPr lvl="1">
              <a:lnSpc>
                <a:spcPct val="100000"/>
              </a:lnSpc>
              <a:spcBef>
                <a:spcPts val="600"/>
              </a:spcBef>
            </a:pPr>
            <a:r>
              <a:rPr lang="en-GB" sz="2100"/>
              <a:t>Defining key performance indicators (KPIs) and target and outcomes</a:t>
            </a:r>
          </a:p>
          <a:p>
            <a:pPr lvl="1">
              <a:lnSpc>
                <a:spcPct val="100000"/>
              </a:lnSpc>
              <a:spcBef>
                <a:spcPts val="1200"/>
              </a:spcBef>
            </a:pPr>
            <a:r>
              <a:rPr lang="en-GB" sz="2100"/>
              <a:t>Demonstrate clearly the linkage between inputs, outputs and outcomes</a:t>
            </a:r>
          </a:p>
          <a:p>
            <a:pPr>
              <a:lnSpc>
                <a:spcPct val="100000"/>
              </a:lnSpc>
              <a:spcBef>
                <a:spcPts val="1200"/>
              </a:spcBef>
            </a:pPr>
            <a:endParaRPr lang="en-GB" sz="2400"/>
          </a:p>
          <a:p>
            <a:pPr>
              <a:lnSpc>
                <a:spcPct val="100000"/>
              </a:lnSpc>
              <a:spcBef>
                <a:spcPts val="1200"/>
              </a:spcBef>
            </a:pPr>
            <a:endParaRPr lang="en-GB" sz="2400"/>
          </a:p>
          <a:p>
            <a:pPr>
              <a:lnSpc>
                <a:spcPct val="100000"/>
              </a:lnSpc>
              <a:spcBef>
                <a:spcPts val="1200"/>
              </a:spcBef>
            </a:pPr>
            <a:endParaRPr lang="en-GB" sz="2400"/>
          </a:p>
          <a:p>
            <a:pPr>
              <a:lnSpc>
                <a:spcPct val="100000"/>
              </a:lnSpc>
              <a:spcBef>
                <a:spcPts val="1200"/>
              </a:spcBef>
            </a:pPr>
            <a:endParaRPr lang="en-GB" sz="2400"/>
          </a:p>
          <a:p>
            <a:pPr>
              <a:lnSpc>
                <a:spcPct val="100000"/>
              </a:lnSpc>
              <a:spcBef>
                <a:spcPts val="1200"/>
              </a:spcBef>
            </a:pPr>
            <a:endParaRPr lang="en-GB" sz="2400" dirty="0"/>
          </a:p>
        </p:txBody>
      </p:sp>
    </p:spTree>
    <p:extLst>
      <p:ext uri="{BB962C8B-B14F-4D97-AF65-F5344CB8AC3E}">
        <p14:creationId xmlns:p14="http://schemas.microsoft.com/office/powerpoint/2010/main" val="1749553392"/>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EE10E6B-077D-48C2-BFA8-1E2559D440A6}"/>
              </a:ext>
            </a:extLst>
          </p:cNvPr>
          <p:cNvSpPr>
            <a:spLocks noGrp="1"/>
          </p:cNvSpPr>
          <p:nvPr>
            <p:ph type="title"/>
          </p:nvPr>
        </p:nvSpPr>
        <p:spPr>
          <a:xfrm>
            <a:off x="628650" y="1"/>
            <a:ext cx="7886700" cy="1066800"/>
          </a:xfrm>
        </p:spPr>
        <p:txBody>
          <a:bodyPr/>
          <a:lstStyle/>
          <a:p>
            <a:r>
              <a:rPr lang="en-US" dirty="0">
                <a:solidFill>
                  <a:schemeClr val="bg1"/>
                </a:solidFill>
              </a:rPr>
              <a:t>Data analysis required for decision making</a:t>
            </a:r>
            <a:endParaRPr lang="en-US" dirty="0"/>
          </a:p>
        </p:txBody>
      </p:sp>
      <p:sp>
        <p:nvSpPr>
          <p:cNvPr id="6" name="Content Placeholder 2">
            <a:extLst>
              <a:ext uri="{FF2B5EF4-FFF2-40B4-BE49-F238E27FC236}">
                <a16:creationId xmlns:a16="http://schemas.microsoft.com/office/drawing/2014/main" id="{B7DEB06C-CF76-4A1C-BC75-4CB9F1E9B6F8}"/>
              </a:ext>
            </a:extLst>
          </p:cNvPr>
          <p:cNvSpPr txBox="1">
            <a:spLocks/>
          </p:cNvSpPr>
          <p:nvPr/>
        </p:nvSpPr>
        <p:spPr>
          <a:xfrm>
            <a:off x="76200" y="1066802"/>
            <a:ext cx="9067800" cy="5110162"/>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80000"/>
              </a:lnSpc>
              <a:spcBef>
                <a:spcPts val="1800"/>
              </a:spcBef>
            </a:pPr>
            <a:r>
              <a:rPr lang="en-GB" sz="2400"/>
              <a:t>Need ability to define budget ceilings and present budget submissions by sector (COFOG) and policy objectives, to demonstrate how programs are contributing to policy objectives and justify priority spending areas  </a:t>
            </a:r>
          </a:p>
          <a:p>
            <a:pPr>
              <a:lnSpc>
                <a:spcPct val="80000"/>
              </a:lnSpc>
              <a:spcBef>
                <a:spcPts val="1800"/>
              </a:spcBef>
            </a:pPr>
            <a:r>
              <a:rPr lang="en-GB" sz="2400"/>
              <a:t>Reporting (monitoring) actual outcomes: both financial and non-financial reporting by program segment, sector, and policy objectives (various dimensions) </a:t>
            </a:r>
          </a:p>
          <a:p>
            <a:pPr>
              <a:lnSpc>
                <a:spcPct val="80000"/>
              </a:lnSpc>
              <a:spcBef>
                <a:spcPts val="1800"/>
              </a:spcBef>
            </a:pPr>
            <a:r>
              <a:rPr lang="en-GB" sz="2400"/>
              <a:t>Determining: Is a program/sub-program/activity performing or underperforming; are they still contributing to the overall policy objectives and priorities (results chain assumptions valid?)</a:t>
            </a:r>
          </a:p>
          <a:p>
            <a:pPr>
              <a:lnSpc>
                <a:spcPct val="80000"/>
              </a:lnSpc>
              <a:spcBef>
                <a:spcPts val="1800"/>
              </a:spcBef>
            </a:pPr>
            <a:r>
              <a:rPr lang="en-GB" sz="2400"/>
              <a:t>Decisions: Should program exist?; should it be expanded or reduced? Does it require additional complementary inputs/outputs – different sub-programs?</a:t>
            </a:r>
          </a:p>
          <a:p>
            <a:pPr>
              <a:lnSpc>
                <a:spcPct val="80000"/>
              </a:lnSpc>
              <a:spcBef>
                <a:spcPts val="1800"/>
              </a:spcBef>
            </a:pPr>
            <a:r>
              <a:rPr lang="en-GB" sz="2400"/>
              <a:t>Need to be able drill-down on data to detailed level</a:t>
            </a:r>
          </a:p>
          <a:p>
            <a:pPr>
              <a:lnSpc>
                <a:spcPct val="100000"/>
              </a:lnSpc>
              <a:spcBef>
                <a:spcPts val="1200"/>
              </a:spcBef>
            </a:pPr>
            <a:endParaRPr lang="en-GB" sz="2400"/>
          </a:p>
          <a:p>
            <a:pPr>
              <a:lnSpc>
                <a:spcPct val="100000"/>
              </a:lnSpc>
              <a:spcBef>
                <a:spcPts val="1200"/>
              </a:spcBef>
            </a:pPr>
            <a:endParaRPr lang="en-GB" sz="2400"/>
          </a:p>
          <a:p>
            <a:pPr>
              <a:lnSpc>
                <a:spcPct val="100000"/>
              </a:lnSpc>
              <a:spcBef>
                <a:spcPts val="1200"/>
              </a:spcBef>
            </a:pPr>
            <a:endParaRPr lang="en-GB" sz="2400"/>
          </a:p>
          <a:p>
            <a:pPr>
              <a:lnSpc>
                <a:spcPct val="100000"/>
              </a:lnSpc>
              <a:spcBef>
                <a:spcPts val="1200"/>
              </a:spcBef>
            </a:pPr>
            <a:endParaRPr lang="en-GB" sz="2400"/>
          </a:p>
          <a:p>
            <a:pPr>
              <a:lnSpc>
                <a:spcPct val="100000"/>
              </a:lnSpc>
              <a:spcBef>
                <a:spcPts val="1200"/>
              </a:spcBef>
            </a:pPr>
            <a:endParaRPr lang="en-GB" sz="2400"/>
          </a:p>
          <a:p>
            <a:pPr>
              <a:lnSpc>
                <a:spcPct val="100000"/>
              </a:lnSpc>
              <a:spcBef>
                <a:spcPts val="1200"/>
              </a:spcBef>
            </a:pPr>
            <a:endParaRPr lang="en-GB" sz="2400" dirty="0"/>
          </a:p>
        </p:txBody>
      </p:sp>
    </p:spTree>
    <p:extLst>
      <p:ext uri="{BB962C8B-B14F-4D97-AF65-F5344CB8AC3E}">
        <p14:creationId xmlns:p14="http://schemas.microsoft.com/office/powerpoint/2010/main" val="1646054140"/>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3611DF5-BC71-467A-8CEE-29D04B51CF86}"/>
              </a:ext>
            </a:extLst>
          </p:cNvPr>
          <p:cNvSpPr>
            <a:spLocks noGrp="1"/>
          </p:cNvSpPr>
          <p:nvPr>
            <p:ph type="title"/>
          </p:nvPr>
        </p:nvSpPr>
        <p:spPr>
          <a:xfrm>
            <a:off x="396240" y="1"/>
            <a:ext cx="8119110" cy="1066800"/>
          </a:xfrm>
        </p:spPr>
        <p:txBody>
          <a:bodyPr/>
          <a:lstStyle/>
          <a:p>
            <a:r>
              <a:rPr lang="en-US" dirty="0">
                <a:solidFill>
                  <a:schemeClr val="bg1"/>
                </a:solidFill>
              </a:rPr>
              <a:t>Data analysis for influencing</a:t>
            </a:r>
          </a:p>
        </p:txBody>
      </p:sp>
      <p:sp>
        <p:nvSpPr>
          <p:cNvPr id="6" name="Content Placeholder 2">
            <a:extLst>
              <a:ext uri="{FF2B5EF4-FFF2-40B4-BE49-F238E27FC236}">
                <a16:creationId xmlns:a16="http://schemas.microsoft.com/office/drawing/2014/main" id="{BE33FABD-B9BB-4711-BA1E-415CF5556444}"/>
              </a:ext>
            </a:extLst>
          </p:cNvPr>
          <p:cNvSpPr txBox="1">
            <a:spLocks/>
          </p:cNvSpPr>
          <p:nvPr/>
        </p:nvSpPr>
        <p:spPr>
          <a:xfrm>
            <a:off x="0" y="1066802"/>
            <a:ext cx="9144000" cy="5110162"/>
          </a:xfrm>
          <a:prstGeom prst="rect">
            <a:avLst/>
          </a:prstGeom>
        </p:spPr>
        <p:txBody>
          <a:bodyPr>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80000"/>
              </a:lnSpc>
              <a:spcBef>
                <a:spcPts val="1200"/>
              </a:spcBef>
            </a:pPr>
            <a:r>
              <a:rPr lang="en-GB" sz="2400"/>
              <a:t>Often want to do more than inform but want to influencing stakeholders - to gain consensus on decisions and/or buy-in to policy objectives, interventions (e.g. highly prominent projects) etc.   </a:t>
            </a:r>
          </a:p>
          <a:p>
            <a:pPr>
              <a:lnSpc>
                <a:spcPct val="80000"/>
              </a:lnSpc>
              <a:spcBef>
                <a:spcPts val="1200"/>
              </a:spcBef>
            </a:pPr>
            <a:r>
              <a:rPr lang="en-GB" sz="2400"/>
              <a:t>Making compelling arguments to influence allocation of funds towards priority areas and designated sectors</a:t>
            </a:r>
          </a:p>
          <a:p>
            <a:pPr>
              <a:lnSpc>
                <a:spcPct val="80000"/>
              </a:lnSpc>
              <a:spcBef>
                <a:spcPts val="1200"/>
              </a:spcBef>
            </a:pPr>
            <a:r>
              <a:rPr lang="en-GB" sz="2400"/>
              <a:t>Demonstrate percentages allocated and spent against each sector, priority program, etc. - summary (graphical) presentation with drill down capabilities </a:t>
            </a:r>
          </a:p>
          <a:p>
            <a:pPr>
              <a:lnSpc>
                <a:spcPct val="80000"/>
              </a:lnSpc>
              <a:spcBef>
                <a:spcPts val="1200"/>
              </a:spcBef>
            </a:pPr>
            <a:r>
              <a:rPr lang="en-GB" sz="2400"/>
              <a:t>Presenting alternative options - different models/scenarios and “what-ifs” – clearly demonstrating the respective impact of the different scenarios</a:t>
            </a:r>
          </a:p>
          <a:p>
            <a:pPr>
              <a:lnSpc>
                <a:spcPct val="80000"/>
              </a:lnSpc>
              <a:spcBef>
                <a:spcPts val="1200"/>
              </a:spcBef>
            </a:pPr>
            <a:r>
              <a:rPr lang="en-GB" sz="2400"/>
              <a:t>Justification for the approved interventions – highlighting the longer term anticipated outcomes and intermediate milestones for their achievement</a:t>
            </a:r>
          </a:p>
          <a:p>
            <a:pPr>
              <a:lnSpc>
                <a:spcPct val="80000"/>
              </a:lnSpc>
              <a:spcBef>
                <a:spcPts val="1200"/>
              </a:spcBef>
            </a:pPr>
            <a:r>
              <a:rPr lang="en-GB" sz="2400"/>
              <a:t>Demonstrate and publicize quick hit wins and progress towards longer term achievements </a:t>
            </a:r>
            <a:endParaRPr lang="en-GB" sz="2400" dirty="0"/>
          </a:p>
        </p:txBody>
      </p:sp>
    </p:spTree>
    <p:extLst>
      <p:ext uri="{BB962C8B-B14F-4D97-AF65-F5344CB8AC3E}">
        <p14:creationId xmlns:p14="http://schemas.microsoft.com/office/powerpoint/2010/main" val="795718767"/>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5862512-BBB1-4B74-B825-F1F646F79D00}"/>
              </a:ext>
            </a:extLst>
          </p:cNvPr>
          <p:cNvSpPr>
            <a:spLocks noGrp="1"/>
          </p:cNvSpPr>
          <p:nvPr>
            <p:ph type="title"/>
          </p:nvPr>
        </p:nvSpPr>
        <p:spPr>
          <a:xfrm>
            <a:off x="314960" y="1"/>
            <a:ext cx="8200390" cy="1066800"/>
          </a:xfrm>
        </p:spPr>
        <p:txBody>
          <a:bodyPr/>
          <a:lstStyle/>
          <a:p>
            <a:r>
              <a:rPr lang="en-US" dirty="0">
                <a:solidFill>
                  <a:schemeClr val="bg1"/>
                </a:solidFill>
              </a:rPr>
              <a:t>Data analysis required for communication</a:t>
            </a:r>
            <a:endParaRPr lang="en-US" dirty="0"/>
          </a:p>
        </p:txBody>
      </p:sp>
      <p:sp>
        <p:nvSpPr>
          <p:cNvPr id="6" name="Content Placeholder 2">
            <a:extLst>
              <a:ext uri="{FF2B5EF4-FFF2-40B4-BE49-F238E27FC236}">
                <a16:creationId xmlns:a16="http://schemas.microsoft.com/office/drawing/2014/main" id="{1D326A28-2ABB-4C05-A8B4-9DBAC1BD2409}"/>
              </a:ext>
            </a:extLst>
          </p:cNvPr>
          <p:cNvSpPr txBox="1">
            <a:spLocks/>
          </p:cNvSpPr>
          <p:nvPr/>
        </p:nvSpPr>
        <p:spPr>
          <a:xfrm>
            <a:off x="152400" y="1143000"/>
            <a:ext cx="8839200" cy="5033963"/>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800"/>
              </a:spcBef>
            </a:pPr>
            <a:r>
              <a:rPr lang="en-GB" sz="2400"/>
              <a:t>Needed for communication and information, e.g. informing the public, CSOs, DPs, etc., as well as politicians, MDAs, etc.</a:t>
            </a:r>
          </a:p>
          <a:p>
            <a:pPr>
              <a:lnSpc>
                <a:spcPct val="100000"/>
              </a:lnSpc>
              <a:spcBef>
                <a:spcPts val="1800"/>
              </a:spcBef>
            </a:pPr>
            <a:r>
              <a:rPr lang="en-GB" sz="2400"/>
              <a:t>What are the key message to be disseminated?</a:t>
            </a:r>
          </a:p>
          <a:p>
            <a:pPr>
              <a:lnSpc>
                <a:spcPct val="100000"/>
              </a:lnSpc>
              <a:spcBef>
                <a:spcPts val="1800"/>
              </a:spcBef>
            </a:pPr>
            <a:r>
              <a:rPr lang="en-GB" sz="2400"/>
              <a:t>How much is being spent in different sectors of the economy?</a:t>
            </a:r>
          </a:p>
          <a:p>
            <a:pPr>
              <a:lnSpc>
                <a:spcPct val="100000"/>
              </a:lnSpc>
              <a:spcBef>
                <a:spcPts val="1800"/>
              </a:spcBef>
            </a:pPr>
            <a:r>
              <a:rPr lang="en-GB" sz="2400"/>
              <a:t>What the priority spending areas are?</a:t>
            </a:r>
          </a:p>
          <a:p>
            <a:pPr>
              <a:lnSpc>
                <a:spcPct val="100000"/>
              </a:lnSpc>
              <a:spcBef>
                <a:spcPts val="1800"/>
              </a:spcBef>
            </a:pPr>
            <a:r>
              <a:rPr lang="en-GB" sz="2400"/>
              <a:t>Past performance – impact of spending – what has been achieved</a:t>
            </a:r>
          </a:p>
          <a:p>
            <a:pPr>
              <a:lnSpc>
                <a:spcPct val="100000"/>
              </a:lnSpc>
              <a:spcBef>
                <a:spcPts val="1800"/>
              </a:spcBef>
            </a:pPr>
            <a:r>
              <a:rPr lang="en-GB" sz="2400"/>
              <a:t>Public participation in planning, budgeting and accountability processes</a:t>
            </a:r>
            <a:endParaRPr lang="en-GB" sz="2400" dirty="0"/>
          </a:p>
        </p:txBody>
      </p:sp>
    </p:spTree>
    <p:extLst>
      <p:ext uri="{BB962C8B-B14F-4D97-AF65-F5344CB8AC3E}">
        <p14:creationId xmlns:p14="http://schemas.microsoft.com/office/powerpoint/2010/main" val="3995468543"/>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5EB9867-31D8-401D-8FB0-D7FDD9802CA0}"/>
              </a:ext>
            </a:extLst>
          </p:cNvPr>
          <p:cNvSpPr>
            <a:spLocks noGrp="1"/>
          </p:cNvSpPr>
          <p:nvPr>
            <p:ph type="title"/>
          </p:nvPr>
        </p:nvSpPr>
        <p:spPr>
          <a:xfrm>
            <a:off x="203200" y="1"/>
            <a:ext cx="8312150" cy="1066800"/>
          </a:xfrm>
        </p:spPr>
        <p:txBody>
          <a:bodyPr/>
          <a:lstStyle/>
          <a:p>
            <a:r>
              <a:rPr lang="en-US" dirty="0">
                <a:solidFill>
                  <a:schemeClr val="bg1"/>
                </a:solidFill>
              </a:rPr>
              <a:t>Data analysis required for communication</a:t>
            </a:r>
            <a:endParaRPr lang="en-US" dirty="0"/>
          </a:p>
        </p:txBody>
      </p:sp>
      <p:sp>
        <p:nvSpPr>
          <p:cNvPr id="6" name="Content Placeholder 2">
            <a:extLst>
              <a:ext uri="{FF2B5EF4-FFF2-40B4-BE49-F238E27FC236}">
                <a16:creationId xmlns:a16="http://schemas.microsoft.com/office/drawing/2014/main" id="{A71201BB-BB12-4265-AC0A-DFF526A57E3C}"/>
              </a:ext>
            </a:extLst>
          </p:cNvPr>
          <p:cNvSpPr txBox="1">
            <a:spLocks/>
          </p:cNvSpPr>
          <p:nvPr/>
        </p:nvSpPr>
        <p:spPr>
          <a:xfrm>
            <a:off x="152400" y="1143000"/>
            <a:ext cx="8839200" cy="5033963"/>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Bef>
                <a:spcPts val="1200"/>
              </a:spcBef>
            </a:pPr>
            <a:r>
              <a:rPr lang="en-GB" sz="2400"/>
              <a:t>Different messages for different audiences - debunk terminology and technical jargon </a:t>
            </a:r>
          </a:p>
          <a:p>
            <a:pPr>
              <a:spcBef>
                <a:spcPts val="1200"/>
              </a:spcBef>
            </a:pPr>
            <a:r>
              <a:rPr lang="en-GB" sz="2400"/>
              <a:t>Different messages (focus) for different groups</a:t>
            </a:r>
          </a:p>
          <a:p>
            <a:pPr>
              <a:spcBef>
                <a:spcPts val="1200"/>
              </a:spcBef>
            </a:pPr>
            <a:r>
              <a:rPr lang="en-GB" sz="2400"/>
              <a:t>Focused information – charts, diagrams, infographics, to present summarised information effectively – with drill down to the underlying data (allowing further analysis by key stakeholder groups)  </a:t>
            </a:r>
          </a:p>
          <a:p>
            <a:pPr>
              <a:spcBef>
                <a:spcPts val="1200"/>
              </a:spcBef>
            </a:pPr>
            <a:r>
              <a:rPr lang="en-GB" sz="2400"/>
              <a:t>Immediate impact of message</a:t>
            </a:r>
          </a:p>
          <a:p>
            <a:pPr lvl="1">
              <a:spcBef>
                <a:spcPts val="1200"/>
              </a:spcBef>
            </a:pPr>
            <a:r>
              <a:rPr lang="en-GB" sz="2100"/>
              <a:t>Easy to read</a:t>
            </a:r>
          </a:p>
          <a:p>
            <a:pPr lvl="1">
              <a:spcBef>
                <a:spcPts val="1200"/>
              </a:spcBef>
            </a:pPr>
            <a:r>
              <a:rPr lang="en-GB" sz="2100"/>
              <a:t>Planned priorities, budget priorities, and actual performance</a:t>
            </a:r>
          </a:p>
          <a:p>
            <a:pPr lvl="1">
              <a:spcBef>
                <a:spcPts val="1200"/>
              </a:spcBef>
            </a:pPr>
            <a:r>
              <a:rPr lang="en-GB" sz="2100"/>
              <a:t>Quick hit wins </a:t>
            </a:r>
          </a:p>
          <a:p>
            <a:pPr>
              <a:spcBef>
                <a:spcPts val="1200"/>
              </a:spcBef>
            </a:pPr>
            <a:r>
              <a:rPr lang="en-GB" sz="2400"/>
              <a:t>Avoid overloading readers with too much data (data graveyard)</a:t>
            </a:r>
            <a:r>
              <a:rPr lang="en-GB" sz="2400" i="1"/>
              <a:t> </a:t>
            </a:r>
            <a:endParaRPr lang="en-GB" sz="2400" dirty="0"/>
          </a:p>
        </p:txBody>
      </p:sp>
    </p:spTree>
    <p:extLst>
      <p:ext uri="{BB962C8B-B14F-4D97-AF65-F5344CB8AC3E}">
        <p14:creationId xmlns:p14="http://schemas.microsoft.com/office/powerpoint/2010/main" val="2673414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921" y="0"/>
            <a:ext cx="7886700" cy="836145"/>
          </a:xfrm>
        </p:spPr>
        <p:txBody>
          <a:bodyPr>
            <a:normAutofit fontScale="90000"/>
          </a:bodyPr>
          <a:lstStyle/>
          <a:p>
            <a:r>
              <a:rPr 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t>Mid Term Review(MTR) of the NDP I</a:t>
            </a:r>
          </a:p>
        </p:txBody>
      </p:sp>
      <p:sp>
        <p:nvSpPr>
          <p:cNvPr id="3" name="Content Placeholder 2"/>
          <p:cNvSpPr>
            <a:spLocks noGrp="1"/>
          </p:cNvSpPr>
          <p:nvPr>
            <p:ph idx="1"/>
          </p:nvPr>
        </p:nvSpPr>
        <p:spPr>
          <a:xfrm>
            <a:off x="502024" y="1093694"/>
            <a:ext cx="8013326" cy="5083269"/>
          </a:xfrm>
        </p:spPr>
        <p:txBody>
          <a:bodyPr>
            <a:normAutofit/>
          </a:bodyPr>
          <a:lstStyle/>
          <a:p>
            <a:r>
              <a:rPr lang="en-US" sz="3200" b="1" dirty="0">
                <a:latin typeface="Segoe UI" panose="020B0502040204020203" pitchFamily="34" charset="0"/>
                <a:ea typeface="Segoe UI" panose="020B0502040204020203" pitchFamily="34" charset="0"/>
                <a:cs typeface="Segoe UI" panose="020B0502040204020203" pitchFamily="34" charset="0"/>
              </a:rPr>
              <a:t>Overall assessment identified need for:</a:t>
            </a:r>
          </a:p>
          <a:p>
            <a:pPr lvl="1"/>
            <a:r>
              <a:rPr lang="en-US" sz="2800" dirty="0">
                <a:latin typeface="Segoe UI" panose="020B0502040204020203" pitchFamily="34" charset="0"/>
                <a:ea typeface="Segoe UI" panose="020B0502040204020203" pitchFamily="34" charset="0"/>
                <a:cs typeface="Segoe UI" panose="020B0502040204020203" pitchFamily="34" charset="0"/>
              </a:rPr>
              <a:t>greater </a:t>
            </a:r>
            <a:r>
              <a:rPr lang="en-US" sz="2800" dirty="0">
                <a:solidFill>
                  <a:srgbClr val="FF0000"/>
                </a:solidFill>
                <a:latin typeface="Segoe UI" panose="020B0502040204020203" pitchFamily="34" charset="0"/>
                <a:ea typeface="Segoe UI" panose="020B0502040204020203" pitchFamily="34" charset="0"/>
                <a:cs typeface="Segoe UI" panose="020B0502040204020203" pitchFamily="34" charset="0"/>
              </a:rPr>
              <a:t>focus and priority setting </a:t>
            </a:r>
          </a:p>
          <a:p>
            <a:pPr lvl="1"/>
            <a:r>
              <a:rPr lang="en-US" sz="2800" dirty="0">
                <a:latin typeface="Segoe UI" panose="020B0502040204020203" pitchFamily="34" charset="0"/>
                <a:ea typeface="Segoe UI" panose="020B0502040204020203" pitchFamily="34" charset="0"/>
                <a:cs typeface="Segoe UI" panose="020B0502040204020203" pitchFamily="34" charset="0"/>
              </a:rPr>
              <a:t>full </a:t>
            </a:r>
            <a:r>
              <a:rPr lang="en-US" sz="2800" dirty="0">
                <a:solidFill>
                  <a:srgbClr val="FF0000"/>
                </a:solidFill>
                <a:latin typeface="Segoe UI" panose="020B0502040204020203" pitchFamily="34" charset="0"/>
                <a:ea typeface="Segoe UI" panose="020B0502040204020203" pitchFamily="34" charset="0"/>
                <a:cs typeface="Segoe UI" panose="020B0502040204020203" pitchFamily="34" charset="0"/>
              </a:rPr>
              <a:t>alignment of other plans </a:t>
            </a:r>
            <a:r>
              <a:rPr lang="en-US" sz="2800" dirty="0">
                <a:latin typeface="Segoe UI" panose="020B0502040204020203" pitchFamily="34" charset="0"/>
                <a:ea typeface="Segoe UI" panose="020B0502040204020203" pitchFamily="34" charset="0"/>
                <a:cs typeface="Segoe UI" panose="020B0502040204020203" pitchFamily="34" charset="0"/>
              </a:rPr>
              <a:t>and mechanisms with the NDP </a:t>
            </a:r>
          </a:p>
          <a:p>
            <a:pPr lvl="1"/>
            <a:r>
              <a:rPr lang="en-US" sz="2800" dirty="0">
                <a:solidFill>
                  <a:srgbClr val="FF0000"/>
                </a:solidFill>
                <a:latin typeface="Segoe UI" panose="020B0502040204020203" pitchFamily="34" charset="0"/>
                <a:ea typeface="Segoe UI" panose="020B0502040204020203" pitchFamily="34" charset="0"/>
                <a:cs typeface="Segoe UI" panose="020B0502040204020203" pitchFamily="34" charset="0"/>
              </a:rPr>
              <a:t>streamlining</a:t>
            </a:r>
            <a:r>
              <a:rPr lang="en-US" sz="2800" dirty="0">
                <a:latin typeface="Segoe UI" panose="020B0502040204020203" pitchFamily="34" charset="0"/>
                <a:ea typeface="Segoe UI" panose="020B0502040204020203" pitchFamily="34" charset="0"/>
                <a:cs typeface="Segoe UI" panose="020B0502040204020203" pitchFamily="34" charset="0"/>
              </a:rPr>
              <a:t> institutional roles and responsibilities </a:t>
            </a:r>
          </a:p>
          <a:p>
            <a:pPr lvl="1"/>
            <a:r>
              <a:rPr lang="en-US" sz="2800" dirty="0">
                <a:latin typeface="Segoe UI" panose="020B0502040204020203" pitchFamily="34" charset="0"/>
                <a:ea typeface="Segoe UI" panose="020B0502040204020203" pitchFamily="34" charset="0"/>
                <a:cs typeface="Segoe UI" panose="020B0502040204020203" pitchFamily="34" charset="0"/>
              </a:rPr>
              <a:t>increased </a:t>
            </a:r>
            <a:r>
              <a:rPr lang="en-US" sz="2800" dirty="0">
                <a:solidFill>
                  <a:srgbClr val="FF0000"/>
                </a:solidFill>
                <a:latin typeface="Segoe UI" panose="020B0502040204020203" pitchFamily="34" charset="0"/>
                <a:ea typeface="Segoe UI" panose="020B0502040204020203" pitchFamily="34" charset="0"/>
                <a:cs typeface="Segoe UI" panose="020B0502040204020203" pitchFamily="34" charset="0"/>
              </a:rPr>
              <a:t>efficiency and effectiveness</a:t>
            </a:r>
            <a:r>
              <a:rPr lang="en-US" sz="2800" dirty="0">
                <a:latin typeface="Segoe UI" panose="020B0502040204020203" pitchFamily="34" charset="0"/>
                <a:ea typeface="Segoe UI" panose="020B0502040204020203" pitchFamily="34" charset="0"/>
                <a:cs typeface="Segoe UI" panose="020B0502040204020203" pitchFamily="34" charset="0"/>
              </a:rPr>
              <a:t> in the use of funds </a:t>
            </a:r>
          </a:p>
          <a:p>
            <a:pPr lvl="1"/>
            <a:r>
              <a:rPr lang="en-US" sz="2800" dirty="0">
                <a:latin typeface="Segoe UI" panose="020B0502040204020203" pitchFamily="34" charset="0"/>
                <a:ea typeface="Segoe UI" panose="020B0502040204020203" pitchFamily="34" charset="0"/>
                <a:cs typeface="Segoe UI" panose="020B0502040204020203" pitchFamily="34" charset="0"/>
              </a:rPr>
              <a:t>greater common </a:t>
            </a:r>
            <a:r>
              <a:rPr lang="en-US" sz="2800" dirty="0">
                <a:solidFill>
                  <a:srgbClr val="FF0000"/>
                </a:solidFill>
                <a:latin typeface="Segoe UI" panose="020B0502040204020203" pitchFamily="34" charset="0"/>
                <a:ea typeface="Segoe UI" panose="020B0502040204020203" pitchFamily="34" charset="0"/>
                <a:cs typeface="Segoe UI" panose="020B0502040204020203" pitchFamily="34" charset="0"/>
              </a:rPr>
              <a:t>national ownership</a:t>
            </a:r>
            <a:r>
              <a:rPr lang="en-US" sz="2800" dirty="0">
                <a:latin typeface="Segoe UI" panose="020B0502040204020203" pitchFamily="34" charset="0"/>
                <a:ea typeface="Segoe UI" panose="020B0502040204020203" pitchFamily="34" charset="0"/>
                <a:cs typeface="Segoe UI" panose="020B0502040204020203" pitchFamily="34" charset="0"/>
              </a:rPr>
              <a:t> of the NDP </a:t>
            </a:r>
          </a:p>
        </p:txBody>
      </p:sp>
    </p:spTree>
    <p:extLst>
      <p:ext uri="{BB962C8B-B14F-4D97-AF65-F5344CB8AC3E}">
        <p14:creationId xmlns:p14="http://schemas.microsoft.com/office/powerpoint/2010/main" val="2390517326"/>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F9A4BF0-EFF0-4A31-A94F-E3CBCCA7A550}"/>
              </a:ext>
            </a:extLst>
          </p:cNvPr>
          <p:cNvSpPr>
            <a:spLocks noGrp="1"/>
          </p:cNvSpPr>
          <p:nvPr>
            <p:ph type="title"/>
          </p:nvPr>
        </p:nvSpPr>
        <p:spPr>
          <a:xfrm>
            <a:off x="203200" y="1"/>
            <a:ext cx="8312150" cy="1066800"/>
          </a:xfrm>
        </p:spPr>
        <p:txBody>
          <a:bodyPr/>
          <a:lstStyle/>
          <a:p>
            <a:r>
              <a:rPr lang="en-US" dirty="0">
                <a:solidFill>
                  <a:schemeClr val="bg1"/>
                </a:solidFill>
              </a:rPr>
              <a:t>Data classification and the CoA </a:t>
            </a:r>
            <a:endParaRPr lang="en-US" dirty="0"/>
          </a:p>
        </p:txBody>
      </p:sp>
      <p:sp>
        <p:nvSpPr>
          <p:cNvPr id="10" name="Content Placeholder 2">
            <a:extLst>
              <a:ext uri="{FF2B5EF4-FFF2-40B4-BE49-F238E27FC236}">
                <a16:creationId xmlns:a16="http://schemas.microsoft.com/office/drawing/2014/main" id="{8C4B9268-5C3F-4E9E-B545-81ED7DD31156}"/>
              </a:ext>
            </a:extLst>
          </p:cNvPr>
          <p:cNvSpPr txBox="1">
            <a:spLocks/>
          </p:cNvSpPr>
          <p:nvPr/>
        </p:nvSpPr>
        <p:spPr>
          <a:xfrm>
            <a:off x="0" y="1143000"/>
            <a:ext cx="9067800" cy="5033963"/>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80000"/>
              </a:lnSpc>
              <a:spcBef>
                <a:spcPts val="1500"/>
              </a:spcBef>
            </a:pPr>
            <a:r>
              <a:rPr lang="en-GB" sz="2400"/>
              <a:t>A well designed classification structure is a prerequisite for effective data analysis and dissemination </a:t>
            </a:r>
          </a:p>
          <a:p>
            <a:pPr>
              <a:lnSpc>
                <a:spcPct val="80000"/>
              </a:lnSpc>
              <a:spcBef>
                <a:spcPts val="1500"/>
              </a:spcBef>
            </a:pPr>
            <a:r>
              <a:rPr lang="en-GB" sz="2400"/>
              <a:t>The primary classification is a multi-dimensional (multiple segment) COA:</a:t>
            </a:r>
          </a:p>
          <a:p>
            <a:pPr lvl="1">
              <a:lnSpc>
                <a:spcPct val="80000"/>
              </a:lnSpc>
              <a:spcBef>
                <a:spcPts val="1500"/>
              </a:spcBef>
            </a:pPr>
            <a:r>
              <a:rPr lang="en-GB" sz="2100"/>
              <a:t>Administrative segment (organizational dimension)</a:t>
            </a:r>
          </a:p>
          <a:p>
            <a:pPr lvl="1">
              <a:lnSpc>
                <a:spcPct val="80000"/>
              </a:lnSpc>
              <a:spcBef>
                <a:spcPts val="1500"/>
              </a:spcBef>
            </a:pPr>
            <a:r>
              <a:rPr lang="en-GB" sz="2100"/>
              <a:t>Funding Segment (Source of funds)</a:t>
            </a:r>
          </a:p>
          <a:p>
            <a:pPr lvl="1">
              <a:lnSpc>
                <a:spcPct val="80000"/>
              </a:lnSpc>
              <a:spcBef>
                <a:spcPts val="1500"/>
              </a:spcBef>
            </a:pPr>
            <a:r>
              <a:rPr lang="en-GB" sz="2100"/>
              <a:t>Economic Item (category and nature of expenditure ) </a:t>
            </a:r>
          </a:p>
          <a:p>
            <a:pPr lvl="1">
              <a:lnSpc>
                <a:spcPct val="80000"/>
              </a:lnSpc>
              <a:spcBef>
                <a:spcPts val="1500"/>
              </a:spcBef>
            </a:pPr>
            <a:r>
              <a:rPr lang="en-GB" sz="2100"/>
              <a:t>Program, sub-program, activity segment (purpose of spending)</a:t>
            </a:r>
          </a:p>
          <a:p>
            <a:pPr lvl="1">
              <a:lnSpc>
                <a:spcPct val="80000"/>
              </a:lnSpc>
              <a:spcBef>
                <a:spcPts val="1500"/>
              </a:spcBef>
            </a:pPr>
            <a:r>
              <a:rPr lang="en-GB" sz="2100"/>
              <a:t>Geographical segment (beneficiary region of spending)</a:t>
            </a:r>
          </a:p>
          <a:p>
            <a:pPr>
              <a:lnSpc>
                <a:spcPct val="80000"/>
              </a:lnSpc>
              <a:spcBef>
                <a:spcPts val="1500"/>
              </a:spcBef>
            </a:pPr>
            <a:r>
              <a:rPr lang="en-GB" sz="2400"/>
              <a:t>Classifications used by planning, budget preparation, budget execution, accounting and reporting systems</a:t>
            </a:r>
          </a:p>
          <a:p>
            <a:pPr>
              <a:lnSpc>
                <a:spcPct val="80000"/>
              </a:lnSpc>
              <a:spcBef>
                <a:spcPts val="1500"/>
              </a:spcBef>
            </a:pPr>
            <a:r>
              <a:rPr lang="en-GB" sz="2400"/>
              <a:t>Additional dimensions mapped to CoA……</a:t>
            </a:r>
            <a:endParaRPr lang="en-GB" sz="2400" dirty="0"/>
          </a:p>
        </p:txBody>
      </p:sp>
    </p:spTree>
    <p:extLst>
      <p:ext uri="{BB962C8B-B14F-4D97-AF65-F5344CB8AC3E}">
        <p14:creationId xmlns:p14="http://schemas.microsoft.com/office/powerpoint/2010/main" val="3104955757"/>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5A825A4-0B63-430E-AA50-1E84A5DC5B33}"/>
              </a:ext>
            </a:extLst>
          </p:cNvPr>
          <p:cNvSpPr>
            <a:spLocks noGrp="1"/>
          </p:cNvSpPr>
          <p:nvPr>
            <p:ph type="title"/>
          </p:nvPr>
        </p:nvSpPr>
        <p:spPr>
          <a:xfrm>
            <a:off x="223520" y="1"/>
            <a:ext cx="8291830" cy="1066800"/>
          </a:xfrm>
        </p:spPr>
        <p:txBody>
          <a:bodyPr/>
          <a:lstStyle/>
          <a:p>
            <a:r>
              <a:rPr lang="en-US" dirty="0">
                <a:solidFill>
                  <a:schemeClr val="bg1"/>
                </a:solidFill>
              </a:rPr>
              <a:t>Extending the analysis</a:t>
            </a:r>
            <a:endParaRPr lang="en-US" dirty="0"/>
          </a:p>
        </p:txBody>
      </p:sp>
      <p:sp>
        <p:nvSpPr>
          <p:cNvPr id="6" name="Content Placeholder 2">
            <a:extLst>
              <a:ext uri="{FF2B5EF4-FFF2-40B4-BE49-F238E27FC236}">
                <a16:creationId xmlns:a16="http://schemas.microsoft.com/office/drawing/2014/main" id="{C36FC130-19F3-4E5F-A87C-B6327D236461}"/>
              </a:ext>
            </a:extLst>
          </p:cNvPr>
          <p:cNvSpPr txBox="1">
            <a:spLocks/>
          </p:cNvSpPr>
          <p:nvPr/>
        </p:nvSpPr>
        <p:spPr>
          <a:xfrm>
            <a:off x="0" y="1066802"/>
            <a:ext cx="9144000" cy="5110162"/>
          </a:xfrm>
          <a:prstGeom prst="rect">
            <a:avLst/>
          </a:prstGeom>
        </p:spPr>
        <p:txBody>
          <a:bodyP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800"/>
              </a:spcBef>
            </a:pPr>
            <a:r>
              <a:rPr lang="en-GB" sz="2400"/>
              <a:t>Additional dimensions mapped to CoA, e.g. economic sectors, COFOG, policy objectives, development priority classifications, scope for mapping to SDGs, etc.</a:t>
            </a:r>
          </a:p>
          <a:p>
            <a:pPr>
              <a:lnSpc>
                <a:spcPct val="100000"/>
              </a:lnSpc>
              <a:spcBef>
                <a:spcPts val="1800"/>
              </a:spcBef>
            </a:pPr>
            <a:r>
              <a:rPr lang="en-GB" sz="2400"/>
              <a:t>Classifications used by planning, budget preparation, budget execution, accounting and reporting systems</a:t>
            </a:r>
          </a:p>
          <a:p>
            <a:pPr>
              <a:lnSpc>
                <a:spcPct val="100000"/>
              </a:lnSpc>
              <a:spcBef>
                <a:spcPts val="1800"/>
              </a:spcBef>
            </a:pPr>
            <a:r>
              <a:rPr lang="en-GB" sz="2400"/>
              <a:t>Mapping to priority activities (themes, pillars, etc.) from National Plans</a:t>
            </a:r>
          </a:p>
          <a:p>
            <a:pPr>
              <a:lnSpc>
                <a:spcPct val="100000"/>
              </a:lnSpc>
              <a:spcBef>
                <a:spcPts val="1800"/>
              </a:spcBef>
            </a:pPr>
            <a:r>
              <a:rPr lang="en-GB" sz="2400"/>
              <a:t>Can link inputs to the priorities – do allocations reflect stated policy objectives and priorities?</a:t>
            </a:r>
          </a:p>
          <a:p>
            <a:pPr>
              <a:lnSpc>
                <a:spcPct val="100000"/>
              </a:lnSpc>
              <a:spcBef>
                <a:spcPts val="1800"/>
              </a:spcBef>
            </a:pPr>
            <a:r>
              <a:rPr lang="en-GB" sz="2400"/>
              <a:t>Are the priorities weighted and ranked?  How can we achieve this? </a:t>
            </a:r>
            <a:endParaRPr lang="en-GB" sz="2400" dirty="0"/>
          </a:p>
        </p:txBody>
      </p:sp>
    </p:spTree>
    <p:extLst>
      <p:ext uri="{BB962C8B-B14F-4D97-AF65-F5344CB8AC3E}">
        <p14:creationId xmlns:p14="http://schemas.microsoft.com/office/powerpoint/2010/main" val="3682895066"/>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BA23FB7-3B55-45AB-88DB-D0220A900733}"/>
              </a:ext>
            </a:extLst>
          </p:cNvPr>
          <p:cNvSpPr>
            <a:spLocks noGrp="1"/>
          </p:cNvSpPr>
          <p:nvPr>
            <p:ph type="title"/>
          </p:nvPr>
        </p:nvSpPr>
        <p:spPr>
          <a:xfrm>
            <a:off x="172720" y="1"/>
            <a:ext cx="8342630" cy="1066800"/>
          </a:xfrm>
        </p:spPr>
        <p:txBody>
          <a:bodyPr/>
          <a:lstStyle/>
          <a:p>
            <a:r>
              <a:rPr lang="en-US" dirty="0">
                <a:solidFill>
                  <a:schemeClr val="bg1"/>
                </a:solidFill>
              </a:rPr>
              <a:t>Pros and Cons of mapped classifications</a:t>
            </a:r>
            <a:endParaRPr lang="en-US" dirty="0"/>
          </a:p>
        </p:txBody>
      </p:sp>
      <p:sp>
        <p:nvSpPr>
          <p:cNvPr id="6" name="Content Placeholder 2">
            <a:extLst>
              <a:ext uri="{FF2B5EF4-FFF2-40B4-BE49-F238E27FC236}">
                <a16:creationId xmlns:a16="http://schemas.microsoft.com/office/drawing/2014/main" id="{25B7F474-3C1B-4A5B-94FC-EA079386D088}"/>
              </a:ext>
            </a:extLst>
          </p:cNvPr>
          <p:cNvSpPr txBox="1">
            <a:spLocks/>
          </p:cNvSpPr>
          <p:nvPr/>
        </p:nvSpPr>
        <p:spPr>
          <a:xfrm>
            <a:off x="152400" y="1066802"/>
            <a:ext cx="8686800" cy="5110162"/>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200"/>
              </a:spcBef>
            </a:pPr>
            <a:r>
              <a:rPr lang="en-GB" sz="2400"/>
              <a:t>If no mapping: </a:t>
            </a:r>
          </a:p>
          <a:p>
            <a:pPr lvl="1">
              <a:lnSpc>
                <a:spcPct val="100000"/>
              </a:lnSpc>
              <a:spcBef>
                <a:spcPts val="1200"/>
              </a:spcBef>
            </a:pPr>
            <a:r>
              <a:rPr lang="en-GB" sz="2100"/>
              <a:t>would require all end users to be fully conversant with all other classifications and how to code all transactions correctly</a:t>
            </a:r>
          </a:p>
          <a:p>
            <a:pPr lvl="1">
              <a:lnSpc>
                <a:spcPct val="100000"/>
              </a:lnSpc>
              <a:spcBef>
                <a:spcPts val="1200"/>
              </a:spcBef>
            </a:pPr>
            <a:r>
              <a:rPr lang="en-GB" sz="2100"/>
              <a:t>Classification likely to be applied inconsistently – proliferation of errors</a:t>
            </a:r>
          </a:p>
          <a:p>
            <a:pPr lvl="1">
              <a:lnSpc>
                <a:spcPct val="100000"/>
              </a:lnSpc>
              <a:spcBef>
                <a:spcPts val="1200"/>
              </a:spcBef>
            </a:pPr>
            <a:r>
              <a:rPr lang="en-GB" sz="2100"/>
              <a:t>Added complexity when processing transactions </a:t>
            </a:r>
          </a:p>
          <a:p>
            <a:pPr>
              <a:lnSpc>
                <a:spcPct val="100000"/>
              </a:lnSpc>
              <a:spcBef>
                <a:spcPts val="1200"/>
              </a:spcBef>
            </a:pPr>
            <a:r>
              <a:rPr lang="en-GB" sz="2400"/>
              <a:t>Mapping not without challenges:</a:t>
            </a:r>
          </a:p>
          <a:p>
            <a:pPr lvl="1">
              <a:lnSpc>
                <a:spcPct val="100000"/>
              </a:lnSpc>
              <a:spcBef>
                <a:spcPts val="1200"/>
              </a:spcBef>
            </a:pPr>
            <a:r>
              <a:rPr lang="en-GB" sz="2100"/>
              <a:t>Errors in initial mapping impact on data analysis</a:t>
            </a:r>
          </a:p>
          <a:p>
            <a:pPr lvl="1">
              <a:lnSpc>
                <a:spcPct val="100000"/>
              </a:lnSpc>
              <a:spcBef>
                <a:spcPts val="1200"/>
              </a:spcBef>
            </a:pPr>
            <a:r>
              <a:rPr lang="en-GB" sz="2100"/>
              <a:t>Often many to many relationships – need to determine the main primary sector, policy objective, etc. </a:t>
            </a:r>
          </a:p>
          <a:p>
            <a:pPr lvl="1">
              <a:lnSpc>
                <a:spcPct val="100000"/>
              </a:lnSpc>
              <a:spcBef>
                <a:spcPts val="1200"/>
              </a:spcBef>
            </a:pPr>
            <a:r>
              <a:rPr lang="en-GB" sz="2100"/>
              <a:t>Need to avoid overcomplexity (at what level mapping to be undertaken)</a:t>
            </a:r>
          </a:p>
          <a:p>
            <a:pPr lvl="1">
              <a:lnSpc>
                <a:spcPct val="100000"/>
              </a:lnSpc>
              <a:spcBef>
                <a:spcPts val="1200"/>
              </a:spcBef>
            </a:pPr>
            <a:r>
              <a:rPr lang="en-GB" sz="2100"/>
              <a:t>Mapping tables need ongoing review; Need central capacity to do this  </a:t>
            </a:r>
          </a:p>
          <a:p>
            <a:pPr>
              <a:lnSpc>
                <a:spcPct val="100000"/>
              </a:lnSpc>
              <a:spcBef>
                <a:spcPts val="1200"/>
              </a:spcBef>
            </a:pPr>
            <a:endParaRPr lang="en-GB" sz="2400"/>
          </a:p>
          <a:p>
            <a:pPr>
              <a:lnSpc>
                <a:spcPct val="100000"/>
              </a:lnSpc>
              <a:spcBef>
                <a:spcPts val="1200"/>
              </a:spcBef>
            </a:pPr>
            <a:endParaRPr lang="en-GB" sz="2400"/>
          </a:p>
          <a:p>
            <a:pPr>
              <a:lnSpc>
                <a:spcPct val="100000"/>
              </a:lnSpc>
              <a:spcBef>
                <a:spcPts val="1200"/>
              </a:spcBef>
            </a:pPr>
            <a:endParaRPr lang="en-GB" sz="2400"/>
          </a:p>
          <a:p>
            <a:pPr>
              <a:lnSpc>
                <a:spcPct val="100000"/>
              </a:lnSpc>
              <a:spcBef>
                <a:spcPts val="1200"/>
              </a:spcBef>
            </a:pPr>
            <a:endParaRPr lang="en-GB" sz="2400"/>
          </a:p>
          <a:p>
            <a:pPr>
              <a:lnSpc>
                <a:spcPct val="100000"/>
              </a:lnSpc>
              <a:spcBef>
                <a:spcPts val="1200"/>
              </a:spcBef>
            </a:pPr>
            <a:endParaRPr lang="en-GB" sz="2400"/>
          </a:p>
          <a:p>
            <a:pPr>
              <a:lnSpc>
                <a:spcPct val="100000"/>
              </a:lnSpc>
              <a:spcBef>
                <a:spcPts val="1200"/>
              </a:spcBef>
            </a:pPr>
            <a:endParaRPr lang="en-GB" sz="2400"/>
          </a:p>
          <a:p>
            <a:pPr>
              <a:lnSpc>
                <a:spcPct val="100000"/>
              </a:lnSpc>
              <a:spcBef>
                <a:spcPts val="1200"/>
              </a:spcBef>
            </a:pPr>
            <a:endParaRPr lang="en-GB" sz="2400"/>
          </a:p>
          <a:p>
            <a:pPr>
              <a:lnSpc>
                <a:spcPct val="100000"/>
              </a:lnSpc>
              <a:spcBef>
                <a:spcPts val="1200"/>
              </a:spcBef>
            </a:pPr>
            <a:endParaRPr lang="en-GB" sz="2400"/>
          </a:p>
          <a:p>
            <a:pPr>
              <a:lnSpc>
                <a:spcPct val="100000"/>
              </a:lnSpc>
              <a:spcBef>
                <a:spcPts val="1200"/>
              </a:spcBef>
            </a:pPr>
            <a:endParaRPr lang="en-GB" sz="2400" dirty="0"/>
          </a:p>
        </p:txBody>
      </p:sp>
    </p:spTree>
    <p:extLst>
      <p:ext uri="{BB962C8B-B14F-4D97-AF65-F5344CB8AC3E}">
        <p14:creationId xmlns:p14="http://schemas.microsoft.com/office/powerpoint/2010/main" val="551625937"/>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39A818A-78BA-4868-99F0-BFC7F0619FEA}"/>
              </a:ext>
            </a:extLst>
          </p:cNvPr>
          <p:cNvSpPr>
            <a:spLocks noGrp="1"/>
          </p:cNvSpPr>
          <p:nvPr>
            <p:ph type="title"/>
          </p:nvPr>
        </p:nvSpPr>
        <p:spPr>
          <a:xfrm>
            <a:off x="223520" y="1"/>
            <a:ext cx="8291830" cy="1066800"/>
          </a:xfrm>
        </p:spPr>
        <p:txBody>
          <a:bodyPr/>
          <a:lstStyle/>
          <a:p>
            <a:r>
              <a:rPr lang="en-US" dirty="0">
                <a:solidFill>
                  <a:schemeClr val="bg1"/>
                </a:solidFill>
              </a:rPr>
              <a:t>Effective data analysis</a:t>
            </a:r>
            <a:endParaRPr lang="en-US" dirty="0"/>
          </a:p>
        </p:txBody>
      </p:sp>
      <p:sp>
        <p:nvSpPr>
          <p:cNvPr id="6" name="Content Placeholder 2">
            <a:extLst>
              <a:ext uri="{FF2B5EF4-FFF2-40B4-BE49-F238E27FC236}">
                <a16:creationId xmlns:a16="http://schemas.microsoft.com/office/drawing/2014/main" id="{F581CE52-6C58-4464-B871-B383CC9E238E}"/>
              </a:ext>
            </a:extLst>
          </p:cNvPr>
          <p:cNvSpPr txBox="1">
            <a:spLocks/>
          </p:cNvSpPr>
          <p:nvPr/>
        </p:nvSpPr>
        <p:spPr>
          <a:xfrm>
            <a:off x="0" y="1143000"/>
            <a:ext cx="9144000" cy="5033963"/>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80000"/>
              </a:lnSpc>
              <a:spcBef>
                <a:spcPts val="1800"/>
              </a:spcBef>
            </a:pPr>
            <a:r>
              <a:rPr lang="en-GB" sz="2400"/>
              <a:t>Requires appropriate multi-dimensional classifications</a:t>
            </a:r>
          </a:p>
          <a:p>
            <a:pPr>
              <a:lnSpc>
                <a:spcPct val="80000"/>
              </a:lnSpc>
              <a:spcBef>
                <a:spcPts val="1800"/>
              </a:spcBef>
            </a:pPr>
            <a:r>
              <a:rPr lang="en-GB" sz="2400"/>
              <a:t>The chart of accounts (CoA) and other classifications tagged against all transactions in the system</a:t>
            </a:r>
          </a:p>
          <a:p>
            <a:pPr>
              <a:lnSpc>
                <a:spcPct val="80000"/>
              </a:lnSpc>
              <a:spcBef>
                <a:spcPts val="1800"/>
              </a:spcBef>
            </a:pPr>
            <a:r>
              <a:rPr lang="en-GB" sz="2400"/>
              <a:t>Mechanism to link inputs, outputs, outcomes e.g. costs against policy objectives </a:t>
            </a:r>
          </a:p>
          <a:p>
            <a:pPr>
              <a:lnSpc>
                <a:spcPct val="80000"/>
              </a:lnSpc>
              <a:spcBef>
                <a:spcPts val="1800"/>
              </a:spcBef>
            </a:pPr>
            <a:r>
              <a:rPr lang="en-GB" sz="2400"/>
              <a:t>Measurable outputs and outcomes against a program or sub-program </a:t>
            </a:r>
          </a:p>
          <a:p>
            <a:pPr>
              <a:lnSpc>
                <a:spcPct val="80000"/>
              </a:lnSpc>
              <a:spcBef>
                <a:spcPts val="1800"/>
              </a:spcBef>
            </a:pPr>
            <a:r>
              <a:rPr lang="en-GB" sz="2400"/>
              <a:t>How far down do we need to go with measuring and attributing performance? Need to avoid subjectivity </a:t>
            </a:r>
          </a:p>
          <a:p>
            <a:pPr>
              <a:lnSpc>
                <a:spcPct val="80000"/>
              </a:lnSpc>
              <a:spcBef>
                <a:spcPts val="1500"/>
              </a:spcBef>
            </a:pPr>
            <a:r>
              <a:rPr lang="en-GB" sz="2400"/>
              <a:t>Business intelligence tools fundamental to unlocking the data - modern, flexible and powerful reporting tools</a:t>
            </a:r>
          </a:p>
          <a:p>
            <a:pPr>
              <a:lnSpc>
                <a:spcPct val="80000"/>
              </a:lnSpc>
              <a:spcBef>
                <a:spcPts val="1500"/>
              </a:spcBef>
            </a:pPr>
            <a:r>
              <a:rPr lang="en-GB" sz="2400"/>
              <a:t>Variety of presentations, formats, groupings, slicing and dicing for different user needs…… Need for a CIO?</a:t>
            </a:r>
            <a:endParaRPr lang="en-GB" sz="2400" dirty="0"/>
          </a:p>
        </p:txBody>
      </p:sp>
    </p:spTree>
    <p:extLst>
      <p:ext uri="{BB962C8B-B14F-4D97-AF65-F5344CB8AC3E}">
        <p14:creationId xmlns:p14="http://schemas.microsoft.com/office/powerpoint/2010/main" val="2857501280"/>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2F22535-B908-4046-8BC1-ED16FE8C8FC0}"/>
              </a:ext>
            </a:extLst>
          </p:cNvPr>
          <p:cNvSpPr>
            <a:spLocks noGrp="1"/>
          </p:cNvSpPr>
          <p:nvPr>
            <p:ph type="title"/>
          </p:nvPr>
        </p:nvSpPr>
        <p:spPr>
          <a:xfrm>
            <a:off x="142240" y="1"/>
            <a:ext cx="8373110" cy="1066800"/>
          </a:xfrm>
        </p:spPr>
        <p:txBody>
          <a:bodyPr/>
          <a:lstStyle/>
          <a:p>
            <a:r>
              <a:rPr lang="en-US" dirty="0">
                <a:solidFill>
                  <a:schemeClr val="bg1"/>
                </a:solidFill>
              </a:rPr>
              <a:t>Systems and Business Intelligence Tools</a:t>
            </a:r>
          </a:p>
        </p:txBody>
      </p:sp>
      <p:sp>
        <p:nvSpPr>
          <p:cNvPr id="6" name="Content Placeholder 2">
            <a:extLst>
              <a:ext uri="{FF2B5EF4-FFF2-40B4-BE49-F238E27FC236}">
                <a16:creationId xmlns:a16="http://schemas.microsoft.com/office/drawing/2014/main" id="{2767F3EF-75D1-43B1-BDE3-57FF91A3D268}"/>
              </a:ext>
            </a:extLst>
          </p:cNvPr>
          <p:cNvSpPr txBox="1">
            <a:spLocks/>
          </p:cNvSpPr>
          <p:nvPr/>
        </p:nvSpPr>
        <p:spPr>
          <a:xfrm>
            <a:off x="0" y="1066802"/>
            <a:ext cx="9067800" cy="5110162"/>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80000"/>
              </a:lnSpc>
              <a:spcBef>
                <a:spcPts val="1800"/>
              </a:spcBef>
            </a:pPr>
            <a:r>
              <a:rPr lang="en-GB" sz="2400"/>
              <a:t>Usually separate systems for long term planning and macro-fiscal forecasting</a:t>
            </a:r>
          </a:p>
          <a:p>
            <a:pPr>
              <a:lnSpc>
                <a:spcPct val="80000"/>
              </a:lnSpc>
              <a:spcBef>
                <a:spcPts val="1800"/>
              </a:spcBef>
            </a:pPr>
            <a:r>
              <a:rPr lang="en-GB" sz="2400"/>
              <a:t>Planning and Budget: Some countries use a the standard IFMIS module;  others use associated tools (e.g. Hyperion/Oracle Financials) </a:t>
            </a:r>
          </a:p>
          <a:p>
            <a:pPr>
              <a:lnSpc>
                <a:spcPct val="80000"/>
              </a:lnSpc>
              <a:spcBef>
                <a:spcPts val="1800"/>
              </a:spcBef>
            </a:pPr>
            <a:r>
              <a:rPr lang="en-GB" sz="2400"/>
              <a:t>Core IFMIS – Budget execution, treasury, accounting and reporting system</a:t>
            </a:r>
          </a:p>
          <a:p>
            <a:pPr>
              <a:lnSpc>
                <a:spcPct val="80000"/>
              </a:lnSpc>
              <a:spcBef>
                <a:spcPts val="1800"/>
              </a:spcBef>
            </a:pPr>
            <a:r>
              <a:rPr lang="en-GB" sz="2400"/>
              <a:t>Critical considerations include sharing of data, and consistency in analysis via shared tables for CoA and other classifications  </a:t>
            </a:r>
          </a:p>
          <a:p>
            <a:pPr>
              <a:lnSpc>
                <a:spcPct val="80000"/>
              </a:lnSpc>
              <a:spcBef>
                <a:spcPts val="1800"/>
              </a:spcBef>
            </a:pPr>
            <a:r>
              <a:rPr lang="en-GB" sz="2400" b="1">
                <a:solidFill>
                  <a:srgbClr val="FF0000"/>
                </a:solidFill>
              </a:rPr>
              <a:t>Utility of the systems enhanced via use of reporting and business intelligence tools</a:t>
            </a:r>
          </a:p>
          <a:p>
            <a:pPr>
              <a:lnSpc>
                <a:spcPct val="80000"/>
              </a:lnSpc>
              <a:spcBef>
                <a:spcPts val="1800"/>
              </a:spcBef>
            </a:pPr>
            <a:r>
              <a:rPr lang="en-GB" sz="2400"/>
              <a:t>Need knowledge of the core data stores and skills in presenting the information in different formats for the various users – understanding the information needs of different stakeholders</a:t>
            </a:r>
            <a:endParaRPr lang="en-GB" sz="2400" dirty="0"/>
          </a:p>
        </p:txBody>
      </p:sp>
    </p:spTree>
    <p:extLst>
      <p:ext uri="{BB962C8B-B14F-4D97-AF65-F5344CB8AC3E}">
        <p14:creationId xmlns:p14="http://schemas.microsoft.com/office/powerpoint/2010/main" val="794245414"/>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57C0F0B-2DFE-428A-8611-7FFBD5CDD897}"/>
              </a:ext>
            </a:extLst>
          </p:cNvPr>
          <p:cNvSpPr>
            <a:spLocks noGrp="1"/>
          </p:cNvSpPr>
          <p:nvPr>
            <p:ph type="title"/>
          </p:nvPr>
        </p:nvSpPr>
        <p:spPr>
          <a:xfrm>
            <a:off x="623888" y="2438400"/>
            <a:ext cx="7886700" cy="1371600"/>
          </a:xfrm>
        </p:spPr>
        <p:txBody>
          <a:bodyPr>
            <a:normAutofit/>
          </a:bodyPr>
          <a:lstStyle/>
          <a:p>
            <a:pPr algn="ctr"/>
            <a:r>
              <a:rPr lang="en-US" sz="3600" b="1" dirty="0"/>
              <a:t>Dissemination of Information</a:t>
            </a:r>
            <a:endParaRPr lang="en-US" sz="3600" b="1" dirty="0">
              <a:highlight>
                <a:srgbClr val="FFFF00"/>
              </a:highlight>
            </a:endParaRPr>
          </a:p>
        </p:txBody>
      </p:sp>
    </p:spTree>
    <p:extLst>
      <p:ext uri="{BB962C8B-B14F-4D97-AF65-F5344CB8AC3E}">
        <p14:creationId xmlns:p14="http://schemas.microsoft.com/office/powerpoint/2010/main" val="1271489811"/>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DB0E534-52FE-4044-9187-0F81BE7E4A3E}"/>
              </a:ext>
            </a:extLst>
          </p:cNvPr>
          <p:cNvSpPr>
            <a:spLocks noGrp="1"/>
          </p:cNvSpPr>
          <p:nvPr>
            <p:ph type="title"/>
          </p:nvPr>
        </p:nvSpPr>
        <p:spPr>
          <a:xfrm>
            <a:off x="284480" y="1"/>
            <a:ext cx="8230870" cy="1066800"/>
          </a:xfrm>
        </p:spPr>
        <p:txBody>
          <a:bodyPr/>
          <a:lstStyle/>
          <a:p>
            <a:r>
              <a:rPr lang="en-US" dirty="0">
                <a:solidFill>
                  <a:schemeClr val="bg1"/>
                </a:solidFill>
              </a:rPr>
              <a:t>Presenting the Priorities</a:t>
            </a:r>
          </a:p>
        </p:txBody>
      </p:sp>
      <p:sp>
        <p:nvSpPr>
          <p:cNvPr id="6" name="Content Placeholder 2">
            <a:extLst>
              <a:ext uri="{FF2B5EF4-FFF2-40B4-BE49-F238E27FC236}">
                <a16:creationId xmlns:a16="http://schemas.microsoft.com/office/drawing/2014/main" id="{3638D418-A16F-4295-8AF2-471EB2965B06}"/>
              </a:ext>
            </a:extLst>
          </p:cNvPr>
          <p:cNvSpPr txBox="1">
            <a:spLocks/>
          </p:cNvSpPr>
          <p:nvPr/>
        </p:nvSpPr>
        <p:spPr>
          <a:xfrm>
            <a:off x="0" y="1066802"/>
            <a:ext cx="9144000" cy="5110162"/>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800"/>
              </a:spcBef>
            </a:pPr>
            <a:r>
              <a:rPr lang="en-GB" sz="2400"/>
              <a:t>Presentation in plans an budgets – how well communicated are the core priorities?</a:t>
            </a:r>
          </a:p>
          <a:p>
            <a:pPr>
              <a:lnSpc>
                <a:spcPct val="100000"/>
              </a:lnSpc>
              <a:spcBef>
                <a:spcPts val="1800"/>
              </a:spcBef>
            </a:pPr>
            <a:r>
              <a:rPr lang="en-GB" sz="2400"/>
              <a:t>Does the budget document highlight:</a:t>
            </a:r>
          </a:p>
          <a:p>
            <a:pPr lvl="1">
              <a:lnSpc>
                <a:spcPct val="100000"/>
              </a:lnSpc>
              <a:spcBef>
                <a:spcPts val="1800"/>
              </a:spcBef>
            </a:pPr>
            <a:r>
              <a:rPr lang="en-GB" sz="2100"/>
              <a:t>What the priorities are? With a ranking?</a:t>
            </a:r>
          </a:p>
          <a:p>
            <a:pPr lvl="1">
              <a:lnSpc>
                <a:spcPct val="100000"/>
              </a:lnSpc>
              <a:spcBef>
                <a:spcPts val="1800"/>
              </a:spcBef>
            </a:pPr>
            <a:r>
              <a:rPr lang="en-GB" sz="2100"/>
              <a:t>Why those activities have been prioritized (including link to national plan)?</a:t>
            </a:r>
          </a:p>
          <a:p>
            <a:pPr lvl="1">
              <a:lnSpc>
                <a:spcPct val="100000"/>
              </a:lnSpc>
              <a:spcBef>
                <a:spcPts val="1800"/>
              </a:spcBef>
            </a:pPr>
            <a:r>
              <a:rPr lang="en-GB" sz="2100"/>
              <a:t>What the expected outcomes are (over the medium term)</a:t>
            </a:r>
          </a:p>
          <a:p>
            <a:pPr lvl="1">
              <a:lnSpc>
                <a:spcPct val="100000"/>
              </a:lnSpc>
              <a:spcBef>
                <a:spcPts val="1800"/>
              </a:spcBef>
            </a:pPr>
            <a:r>
              <a:rPr lang="en-GB" sz="2100"/>
              <a:t>Percentage of resources allocated to them</a:t>
            </a:r>
          </a:p>
          <a:p>
            <a:pPr lvl="1">
              <a:lnSpc>
                <a:spcPct val="100000"/>
              </a:lnSpc>
              <a:spcBef>
                <a:spcPts val="1800"/>
              </a:spcBef>
            </a:pPr>
            <a:r>
              <a:rPr lang="en-GB" sz="2100"/>
              <a:t>Past performance on the priority areas?</a:t>
            </a:r>
          </a:p>
          <a:p>
            <a:pPr lvl="1">
              <a:lnSpc>
                <a:spcPct val="100000"/>
              </a:lnSpc>
              <a:spcBef>
                <a:spcPts val="1800"/>
              </a:spcBef>
            </a:pPr>
            <a:r>
              <a:rPr lang="en-GB" sz="2100"/>
              <a:t>Summary level v detailed level</a:t>
            </a:r>
            <a:endParaRPr lang="en-GB" sz="1500" dirty="0"/>
          </a:p>
        </p:txBody>
      </p:sp>
    </p:spTree>
    <p:extLst>
      <p:ext uri="{BB962C8B-B14F-4D97-AF65-F5344CB8AC3E}">
        <p14:creationId xmlns:p14="http://schemas.microsoft.com/office/powerpoint/2010/main" val="3422530680"/>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F4D94CA-4887-46FE-B8C3-C2ED48A884AF}"/>
              </a:ext>
            </a:extLst>
          </p:cNvPr>
          <p:cNvSpPr>
            <a:spLocks noGrp="1"/>
          </p:cNvSpPr>
          <p:nvPr>
            <p:ph type="title"/>
          </p:nvPr>
        </p:nvSpPr>
        <p:spPr>
          <a:xfrm>
            <a:off x="193040" y="1"/>
            <a:ext cx="8322310" cy="1066800"/>
          </a:xfrm>
        </p:spPr>
        <p:txBody>
          <a:bodyPr/>
          <a:lstStyle/>
          <a:p>
            <a:r>
              <a:rPr lang="en-US" dirty="0">
                <a:solidFill>
                  <a:schemeClr val="bg1"/>
                </a:solidFill>
              </a:rPr>
              <a:t>Paper v Electronic</a:t>
            </a:r>
          </a:p>
        </p:txBody>
      </p:sp>
      <p:sp>
        <p:nvSpPr>
          <p:cNvPr id="6" name="Content Placeholder 2">
            <a:extLst>
              <a:ext uri="{FF2B5EF4-FFF2-40B4-BE49-F238E27FC236}">
                <a16:creationId xmlns:a16="http://schemas.microsoft.com/office/drawing/2014/main" id="{CC3BA1F7-1474-4CE8-851A-5622B7466E58}"/>
              </a:ext>
            </a:extLst>
          </p:cNvPr>
          <p:cNvSpPr txBox="1">
            <a:spLocks/>
          </p:cNvSpPr>
          <p:nvPr/>
        </p:nvSpPr>
        <p:spPr>
          <a:xfrm>
            <a:off x="0" y="1066802"/>
            <a:ext cx="9144000" cy="5110162"/>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800"/>
              </a:spcBef>
            </a:pPr>
            <a:r>
              <a:rPr lang="en-GB" sz="2400"/>
              <a:t>Paper still has its place and not fully replaced by electronic means</a:t>
            </a:r>
          </a:p>
          <a:p>
            <a:pPr>
              <a:lnSpc>
                <a:spcPct val="100000"/>
              </a:lnSpc>
              <a:spcBef>
                <a:spcPts val="1800"/>
              </a:spcBef>
            </a:pPr>
            <a:r>
              <a:rPr lang="en-GB" sz="2400"/>
              <a:t>Accessing the data is important – use of both hard copy (paper) and soft copy information accessed via website</a:t>
            </a:r>
          </a:p>
          <a:p>
            <a:pPr>
              <a:lnSpc>
                <a:spcPct val="100000"/>
              </a:lnSpc>
              <a:spcBef>
                <a:spcPts val="1800"/>
              </a:spcBef>
            </a:pPr>
            <a:r>
              <a:rPr lang="en-GB" sz="2400"/>
              <a:t>For example, hard copy of budget estimate books, national plans, brochures showing  citizens budget, audited accounts, etc. but how well are the priorities highlighted in these documents</a:t>
            </a:r>
          </a:p>
          <a:p>
            <a:pPr>
              <a:lnSpc>
                <a:spcPct val="100000"/>
              </a:lnSpc>
              <a:spcBef>
                <a:spcPts val="1800"/>
              </a:spcBef>
            </a:pPr>
            <a:r>
              <a:rPr lang="en-GB" sz="2400"/>
              <a:t>Often presentation is better delivered through the website as it can reach much wider and information can be presented in a variety of formats</a:t>
            </a:r>
          </a:p>
          <a:p>
            <a:pPr>
              <a:lnSpc>
                <a:spcPct val="100000"/>
              </a:lnSpc>
              <a:spcBef>
                <a:spcPts val="1800"/>
              </a:spcBef>
            </a:pPr>
            <a:r>
              <a:rPr lang="en-GB" sz="2400"/>
              <a:t>Electronic access available not just on computers but also on mobile phones, tablets and other devices</a:t>
            </a:r>
            <a:endParaRPr lang="en-GB" sz="1500" dirty="0"/>
          </a:p>
        </p:txBody>
      </p:sp>
    </p:spTree>
    <p:extLst>
      <p:ext uri="{BB962C8B-B14F-4D97-AF65-F5344CB8AC3E}">
        <p14:creationId xmlns:p14="http://schemas.microsoft.com/office/powerpoint/2010/main" val="2760853206"/>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80140D9-6DAB-4B0E-8197-47013C187B3F}"/>
              </a:ext>
            </a:extLst>
          </p:cNvPr>
          <p:cNvSpPr>
            <a:spLocks noGrp="1"/>
          </p:cNvSpPr>
          <p:nvPr>
            <p:ph type="title"/>
          </p:nvPr>
        </p:nvSpPr>
        <p:spPr>
          <a:xfrm>
            <a:off x="233680" y="1"/>
            <a:ext cx="8281670" cy="1066800"/>
          </a:xfrm>
        </p:spPr>
        <p:txBody>
          <a:bodyPr/>
          <a:lstStyle/>
          <a:p>
            <a:r>
              <a:rPr lang="en-US" dirty="0">
                <a:solidFill>
                  <a:schemeClr val="bg1"/>
                </a:solidFill>
              </a:rPr>
              <a:t>Website presentation – good traits </a:t>
            </a:r>
          </a:p>
        </p:txBody>
      </p:sp>
      <p:sp>
        <p:nvSpPr>
          <p:cNvPr id="6" name="Content Placeholder 2">
            <a:extLst>
              <a:ext uri="{FF2B5EF4-FFF2-40B4-BE49-F238E27FC236}">
                <a16:creationId xmlns:a16="http://schemas.microsoft.com/office/drawing/2014/main" id="{0EE4B711-DDF6-4463-8EC5-F356E7C0C8C2}"/>
              </a:ext>
            </a:extLst>
          </p:cNvPr>
          <p:cNvSpPr txBox="1">
            <a:spLocks/>
          </p:cNvSpPr>
          <p:nvPr/>
        </p:nvSpPr>
        <p:spPr>
          <a:xfrm>
            <a:off x="0" y="1066802"/>
            <a:ext cx="9144000" cy="5110162"/>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80000"/>
              </a:lnSpc>
              <a:spcBef>
                <a:spcPts val="1800"/>
              </a:spcBef>
            </a:pPr>
            <a:r>
              <a:rPr lang="en-GB" sz="2400"/>
              <a:t>Orderly - needs to be well laid out – user friendly and uncluttered</a:t>
            </a:r>
          </a:p>
          <a:p>
            <a:pPr>
              <a:lnSpc>
                <a:spcPct val="80000"/>
              </a:lnSpc>
              <a:spcBef>
                <a:spcPts val="1800"/>
              </a:spcBef>
            </a:pPr>
            <a:r>
              <a:rPr lang="en-GB" sz="2400"/>
              <a:t>Intuitive – do not need to be a technical expert to find way around the information </a:t>
            </a:r>
          </a:p>
          <a:p>
            <a:pPr>
              <a:lnSpc>
                <a:spcPct val="80000"/>
              </a:lnSpc>
              <a:spcBef>
                <a:spcPts val="1800"/>
              </a:spcBef>
            </a:pPr>
            <a:r>
              <a:rPr lang="en-GB" sz="2400"/>
              <a:t>All information accessible through menus or search functions – e.g. not through typing the search into the URL</a:t>
            </a:r>
          </a:p>
          <a:p>
            <a:pPr>
              <a:lnSpc>
                <a:spcPct val="80000"/>
              </a:lnSpc>
              <a:spcBef>
                <a:spcPts val="1800"/>
              </a:spcBef>
            </a:pPr>
            <a:r>
              <a:rPr lang="en-GB" sz="2400"/>
              <a:t>User should be able to access data at various levels of detail or aggregation, ideally – high level summary view (graphical) with drill down </a:t>
            </a:r>
          </a:p>
          <a:p>
            <a:pPr>
              <a:lnSpc>
                <a:spcPct val="80000"/>
              </a:lnSpc>
              <a:spcBef>
                <a:spcPts val="1800"/>
              </a:spcBef>
            </a:pPr>
            <a:r>
              <a:rPr lang="en-GB" sz="2400"/>
              <a:t>Access to underlying data in reusable format not a pdf picture of a scan (as encountered elsewhere) – users want to undertake their own analysis</a:t>
            </a:r>
          </a:p>
          <a:p>
            <a:pPr>
              <a:lnSpc>
                <a:spcPct val="80000"/>
              </a:lnSpc>
              <a:spcBef>
                <a:spcPts val="1800"/>
              </a:spcBef>
            </a:pPr>
            <a:r>
              <a:rPr lang="en-GB" sz="2400"/>
              <a:t>Question – we all have budget documentation on our websites but how </a:t>
            </a:r>
            <a:r>
              <a:rPr lang="en-GB" sz="2400" b="1">
                <a:solidFill>
                  <a:srgbClr val="FF0000"/>
                </a:solidFill>
              </a:rPr>
              <a:t>visible</a:t>
            </a:r>
            <a:r>
              <a:rPr lang="en-GB" sz="2400"/>
              <a:t> are the priority programs, subprograms, activities?</a:t>
            </a:r>
            <a:endParaRPr lang="en-GB" sz="2400" dirty="0"/>
          </a:p>
        </p:txBody>
      </p:sp>
    </p:spTree>
    <p:extLst>
      <p:ext uri="{BB962C8B-B14F-4D97-AF65-F5344CB8AC3E}">
        <p14:creationId xmlns:p14="http://schemas.microsoft.com/office/powerpoint/2010/main" val="3173116275"/>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964AC2F-DA87-455F-9F0E-02D007F27FDE}"/>
              </a:ext>
            </a:extLst>
          </p:cNvPr>
          <p:cNvSpPr>
            <a:spLocks noGrp="1"/>
          </p:cNvSpPr>
          <p:nvPr>
            <p:ph type="title"/>
          </p:nvPr>
        </p:nvSpPr>
        <p:spPr>
          <a:xfrm>
            <a:off x="304800" y="1"/>
            <a:ext cx="8210550" cy="1066800"/>
          </a:xfrm>
        </p:spPr>
        <p:txBody>
          <a:bodyPr/>
          <a:lstStyle/>
          <a:p>
            <a:r>
              <a:rPr lang="en-US" dirty="0">
                <a:solidFill>
                  <a:schemeClr val="bg1"/>
                </a:solidFill>
              </a:rPr>
              <a:t>Web presentation – use of graphics  </a:t>
            </a:r>
          </a:p>
        </p:txBody>
      </p:sp>
      <p:sp>
        <p:nvSpPr>
          <p:cNvPr id="6" name="Content Placeholder 2">
            <a:extLst>
              <a:ext uri="{FF2B5EF4-FFF2-40B4-BE49-F238E27FC236}">
                <a16:creationId xmlns:a16="http://schemas.microsoft.com/office/drawing/2014/main" id="{A080C601-39F7-46B5-B8CF-5890DDF129CE}"/>
              </a:ext>
            </a:extLst>
          </p:cNvPr>
          <p:cNvSpPr txBox="1">
            <a:spLocks/>
          </p:cNvSpPr>
          <p:nvPr/>
        </p:nvSpPr>
        <p:spPr>
          <a:xfrm>
            <a:off x="0" y="1066802"/>
            <a:ext cx="9144000" cy="5110162"/>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2400"/>
              </a:spcBef>
            </a:pPr>
            <a:r>
              <a:rPr lang="en-GB" sz="2400"/>
              <a:t>An old saying: “a picture paints a thousand words” </a:t>
            </a:r>
          </a:p>
          <a:p>
            <a:pPr>
              <a:lnSpc>
                <a:spcPct val="100000"/>
              </a:lnSpc>
              <a:spcBef>
                <a:spcPts val="2400"/>
              </a:spcBef>
            </a:pPr>
            <a:r>
              <a:rPr lang="en-GB" sz="2400"/>
              <a:t>Use of graphical presentations – infographics, dashboards, etc.</a:t>
            </a:r>
          </a:p>
          <a:p>
            <a:pPr>
              <a:lnSpc>
                <a:spcPct val="100000"/>
              </a:lnSpc>
              <a:spcBef>
                <a:spcPts val="2400"/>
              </a:spcBef>
            </a:pPr>
            <a:r>
              <a:rPr lang="en-GB" sz="2400"/>
              <a:t>Being wordy can often bury the information user – especially the lay person</a:t>
            </a:r>
          </a:p>
          <a:p>
            <a:pPr>
              <a:lnSpc>
                <a:spcPct val="100000"/>
              </a:lnSpc>
              <a:spcBef>
                <a:spcPts val="2400"/>
              </a:spcBef>
            </a:pPr>
            <a:r>
              <a:rPr lang="en-GB" sz="2400"/>
              <a:t>New Zealand (and many others) have good websites, which are easy to navigate and find what you are looking for</a:t>
            </a:r>
          </a:p>
          <a:p>
            <a:pPr>
              <a:lnSpc>
                <a:spcPct val="100000"/>
              </a:lnSpc>
              <a:spcBef>
                <a:spcPts val="1800"/>
              </a:spcBef>
            </a:pPr>
            <a:endParaRPr lang="en-GB" sz="2400"/>
          </a:p>
          <a:p>
            <a:pPr>
              <a:lnSpc>
                <a:spcPct val="100000"/>
              </a:lnSpc>
              <a:spcBef>
                <a:spcPts val="1800"/>
              </a:spcBef>
            </a:pPr>
            <a:r>
              <a:rPr lang="en-GB" sz="2400"/>
              <a:t>For example – how might we present budget priorities?</a:t>
            </a:r>
            <a:endParaRPr lang="en-GB" sz="1500" dirty="0"/>
          </a:p>
        </p:txBody>
      </p:sp>
    </p:spTree>
    <p:extLst>
      <p:ext uri="{BB962C8B-B14F-4D97-AF65-F5344CB8AC3E}">
        <p14:creationId xmlns:p14="http://schemas.microsoft.com/office/powerpoint/2010/main" val="39443144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15350" cy="968189"/>
          </a:xfrm>
        </p:spPr>
        <p:txBody>
          <a:bodyPr>
            <a:normAutofit fontScale="90000"/>
          </a:bodyPr>
          <a:lstStyle/>
          <a:p>
            <a:r>
              <a:rPr 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t>Legal and Institutional mandates</a:t>
            </a:r>
            <a:br>
              <a:rPr lang="en-US" sz="3600" dirty="0">
                <a:latin typeface="Segoe UI" panose="020B0502040204020203" pitchFamily="34" charset="0"/>
                <a:ea typeface="Segoe UI" panose="020B0502040204020203" pitchFamily="34" charset="0"/>
                <a:cs typeface="Segoe UI" panose="020B0502040204020203" pitchFamily="34" charset="0"/>
              </a:rPr>
            </a:br>
            <a:endParaRPr lang="en-US" dirty="0"/>
          </a:p>
        </p:txBody>
      </p:sp>
      <p:sp>
        <p:nvSpPr>
          <p:cNvPr id="3" name="Content Placeholder 2"/>
          <p:cNvSpPr>
            <a:spLocks noGrp="1"/>
          </p:cNvSpPr>
          <p:nvPr>
            <p:ph idx="1"/>
          </p:nvPr>
        </p:nvSpPr>
        <p:spPr>
          <a:xfrm>
            <a:off x="161365" y="1201271"/>
            <a:ext cx="8982635" cy="4975692"/>
          </a:xfrm>
        </p:spPr>
        <p:txBody>
          <a:bodyPr>
            <a:normAutofit/>
          </a:bodyPr>
          <a:lstStyle/>
          <a:p>
            <a:pPr marL="0" indent="0">
              <a:buNone/>
            </a:pPr>
            <a:r>
              <a:rPr lang="en-US" sz="2400" b="1" dirty="0">
                <a:solidFill>
                  <a:schemeClr val="accent1"/>
                </a:solidFill>
                <a:latin typeface="Segoe UI" panose="020B0502040204020203" pitchFamily="34" charset="0"/>
                <a:ea typeface="Segoe UI" panose="020B0502040204020203" pitchFamily="34" charset="0"/>
                <a:cs typeface="Segoe UI" panose="020B0502040204020203" pitchFamily="34" charset="0"/>
              </a:rPr>
              <a:t>This is about effectiveness of planning institutions</a:t>
            </a:r>
          </a:p>
          <a:p>
            <a:pPr marL="0" indent="0">
              <a:buNone/>
            </a:pPr>
            <a:r>
              <a:rPr lang="en-US" sz="2400" b="1" dirty="0">
                <a:solidFill>
                  <a:srgbClr val="C00000"/>
                </a:solidFill>
                <a:latin typeface="Segoe UI" panose="020B0502040204020203" pitchFamily="34" charset="0"/>
                <a:ea typeface="Segoe UI" panose="020B0502040204020203" pitchFamily="34" charset="0"/>
                <a:cs typeface="Segoe UI" panose="020B0502040204020203" pitchFamily="34" charset="0"/>
              </a:rPr>
              <a:t>Findings</a:t>
            </a:r>
          </a:p>
          <a:p>
            <a:r>
              <a:rPr lang="en-US" sz="2400" dirty="0">
                <a:latin typeface="Segoe UI" panose="020B0502040204020203" pitchFamily="34" charset="0"/>
                <a:ea typeface="Segoe UI" panose="020B0502040204020203" pitchFamily="34" charset="0"/>
                <a:cs typeface="Segoe UI" panose="020B0502040204020203" pitchFamily="34" charset="0"/>
              </a:rPr>
              <a:t>Legal and regulatory frameworks not supportive of national development </a:t>
            </a:r>
          </a:p>
          <a:p>
            <a:r>
              <a:rPr lang="en-US" sz="2400" dirty="0">
                <a:latin typeface="Segoe UI" panose="020B0502040204020203" pitchFamily="34" charset="0"/>
                <a:ea typeface="Segoe UI" panose="020B0502040204020203" pitchFamily="34" charset="0"/>
                <a:cs typeface="Segoe UI" panose="020B0502040204020203" pitchFamily="34" charset="0"/>
              </a:rPr>
              <a:t>The NDP alone is inadequate to provide the development policy and strategic direction to the ministries and sectors. </a:t>
            </a:r>
          </a:p>
          <a:p>
            <a:r>
              <a:rPr lang="en-US" sz="2400" dirty="0">
                <a:latin typeface="Segoe UI" panose="020B0502040204020203" pitchFamily="34" charset="0"/>
                <a:ea typeface="Segoe UI" panose="020B0502040204020203" pitchFamily="34" charset="0"/>
                <a:cs typeface="Segoe UI" panose="020B0502040204020203" pitchFamily="34" charset="0"/>
              </a:rPr>
              <a:t>For example ,parallel planning programs continued to be undertaken by MoFPED, often without involvement of the NPA </a:t>
            </a:r>
          </a:p>
          <a:p>
            <a:r>
              <a:rPr lang="en-US" sz="2400" dirty="0">
                <a:latin typeface="Segoe UI" panose="020B0502040204020203" pitchFamily="34" charset="0"/>
                <a:ea typeface="Segoe UI" panose="020B0502040204020203" pitchFamily="34" charset="0"/>
                <a:cs typeface="Segoe UI" panose="020B0502040204020203" pitchFamily="34" charset="0"/>
              </a:rPr>
              <a:t>And, OPM continued to coordinate implementation of the public sector programs and policies without major review of its institutional structures to focus on the NDP</a:t>
            </a:r>
          </a:p>
          <a:p>
            <a:pPr marL="0" indent="0">
              <a:buNone/>
            </a:pPr>
            <a:endParaRPr lang="en-US" sz="2400" b="1" dirty="0"/>
          </a:p>
          <a:p>
            <a:endParaRPr lang="en-US" sz="2200" b="1" dirty="0">
              <a:latin typeface="Segoe UI" panose="020B0502040204020203" pitchFamily="34" charset="0"/>
              <a:ea typeface="Segoe UI" panose="020B0502040204020203" pitchFamily="34" charset="0"/>
              <a:cs typeface="Segoe UI" panose="020B0502040204020203" pitchFamily="34" charset="0"/>
            </a:endParaRPr>
          </a:p>
          <a:p>
            <a:endParaRPr lang="en-US" b="1" dirty="0"/>
          </a:p>
          <a:p>
            <a:endParaRPr lang="en-US" dirty="0"/>
          </a:p>
        </p:txBody>
      </p:sp>
    </p:spTree>
    <p:extLst>
      <p:ext uri="{BB962C8B-B14F-4D97-AF65-F5344CB8AC3E}">
        <p14:creationId xmlns:p14="http://schemas.microsoft.com/office/powerpoint/2010/main" val="706797795"/>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274CA9D-2248-44AD-911C-C34691C1133F}"/>
              </a:ext>
            </a:extLst>
          </p:cNvPr>
          <p:cNvSpPr>
            <a:spLocks noGrp="1"/>
          </p:cNvSpPr>
          <p:nvPr>
            <p:ph type="title"/>
          </p:nvPr>
        </p:nvSpPr>
        <p:spPr>
          <a:xfrm>
            <a:off x="304800" y="1"/>
            <a:ext cx="8210550" cy="1066800"/>
          </a:xfrm>
        </p:spPr>
        <p:txBody>
          <a:bodyPr/>
          <a:lstStyle/>
          <a:p>
            <a:r>
              <a:rPr lang="en-US" dirty="0">
                <a:solidFill>
                  <a:schemeClr val="bg1"/>
                </a:solidFill>
              </a:rPr>
              <a:t>Example….</a:t>
            </a:r>
          </a:p>
        </p:txBody>
      </p:sp>
      <p:pic>
        <p:nvPicPr>
          <p:cNvPr id="6" name="Picture 5">
            <a:hlinkClick r:id="rId2" action="ppaction://hlinksldjump"/>
            <a:extLst>
              <a:ext uri="{FF2B5EF4-FFF2-40B4-BE49-F238E27FC236}">
                <a16:creationId xmlns:a16="http://schemas.microsoft.com/office/drawing/2014/main" id="{183EA987-FFA5-4577-9C30-5CF0EED0672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1447800"/>
            <a:ext cx="1409400" cy="1409400"/>
          </a:xfrm>
          <a:prstGeom prst="rect">
            <a:avLst/>
          </a:prstGeom>
        </p:spPr>
      </p:pic>
      <p:pic>
        <p:nvPicPr>
          <p:cNvPr id="7" name="Picture 6">
            <a:hlinkClick r:id="rId2" action="ppaction://hlinksldjump"/>
            <a:extLst>
              <a:ext uri="{FF2B5EF4-FFF2-40B4-BE49-F238E27FC236}">
                <a16:creationId xmlns:a16="http://schemas.microsoft.com/office/drawing/2014/main" id="{413C3A1A-EB16-48C0-87D1-6944F7C2AD9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00200" y="1447800"/>
            <a:ext cx="1409400" cy="1409400"/>
          </a:xfrm>
          <a:prstGeom prst="rect">
            <a:avLst/>
          </a:prstGeom>
        </p:spPr>
      </p:pic>
      <p:pic>
        <p:nvPicPr>
          <p:cNvPr id="8" name="Picture 7">
            <a:extLst>
              <a:ext uri="{FF2B5EF4-FFF2-40B4-BE49-F238E27FC236}">
                <a16:creationId xmlns:a16="http://schemas.microsoft.com/office/drawing/2014/main" id="{F3700859-A537-4048-B856-82986BC7751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24200" y="1447800"/>
            <a:ext cx="1409400" cy="1409400"/>
          </a:xfrm>
          <a:prstGeom prst="rect">
            <a:avLst/>
          </a:prstGeom>
        </p:spPr>
      </p:pic>
      <p:pic>
        <p:nvPicPr>
          <p:cNvPr id="9" name="Picture 8">
            <a:extLst>
              <a:ext uri="{FF2B5EF4-FFF2-40B4-BE49-F238E27FC236}">
                <a16:creationId xmlns:a16="http://schemas.microsoft.com/office/drawing/2014/main" id="{89E74282-66C9-4AC2-AE8A-321075E7D03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48200" y="1447800"/>
            <a:ext cx="1409400" cy="1409400"/>
          </a:xfrm>
          <a:prstGeom prst="rect">
            <a:avLst/>
          </a:prstGeom>
        </p:spPr>
      </p:pic>
      <p:pic>
        <p:nvPicPr>
          <p:cNvPr id="10" name="Picture 9">
            <a:extLst>
              <a:ext uri="{FF2B5EF4-FFF2-40B4-BE49-F238E27FC236}">
                <a16:creationId xmlns:a16="http://schemas.microsoft.com/office/drawing/2014/main" id="{3BC70B49-6241-4294-A598-08B304309AC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72200" y="1447800"/>
            <a:ext cx="1409400" cy="1409400"/>
          </a:xfrm>
          <a:prstGeom prst="rect">
            <a:avLst/>
          </a:prstGeom>
        </p:spPr>
      </p:pic>
      <p:pic>
        <p:nvPicPr>
          <p:cNvPr id="11" name="Picture 10">
            <a:extLst>
              <a:ext uri="{FF2B5EF4-FFF2-40B4-BE49-F238E27FC236}">
                <a16:creationId xmlns:a16="http://schemas.microsoft.com/office/drawing/2014/main" id="{AC7040B8-DF40-42DF-94A3-D636D4DDD5E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658400" y="1447800"/>
            <a:ext cx="1409400" cy="1409400"/>
          </a:xfrm>
          <a:prstGeom prst="rect">
            <a:avLst/>
          </a:prstGeom>
        </p:spPr>
      </p:pic>
      <p:pic>
        <p:nvPicPr>
          <p:cNvPr id="12" name="Picture 11">
            <a:extLst>
              <a:ext uri="{FF2B5EF4-FFF2-40B4-BE49-F238E27FC236}">
                <a16:creationId xmlns:a16="http://schemas.microsoft.com/office/drawing/2014/main" id="{AFC29EED-79A7-4E7E-96E6-C147C2756EC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6200" y="2971800"/>
            <a:ext cx="1409400" cy="1409400"/>
          </a:xfrm>
          <a:prstGeom prst="rect">
            <a:avLst/>
          </a:prstGeom>
        </p:spPr>
      </p:pic>
      <p:pic>
        <p:nvPicPr>
          <p:cNvPr id="13" name="Picture 12">
            <a:extLst>
              <a:ext uri="{FF2B5EF4-FFF2-40B4-BE49-F238E27FC236}">
                <a16:creationId xmlns:a16="http://schemas.microsoft.com/office/drawing/2014/main" id="{B3398781-735E-4EBE-A980-B2CB144D72F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629160" y="2971800"/>
            <a:ext cx="1409400" cy="1409400"/>
          </a:xfrm>
          <a:prstGeom prst="rect">
            <a:avLst/>
          </a:prstGeom>
        </p:spPr>
      </p:pic>
      <p:pic>
        <p:nvPicPr>
          <p:cNvPr id="14" name="Picture 13">
            <a:extLst>
              <a:ext uri="{FF2B5EF4-FFF2-40B4-BE49-F238E27FC236}">
                <a16:creationId xmlns:a16="http://schemas.microsoft.com/office/drawing/2014/main" id="{E205999A-13F8-43E8-BBE3-7B7D3156DD07}"/>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162600" y="2971800"/>
            <a:ext cx="1409400" cy="1409400"/>
          </a:xfrm>
          <a:prstGeom prst="rect">
            <a:avLst/>
          </a:prstGeom>
        </p:spPr>
      </p:pic>
      <p:pic>
        <p:nvPicPr>
          <p:cNvPr id="15" name="Picture 14">
            <a:extLst>
              <a:ext uri="{FF2B5EF4-FFF2-40B4-BE49-F238E27FC236}">
                <a16:creationId xmlns:a16="http://schemas.microsoft.com/office/drawing/2014/main" id="{B46915E4-A2E5-431B-868F-51007D7B25E9}"/>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648200" y="2971800"/>
            <a:ext cx="1409400" cy="1409400"/>
          </a:xfrm>
          <a:prstGeom prst="rect">
            <a:avLst/>
          </a:prstGeom>
        </p:spPr>
      </p:pic>
      <p:pic>
        <p:nvPicPr>
          <p:cNvPr id="16" name="Picture 15">
            <a:extLst>
              <a:ext uri="{FF2B5EF4-FFF2-40B4-BE49-F238E27FC236}">
                <a16:creationId xmlns:a16="http://schemas.microsoft.com/office/drawing/2014/main" id="{343519DC-7930-4354-BAB9-D4461A3D273E}"/>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181640" y="2971800"/>
            <a:ext cx="1409400" cy="1409400"/>
          </a:xfrm>
          <a:prstGeom prst="rect">
            <a:avLst/>
          </a:prstGeom>
        </p:spPr>
      </p:pic>
      <p:pic>
        <p:nvPicPr>
          <p:cNvPr id="17" name="Picture 16">
            <a:extLst>
              <a:ext uri="{FF2B5EF4-FFF2-40B4-BE49-F238E27FC236}">
                <a16:creationId xmlns:a16="http://schemas.microsoft.com/office/drawing/2014/main" id="{56AD69CE-7AF0-4960-A047-698256F2F2A0}"/>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658400" y="2971800"/>
            <a:ext cx="1409400" cy="1409400"/>
          </a:xfrm>
          <a:prstGeom prst="rect">
            <a:avLst/>
          </a:prstGeom>
        </p:spPr>
      </p:pic>
      <p:pic>
        <p:nvPicPr>
          <p:cNvPr id="18" name="Picture 17">
            <a:extLst>
              <a:ext uri="{FF2B5EF4-FFF2-40B4-BE49-F238E27FC236}">
                <a16:creationId xmlns:a16="http://schemas.microsoft.com/office/drawing/2014/main" id="{F043CD2B-C8A8-47CF-B60C-4FF2913702C5}"/>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6200" y="4534200"/>
            <a:ext cx="1409400" cy="1409400"/>
          </a:xfrm>
          <a:prstGeom prst="rect">
            <a:avLst/>
          </a:prstGeom>
        </p:spPr>
      </p:pic>
      <p:pic>
        <p:nvPicPr>
          <p:cNvPr id="19" name="Picture 18">
            <a:extLst>
              <a:ext uri="{FF2B5EF4-FFF2-40B4-BE49-F238E27FC236}">
                <a16:creationId xmlns:a16="http://schemas.microsoft.com/office/drawing/2014/main" id="{3FDBEA92-B3CF-4654-B6C9-FB9CCD1327EE}"/>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629160" y="4534200"/>
            <a:ext cx="1409400" cy="1409400"/>
          </a:xfrm>
          <a:prstGeom prst="rect">
            <a:avLst/>
          </a:prstGeom>
        </p:spPr>
      </p:pic>
      <p:pic>
        <p:nvPicPr>
          <p:cNvPr id="20" name="Picture 19">
            <a:extLst>
              <a:ext uri="{FF2B5EF4-FFF2-40B4-BE49-F238E27FC236}">
                <a16:creationId xmlns:a16="http://schemas.microsoft.com/office/drawing/2014/main" id="{80FE1D79-3D29-4A21-BDD3-7CF05185B3A2}"/>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162600" y="4534200"/>
            <a:ext cx="1409400" cy="1409400"/>
          </a:xfrm>
          <a:prstGeom prst="rect">
            <a:avLst/>
          </a:prstGeom>
        </p:spPr>
      </p:pic>
      <p:pic>
        <p:nvPicPr>
          <p:cNvPr id="21" name="Picture 20">
            <a:extLst>
              <a:ext uri="{FF2B5EF4-FFF2-40B4-BE49-F238E27FC236}">
                <a16:creationId xmlns:a16="http://schemas.microsoft.com/office/drawing/2014/main" id="{A0BA8D10-4AD6-4D7E-9321-D7193499113C}"/>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4648200" y="4534200"/>
            <a:ext cx="1409400" cy="1409400"/>
          </a:xfrm>
          <a:prstGeom prst="rect">
            <a:avLst/>
          </a:prstGeom>
        </p:spPr>
      </p:pic>
      <p:pic>
        <p:nvPicPr>
          <p:cNvPr id="22" name="Picture 21">
            <a:extLst>
              <a:ext uri="{FF2B5EF4-FFF2-40B4-BE49-F238E27FC236}">
                <a16:creationId xmlns:a16="http://schemas.microsoft.com/office/drawing/2014/main" id="{1071C703-DE70-493A-B3EE-F20608F4B0BD}"/>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172200" y="4534200"/>
            <a:ext cx="1409400" cy="1409400"/>
          </a:xfrm>
          <a:prstGeom prst="rect">
            <a:avLst/>
          </a:prstGeom>
        </p:spPr>
      </p:pic>
    </p:spTree>
    <p:extLst>
      <p:ext uri="{BB962C8B-B14F-4D97-AF65-F5344CB8AC3E}">
        <p14:creationId xmlns:p14="http://schemas.microsoft.com/office/powerpoint/2010/main" val="1163963153"/>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A3A601F-A877-4AE3-B3C3-08F9045EB218}"/>
              </a:ext>
            </a:extLst>
          </p:cNvPr>
          <p:cNvPicPr>
            <a:picLocks noChangeAspect="1"/>
          </p:cNvPicPr>
          <p:nvPr/>
        </p:nvPicPr>
        <p:blipFill>
          <a:blip r:embed="rId2"/>
          <a:stretch>
            <a:fillRect/>
          </a:stretch>
        </p:blipFill>
        <p:spPr>
          <a:xfrm>
            <a:off x="0" y="-1"/>
            <a:ext cx="9144000" cy="6857999"/>
          </a:xfrm>
          <a:prstGeom prst="rect">
            <a:avLst/>
          </a:prstGeom>
        </p:spPr>
      </p:pic>
    </p:spTree>
    <p:extLst>
      <p:ext uri="{BB962C8B-B14F-4D97-AF65-F5344CB8AC3E}">
        <p14:creationId xmlns:p14="http://schemas.microsoft.com/office/powerpoint/2010/main" val="3741349081"/>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p:cNvPr>
          <p:cNvSpPr txBox="1">
            <a:spLocks/>
          </p:cNvSpPr>
          <p:nvPr/>
        </p:nvSpPr>
        <p:spPr>
          <a:xfrm>
            <a:off x="623888" y="3212120"/>
            <a:ext cx="7886700" cy="1371600"/>
          </a:xfrm>
          <a:prstGeom prst="rect">
            <a:avLst/>
          </a:prstGeom>
          <a:noFill/>
        </p:spPr>
        <p:txBody>
          <a:bodyPr vert="horz" lIns="91440" tIns="45720" rIns="91440" bIns="45720" rtlCol="0" anchor="ctr">
            <a:normAutofit/>
          </a:bodyPr>
          <a:lstStyle>
            <a:lvl1pPr algn="ctr" defTabSz="685800" rtl="0" eaLnBrk="1" latinLnBrk="0" hangingPunct="1">
              <a:lnSpc>
                <a:spcPct val="90000"/>
              </a:lnSpc>
              <a:spcBef>
                <a:spcPct val="0"/>
              </a:spcBef>
              <a:buNone/>
              <a:defRPr sz="8000" kern="1200">
                <a:solidFill>
                  <a:schemeClr val="tx1"/>
                </a:solidFill>
                <a:latin typeface="+mj-lt"/>
                <a:ea typeface="+mj-ea"/>
                <a:cs typeface="+mj-cs"/>
              </a:defRPr>
            </a:lvl1pPr>
          </a:lstStyle>
          <a:p>
            <a:r>
              <a:rPr lang="en-US" b="1" dirty="0"/>
              <a:t>Thank You</a:t>
            </a:r>
            <a:endParaRPr lang="en-US" b="1" dirty="0">
              <a:highlight>
                <a:srgbClr val="FFFF00"/>
              </a:highlight>
            </a:endParaRPr>
          </a:p>
        </p:txBody>
      </p:sp>
    </p:spTree>
    <p:extLst>
      <p:ext uri="{BB962C8B-B14F-4D97-AF65-F5344CB8AC3E}">
        <p14:creationId xmlns:p14="http://schemas.microsoft.com/office/powerpoint/2010/main" val="334587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659" y="179294"/>
            <a:ext cx="8174691" cy="717177"/>
          </a:xfrm>
        </p:spPr>
        <p:txBody>
          <a:bodyPr>
            <a:normAutofit/>
          </a:bodyPr>
          <a:lstStyle/>
          <a:p>
            <a:r>
              <a:rPr lang="en-US" sz="3200" b="1" dirty="0">
                <a:solidFill>
                  <a:schemeClr val="bg1"/>
                </a:solidFill>
                <a:latin typeface="Segoe UI" panose="020B0502040204020203" pitchFamily="34" charset="0"/>
                <a:ea typeface="Segoe UI" panose="020B0502040204020203" pitchFamily="34" charset="0"/>
                <a:cs typeface="Segoe UI" panose="020B0502040204020203" pitchFamily="34" charset="0"/>
              </a:rPr>
              <a:t>Legal and Institutional mandates</a:t>
            </a:r>
            <a:endParaRPr lang="en-US" dirty="0"/>
          </a:p>
        </p:txBody>
      </p:sp>
      <p:sp>
        <p:nvSpPr>
          <p:cNvPr id="3" name="Content Placeholder 2"/>
          <p:cNvSpPr>
            <a:spLocks noGrp="1"/>
          </p:cNvSpPr>
          <p:nvPr>
            <p:ph idx="1"/>
          </p:nvPr>
        </p:nvSpPr>
        <p:spPr>
          <a:xfrm>
            <a:off x="340659" y="1147482"/>
            <a:ext cx="8174691" cy="5029481"/>
          </a:xfrm>
        </p:spPr>
        <p:txBody>
          <a:bodyPr>
            <a:normAutofit/>
          </a:bodyPr>
          <a:lstStyle/>
          <a:p>
            <a:pPr marL="0" indent="0">
              <a:buNone/>
            </a:pPr>
            <a:r>
              <a:rPr lang="en-US" sz="2400" b="1" dirty="0">
                <a:solidFill>
                  <a:srgbClr val="C00000"/>
                </a:solidFill>
                <a:latin typeface="Segoe UI" panose="020B0502040204020203" pitchFamily="34" charset="0"/>
                <a:ea typeface="Segoe UI" panose="020B0502040204020203" pitchFamily="34" charset="0"/>
                <a:cs typeface="Segoe UI" panose="020B0502040204020203" pitchFamily="34" charset="0"/>
              </a:rPr>
              <a:t>Recommendations.</a:t>
            </a:r>
          </a:p>
          <a:p>
            <a:r>
              <a:rPr lang="en-US" sz="2400" dirty="0">
                <a:latin typeface="Segoe UI" panose="020B0502040204020203" pitchFamily="34" charset="0"/>
                <a:ea typeface="Segoe UI" panose="020B0502040204020203" pitchFamily="34" charset="0"/>
                <a:cs typeface="Segoe UI" panose="020B0502040204020203" pitchFamily="34" charset="0"/>
              </a:rPr>
              <a:t>Integrate and institutionalize the role of setting the development policy agenda in NPA Act, 2002</a:t>
            </a:r>
          </a:p>
          <a:p>
            <a:r>
              <a:rPr lang="en-US" sz="2400" dirty="0">
                <a:latin typeface="Segoe UI" panose="020B0502040204020203" pitchFamily="34" charset="0"/>
                <a:ea typeface="Segoe UI" panose="020B0502040204020203" pitchFamily="34" charset="0"/>
                <a:cs typeface="Segoe UI" panose="020B0502040204020203" pitchFamily="34" charset="0"/>
              </a:rPr>
              <a:t>Establish a platform to produce a national oversight report constituting key oversight players including NPA, Parliament and NGO Forum. </a:t>
            </a:r>
          </a:p>
          <a:p>
            <a:r>
              <a:rPr lang="en-US" sz="2400" dirty="0">
                <a:latin typeface="Segoe UI" panose="020B0502040204020203" pitchFamily="34" charset="0"/>
                <a:ea typeface="Segoe UI" panose="020B0502040204020203" pitchFamily="34" charset="0"/>
                <a:cs typeface="Segoe UI" panose="020B0502040204020203" pitchFamily="34" charset="0"/>
              </a:rPr>
              <a:t>The report should be presented annually to the Plenary of Parliament to facilitate follow-up of key recommendations and findings on national development issues. </a:t>
            </a:r>
          </a:p>
          <a:p>
            <a:r>
              <a:rPr lang="en-US" sz="2400" i="1" dirty="0">
                <a:solidFill>
                  <a:srgbClr val="FF0000"/>
                </a:solidFill>
                <a:latin typeface="Segoe UI" panose="020B0502040204020203" pitchFamily="34" charset="0"/>
                <a:ea typeface="Segoe UI" panose="020B0502040204020203" pitchFamily="34" charset="0"/>
                <a:cs typeface="Segoe UI" panose="020B0502040204020203" pitchFamily="34" charset="0"/>
              </a:rPr>
              <a:t>How is done elsewhere?</a:t>
            </a:r>
          </a:p>
          <a:p>
            <a:r>
              <a:rPr lang="en-US" sz="2400" i="1" dirty="0">
                <a:solidFill>
                  <a:srgbClr val="FF0000"/>
                </a:solidFill>
                <a:latin typeface="Segoe UI" panose="020B0502040204020203" pitchFamily="34" charset="0"/>
                <a:ea typeface="Segoe UI" panose="020B0502040204020203" pitchFamily="34" charset="0"/>
                <a:cs typeface="Segoe UI" panose="020B0502040204020203" pitchFamily="34" charset="0"/>
              </a:rPr>
              <a:t>Value added?</a:t>
            </a:r>
          </a:p>
          <a:p>
            <a:endParaRPr lang="en-US" sz="2400" b="1" i="1" dirty="0">
              <a:highlight>
                <a:srgbClr val="FFFF00"/>
              </a:highlight>
              <a:latin typeface="Segoe UI" panose="020B0502040204020203" pitchFamily="34" charset="0"/>
              <a:ea typeface="Segoe UI" panose="020B0502040204020203" pitchFamily="34" charset="0"/>
              <a:cs typeface="Segoe UI" panose="020B0502040204020203" pitchFamily="34" charset="0"/>
            </a:endParaRPr>
          </a:p>
          <a:p>
            <a:endParaRPr lang="en-US" sz="2400" b="1" i="1" dirty="0">
              <a:latin typeface="Segoe UI" panose="020B0502040204020203" pitchFamily="34" charset="0"/>
              <a:ea typeface="Segoe UI" panose="020B0502040204020203" pitchFamily="34" charset="0"/>
              <a:cs typeface="Segoe UI" panose="020B0502040204020203" pitchFamily="34" charset="0"/>
            </a:endParaRPr>
          </a:p>
          <a:p>
            <a:endParaRPr lang="en-US" sz="2400" b="1" dirty="0">
              <a:latin typeface="Segoe UI" panose="020B0502040204020203" pitchFamily="34" charset="0"/>
              <a:ea typeface="Segoe UI" panose="020B0502040204020203" pitchFamily="34" charset="0"/>
              <a:cs typeface="Segoe UI" panose="020B0502040204020203" pitchFamily="34" charset="0"/>
            </a:endParaRPr>
          </a:p>
          <a:p>
            <a:pPr marL="0" indent="0">
              <a:buNone/>
            </a:pPr>
            <a:endParaRPr lang="en-US" dirty="0"/>
          </a:p>
        </p:txBody>
      </p:sp>
    </p:spTree>
    <p:extLst>
      <p:ext uri="{BB962C8B-B14F-4D97-AF65-F5344CB8AC3E}">
        <p14:creationId xmlns:p14="http://schemas.microsoft.com/office/powerpoint/2010/main" val="4011280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7"/>
            <a:ext cx="8515350" cy="782356"/>
          </a:xfrm>
        </p:spPr>
        <p:txBody>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Financing the plan</a:t>
            </a:r>
          </a:p>
        </p:txBody>
      </p:sp>
      <p:sp>
        <p:nvSpPr>
          <p:cNvPr id="3" name="Content Placeholder 2"/>
          <p:cNvSpPr>
            <a:spLocks noGrp="1"/>
          </p:cNvSpPr>
          <p:nvPr>
            <p:ph idx="1"/>
          </p:nvPr>
        </p:nvSpPr>
        <p:spPr>
          <a:xfrm>
            <a:off x="161365" y="1147483"/>
            <a:ext cx="8353985" cy="5029480"/>
          </a:xfrm>
        </p:spPr>
        <p:txBody>
          <a:bodyPr>
            <a:normAutofit/>
          </a:bodyPr>
          <a:lstStyle/>
          <a:p>
            <a:pPr marL="0" indent="0">
              <a:buNone/>
            </a:pPr>
            <a:r>
              <a:rPr lang="en-US" sz="2000" dirty="0">
                <a:latin typeface="Segoe UI" panose="020B0502040204020203" pitchFamily="34" charset="0"/>
                <a:ea typeface="Segoe UI" panose="020B0502040204020203" pitchFamily="34" charset="0"/>
                <a:cs typeface="Segoe UI" panose="020B0502040204020203" pitchFamily="34" charset="0"/>
              </a:rPr>
              <a:t>This is about funding resource requirements and strategies</a:t>
            </a:r>
          </a:p>
          <a:p>
            <a:pPr marL="0" indent="0">
              <a:buNone/>
            </a:pPr>
            <a:r>
              <a:rPr lang="en-US" sz="2000" dirty="0">
                <a:latin typeface="Segoe UI" panose="020B0502040204020203" pitchFamily="34" charset="0"/>
                <a:ea typeface="Segoe UI" panose="020B0502040204020203" pitchFamily="34" charset="0"/>
                <a:cs typeface="Segoe UI" panose="020B0502040204020203" pitchFamily="34" charset="0"/>
              </a:rPr>
              <a:t> </a:t>
            </a:r>
            <a:r>
              <a:rPr lang="en-US" sz="2000" b="1" dirty="0">
                <a:solidFill>
                  <a:srgbClr val="FF0000"/>
                </a:solidFill>
                <a:latin typeface="Segoe UI" panose="020B0502040204020203" pitchFamily="34" charset="0"/>
                <a:ea typeface="Segoe UI" panose="020B0502040204020203" pitchFamily="34" charset="0"/>
                <a:cs typeface="Segoe UI" panose="020B0502040204020203" pitchFamily="34" charset="0"/>
              </a:rPr>
              <a:t>Findings:</a:t>
            </a:r>
          </a:p>
          <a:p>
            <a:r>
              <a:rPr lang="en-US" sz="2000" dirty="0">
                <a:latin typeface="Segoe UI" panose="020B0502040204020203" pitchFamily="34" charset="0"/>
                <a:ea typeface="Segoe UI" panose="020B0502040204020203" pitchFamily="34" charset="0"/>
                <a:cs typeface="Segoe UI" panose="020B0502040204020203" pitchFamily="34" charset="0"/>
              </a:rPr>
              <a:t>Financing strategies including sources of finance not precisely specified  in the NDP </a:t>
            </a:r>
          </a:p>
          <a:p>
            <a:r>
              <a:rPr lang="en-US" sz="2000" dirty="0">
                <a:latin typeface="Segoe UI" panose="020B0502040204020203" pitchFamily="34" charset="0"/>
                <a:ea typeface="Segoe UI" panose="020B0502040204020203" pitchFamily="34" charset="0"/>
                <a:cs typeface="Segoe UI" panose="020B0502040204020203" pitchFamily="34" charset="0"/>
              </a:rPr>
              <a:t>The levels of funding for national development were not enough to achieve many of the NDP targets </a:t>
            </a:r>
          </a:p>
          <a:p>
            <a:r>
              <a:rPr lang="en-US" sz="2000" dirty="0">
                <a:latin typeface="Segoe UI" panose="020B0502040204020203" pitchFamily="34" charset="0"/>
                <a:ea typeface="Segoe UI" panose="020B0502040204020203" pitchFamily="34" charset="0"/>
                <a:cs typeface="Segoe UI" panose="020B0502040204020203" pitchFamily="34" charset="0"/>
              </a:rPr>
              <a:t>For example the on-budget NDP cost envelope over the 5 years was estimated at UGX 51,000b and the on-budget MTEF managed by MoFPED expected to reach around UGX 47,000b. </a:t>
            </a:r>
          </a:p>
          <a:p>
            <a:r>
              <a:rPr lang="en-US" sz="2000" b="1" dirty="0">
                <a:latin typeface="Segoe UI" panose="020B0502040204020203" pitchFamily="34" charset="0"/>
                <a:ea typeface="Segoe UI" panose="020B0502040204020203" pitchFamily="34" charset="0"/>
                <a:cs typeface="Segoe UI" panose="020B0502040204020203" pitchFamily="34" charset="0"/>
              </a:rPr>
              <a:t>The full picture </a:t>
            </a:r>
            <a:r>
              <a:rPr lang="en-US" sz="2000" dirty="0">
                <a:latin typeface="Segoe UI" panose="020B0502040204020203" pitchFamily="34" charset="0"/>
                <a:ea typeface="Segoe UI" panose="020B0502040204020203" pitchFamily="34" charset="0"/>
                <a:cs typeface="Segoe UI" panose="020B0502040204020203" pitchFamily="34" charset="0"/>
              </a:rPr>
              <a:t>of required funding included UGX 20,000b of off-budget finance and UGX 17,000b of funding to be generated elsewhere, primarily from the private sector </a:t>
            </a:r>
          </a:p>
          <a:p>
            <a:r>
              <a:rPr lang="en-US" sz="2000" dirty="0">
                <a:latin typeface="Segoe UI" panose="020B0502040204020203" pitchFamily="34" charset="0"/>
                <a:ea typeface="Segoe UI" panose="020B0502040204020203" pitchFamily="34" charset="0"/>
                <a:cs typeface="Segoe UI" panose="020B0502040204020203" pitchFamily="34" charset="0"/>
              </a:rPr>
              <a:t>The MTR noted there was </a:t>
            </a:r>
            <a:r>
              <a:rPr lang="en-US" sz="2000" b="1" dirty="0">
                <a:latin typeface="Segoe UI" panose="020B0502040204020203" pitchFamily="34" charset="0"/>
                <a:ea typeface="Segoe UI" panose="020B0502040204020203" pitchFamily="34" charset="0"/>
                <a:cs typeface="Segoe UI" panose="020B0502040204020203" pitchFamily="34" charset="0"/>
              </a:rPr>
              <a:t>lower than expected economic growth and tax take in the first half of the NDP period</a:t>
            </a:r>
            <a:r>
              <a:rPr lang="en-US" sz="2000" dirty="0">
                <a:latin typeface="Segoe UI" panose="020B0502040204020203" pitchFamily="34" charset="0"/>
                <a:ea typeface="Segoe UI" panose="020B0502040204020203" pitchFamily="34" charset="0"/>
                <a:cs typeface="Segoe UI" panose="020B0502040204020203" pitchFamily="34" charset="0"/>
              </a:rPr>
              <a:t>, implying insufficient</a:t>
            </a:r>
            <a:r>
              <a:rPr lang="en-US" dirty="0">
                <a:latin typeface="Segoe UI" panose="020B0502040204020203" pitchFamily="34" charset="0"/>
                <a:ea typeface="Segoe UI" panose="020B0502040204020203" pitchFamily="34" charset="0"/>
                <a:cs typeface="Segoe UI" panose="020B0502040204020203" pitchFamily="34" charset="0"/>
              </a:rPr>
              <a:t> funding NDP implementation.</a:t>
            </a:r>
          </a:p>
        </p:txBody>
      </p:sp>
    </p:spTree>
    <p:extLst>
      <p:ext uri="{BB962C8B-B14F-4D97-AF65-F5344CB8AC3E}">
        <p14:creationId xmlns:p14="http://schemas.microsoft.com/office/powerpoint/2010/main" val="26375032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94" y="365126"/>
            <a:ext cx="8336056" cy="567203"/>
          </a:xfrm>
        </p:spPr>
        <p:txBody>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Financing the plan</a:t>
            </a:r>
            <a:endParaRPr lang="en-US" dirty="0"/>
          </a:p>
        </p:txBody>
      </p:sp>
      <p:sp>
        <p:nvSpPr>
          <p:cNvPr id="3" name="Content Placeholder 2"/>
          <p:cNvSpPr>
            <a:spLocks noGrp="1"/>
          </p:cNvSpPr>
          <p:nvPr>
            <p:ph idx="1"/>
          </p:nvPr>
        </p:nvSpPr>
        <p:spPr>
          <a:xfrm>
            <a:off x="522194" y="1216025"/>
            <a:ext cx="7886700" cy="4351338"/>
          </a:xfrm>
        </p:spPr>
        <p:txBody>
          <a:bodyPr>
            <a:normAutofit/>
          </a:bodyPr>
          <a:lstStyle/>
          <a:p>
            <a:pPr marL="0" indent="0">
              <a:buNone/>
            </a:pPr>
            <a:r>
              <a:rPr lang="en-US" sz="2400" b="1" dirty="0">
                <a:solidFill>
                  <a:srgbClr val="FF0000"/>
                </a:solidFill>
                <a:latin typeface="Segoe UI" panose="020B0502040204020203" pitchFamily="34" charset="0"/>
                <a:ea typeface="Segoe UI" panose="020B0502040204020203" pitchFamily="34" charset="0"/>
                <a:cs typeface="Segoe UI" panose="020B0502040204020203" pitchFamily="34" charset="0"/>
              </a:rPr>
              <a:t>Recommendation</a:t>
            </a:r>
          </a:p>
          <a:p>
            <a:r>
              <a:rPr lang="en-US" sz="2400" dirty="0">
                <a:latin typeface="Segoe UI" panose="020B0502040204020203" pitchFamily="34" charset="0"/>
                <a:ea typeface="Segoe UI" panose="020B0502040204020203" pitchFamily="34" charset="0"/>
                <a:cs typeface="Segoe UI" panose="020B0502040204020203" pitchFamily="34" charset="0"/>
              </a:rPr>
              <a:t>Though the NDP was very comprehensive it needed a sense of priority </a:t>
            </a:r>
            <a:r>
              <a:rPr lang="en-US" sz="2400" dirty="0" err="1">
                <a:latin typeface="Segoe UI" panose="020B0502040204020203" pitchFamily="34" charset="0"/>
                <a:ea typeface="Segoe UI" panose="020B0502040204020203" pitchFamily="34" charset="0"/>
                <a:cs typeface="Segoe UI" panose="020B0502040204020203" pitchFamily="34" charset="0"/>
              </a:rPr>
              <a:t>e.g</a:t>
            </a:r>
            <a:r>
              <a:rPr lang="en-US" sz="2400" dirty="0">
                <a:latin typeface="Segoe UI" panose="020B0502040204020203" pitchFamily="34" charset="0"/>
                <a:ea typeface="Segoe UI" panose="020B0502040204020203" pitchFamily="34" charset="0"/>
                <a:cs typeface="Segoe UI" panose="020B0502040204020203" pitchFamily="34" charset="0"/>
              </a:rPr>
              <a:t> better defined sequencing plan with clear milestones for each year, linked particularly to the implementation of core projects</a:t>
            </a:r>
          </a:p>
          <a:p>
            <a:r>
              <a:rPr lang="en-US" sz="24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What is your experience?</a:t>
            </a:r>
          </a:p>
        </p:txBody>
      </p:sp>
    </p:spTree>
    <p:extLst>
      <p:ext uri="{BB962C8B-B14F-4D97-AF65-F5344CB8AC3E}">
        <p14:creationId xmlns:p14="http://schemas.microsoft.com/office/powerpoint/2010/main" val="34384905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7"/>
            <a:ext cx="8515350" cy="656850"/>
          </a:xfrm>
        </p:spPr>
        <p:txBody>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Effective Strategic Focus</a:t>
            </a:r>
          </a:p>
        </p:txBody>
      </p:sp>
      <p:sp>
        <p:nvSpPr>
          <p:cNvPr id="3" name="Content Placeholder 2"/>
          <p:cNvSpPr>
            <a:spLocks noGrp="1"/>
          </p:cNvSpPr>
          <p:nvPr>
            <p:ph idx="1"/>
          </p:nvPr>
        </p:nvSpPr>
        <p:spPr>
          <a:xfrm>
            <a:off x="179294" y="1165412"/>
            <a:ext cx="8336056" cy="5011551"/>
          </a:xfrm>
        </p:spPr>
        <p:txBody>
          <a:bodyPr>
            <a:normAutofit/>
          </a:bodyPr>
          <a:lstStyle/>
          <a:p>
            <a:r>
              <a:rPr lang="en-US" sz="2400" b="1" dirty="0">
                <a:solidFill>
                  <a:schemeClr val="accent1"/>
                </a:solidFill>
                <a:latin typeface="Segoe UI" panose="020B0502040204020203" pitchFamily="34" charset="0"/>
                <a:ea typeface="Segoe UI" panose="020B0502040204020203" pitchFamily="34" charset="0"/>
                <a:cs typeface="Segoe UI" panose="020B0502040204020203" pitchFamily="34" charset="0"/>
              </a:rPr>
              <a:t>This is about the getting the best fit. What the country can do best</a:t>
            </a:r>
            <a:r>
              <a:rPr lang="en-US" sz="2400" b="1" dirty="0">
                <a:latin typeface="Segoe UI" panose="020B0502040204020203" pitchFamily="34" charset="0"/>
                <a:ea typeface="Segoe UI" panose="020B0502040204020203" pitchFamily="34" charset="0"/>
                <a:cs typeface="Segoe UI" panose="020B0502040204020203" pitchFamily="34" charset="0"/>
              </a:rPr>
              <a:t>.</a:t>
            </a:r>
          </a:p>
          <a:p>
            <a:pPr marL="0" indent="0">
              <a:buNone/>
            </a:pPr>
            <a:r>
              <a:rPr lang="en-US" sz="2400" b="1" dirty="0">
                <a:solidFill>
                  <a:srgbClr val="FF0000"/>
                </a:solidFill>
                <a:latin typeface="Segoe UI" panose="020B0502040204020203" pitchFamily="34" charset="0"/>
                <a:ea typeface="Segoe UI" panose="020B0502040204020203" pitchFamily="34" charset="0"/>
                <a:cs typeface="Segoe UI" panose="020B0502040204020203" pitchFamily="34" charset="0"/>
              </a:rPr>
              <a:t>Findings</a:t>
            </a:r>
          </a:p>
          <a:p>
            <a:r>
              <a:rPr lang="en-US" sz="2400" dirty="0">
                <a:latin typeface="Segoe UI" panose="020B0502040204020203" pitchFamily="34" charset="0"/>
                <a:ea typeface="Segoe UI" panose="020B0502040204020203" pitchFamily="34" charset="0"/>
                <a:cs typeface="Segoe UI" panose="020B0502040204020203" pitchFamily="34" charset="0"/>
              </a:rPr>
              <a:t>Lack of a rigorous framework for setting out priorities for national development</a:t>
            </a:r>
          </a:p>
          <a:p>
            <a:r>
              <a:rPr lang="en-US" sz="2400" dirty="0">
                <a:latin typeface="Segoe UI" panose="020B0502040204020203" pitchFamily="34" charset="0"/>
                <a:ea typeface="Segoe UI" panose="020B0502040204020203" pitchFamily="34" charset="0"/>
                <a:cs typeface="Segoe UI" panose="020B0502040204020203" pitchFamily="34" charset="0"/>
              </a:rPr>
              <a:t>Lack of a framework for coordination in setting up national cross cutting policies and strategies. </a:t>
            </a:r>
          </a:p>
          <a:p>
            <a:endParaRPr lang="en-US" sz="2400" dirty="0">
              <a:latin typeface="Segoe UI" panose="020B0502040204020203" pitchFamily="34" charset="0"/>
              <a:ea typeface="Segoe UI" panose="020B0502040204020203" pitchFamily="34" charset="0"/>
              <a:cs typeface="Segoe UI" panose="020B0502040204020203" pitchFamily="34" charset="0"/>
            </a:endParaRPr>
          </a:p>
          <a:p>
            <a:endParaRPr lang="en-US" sz="2400" b="1" dirty="0">
              <a:latin typeface="Segoe UI" panose="020B0502040204020203" pitchFamily="34" charset="0"/>
              <a:ea typeface="Segoe UI" panose="020B0502040204020203" pitchFamily="34" charset="0"/>
              <a:cs typeface="Segoe UI" panose="020B0502040204020203" pitchFamily="34" charset="0"/>
            </a:endParaRPr>
          </a:p>
          <a:p>
            <a:endParaRPr lang="en-US" dirty="0">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933139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699881"/>
          </a:xfrm>
        </p:spPr>
        <p:txBody>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Effective Strategic Focus(3)</a:t>
            </a:r>
            <a:endParaRPr lang="en-US" dirty="0"/>
          </a:p>
        </p:txBody>
      </p:sp>
      <p:sp>
        <p:nvSpPr>
          <p:cNvPr id="3" name="Content Placeholder 2"/>
          <p:cNvSpPr>
            <a:spLocks noGrp="1"/>
          </p:cNvSpPr>
          <p:nvPr>
            <p:ph idx="1"/>
          </p:nvPr>
        </p:nvSpPr>
        <p:spPr>
          <a:xfrm>
            <a:off x="355002" y="1065007"/>
            <a:ext cx="8160348" cy="5111956"/>
          </a:xfrm>
        </p:spPr>
        <p:txBody>
          <a:bodyPr>
            <a:normAutofit fontScale="92500" lnSpcReduction="10000"/>
          </a:bodyPr>
          <a:lstStyle/>
          <a:p>
            <a:pPr marL="0" indent="0">
              <a:buNone/>
            </a:pPr>
            <a:r>
              <a:rPr lang="en-US" b="1" dirty="0">
                <a:solidFill>
                  <a:srgbClr val="FF0000"/>
                </a:solidFill>
                <a:latin typeface="Segoe UI" panose="020B0502040204020203" pitchFamily="34" charset="0"/>
                <a:ea typeface="Segoe UI" panose="020B0502040204020203" pitchFamily="34" charset="0"/>
                <a:cs typeface="Segoe UI" panose="020B0502040204020203" pitchFamily="34" charset="0"/>
              </a:rPr>
              <a:t>Recommendations</a:t>
            </a:r>
          </a:p>
          <a:p>
            <a:r>
              <a:rPr lang="en-US" sz="2400" dirty="0">
                <a:latin typeface="Segoe UI" panose="020B0502040204020203" pitchFamily="34" charset="0"/>
                <a:ea typeface="Segoe UI" panose="020B0502040204020203" pitchFamily="34" charset="0"/>
                <a:cs typeface="Segoe UI" panose="020B0502040204020203" pitchFamily="34" charset="0"/>
              </a:rPr>
              <a:t>Have a more focused </a:t>
            </a:r>
            <a:r>
              <a:rPr lang="en-US" sz="2400" dirty="0">
                <a:solidFill>
                  <a:schemeClr val="accent2"/>
                </a:solidFill>
                <a:latin typeface="Segoe UI" panose="020B0502040204020203" pitchFamily="34" charset="0"/>
                <a:ea typeface="Segoe UI" panose="020B0502040204020203" pitchFamily="34" charset="0"/>
                <a:cs typeface="Segoe UI" panose="020B0502040204020203" pitchFamily="34" charset="0"/>
              </a:rPr>
              <a:t>theme </a:t>
            </a:r>
            <a:r>
              <a:rPr lang="en-US" sz="2400" dirty="0">
                <a:latin typeface="Segoe UI" panose="020B0502040204020203" pitchFamily="34" charset="0"/>
                <a:ea typeface="Segoe UI" panose="020B0502040204020203" pitchFamily="34" charset="0"/>
                <a:cs typeface="Segoe UI" panose="020B0502040204020203" pitchFamily="34" charset="0"/>
              </a:rPr>
              <a:t>for the NDP, with sequencing of implementation to overall national development. </a:t>
            </a:r>
          </a:p>
          <a:p>
            <a:r>
              <a:rPr lang="en-US" sz="2400" dirty="0">
                <a:latin typeface="Segoe UI" panose="020B0502040204020203" pitchFamily="34" charset="0"/>
                <a:ea typeface="Segoe UI" panose="020B0502040204020203" pitchFamily="34" charset="0"/>
                <a:cs typeface="Segoe UI" panose="020B0502040204020203" pitchFamily="34" charset="0"/>
              </a:rPr>
              <a:t>Have a smaller set of </a:t>
            </a:r>
            <a:r>
              <a:rPr lang="en-US" sz="2400" dirty="0">
                <a:solidFill>
                  <a:srgbClr val="FF0000"/>
                </a:solidFill>
                <a:latin typeface="Segoe UI" panose="020B0502040204020203" pitchFamily="34" charset="0"/>
                <a:ea typeface="Segoe UI" panose="020B0502040204020203" pitchFamily="34" charset="0"/>
                <a:cs typeface="Segoe UI" panose="020B0502040204020203" pitchFamily="34" charset="0"/>
              </a:rPr>
              <a:t>no more than 6 strategic development objectives </a:t>
            </a:r>
            <a:r>
              <a:rPr lang="en-US" sz="2400" dirty="0">
                <a:latin typeface="Segoe UI" panose="020B0502040204020203" pitchFamily="34" charset="0"/>
                <a:ea typeface="Segoe UI" panose="020B0502040204020203" pitchFamily="34" charset="0"/>
                <a:cs typeface="Segoe UI" panose="020B0502040204020203" pitchFamily="34" charset="0"/>
              </a:rPr>
              <a:t>and no more than </a:t>
            </a:r>
            <a:r>
              <a:rPr lang="en-US" sz="2400" dirty="0">
                <a:solidFill>
                  <a:srgbClr val="FF0000"/>
                </a:solidFill>
                <a:latin typeface="Segoe UI" panose="020B0502040204020203" pitchFamily="34" charset="0"/>
                <a:ea typeface="Segoe UI" panose="020B0502040204020203" pitchFamily="34" charset="0"/>
                <a:cs typeface="Segoe UI" panose="020B0502040204020203" pitchFamily="34" charset="0"/>
              </a:rPr>
              <a:t>3 ‘gold medal’ indicators for each </a:t>
            </a:r>
            <a:r>
              <a:rPr lang="en-US" sz="2400" dirty="0">
                <a:latin typeface="Segoe UI" panose="020B0502040204020203" pitchFamily="34" charset="0"/>
                <a:ea typeface="Segoe UI" panose="020B0502040204020203" pitchFamily="34" charset="0"/>
                <a:cs typeface="Segoe UI" panose="020B0502040204020203" pitchFamily="34" charset="0"/>
              </a:rPr>
              <a:t>one  with  ‘Top 10’ indicators to focus minds and public attention; </a:t>
            </a:r>
          </a:p>
          <a:p>
            <a:r>
              <a:rPr lang="en-US" sz="2400" dirty="0">
                <a:latin typeface="Segoe UI" panose="020B0502040204020203" pitchFamily="34" charset="0"/>
                <a:ea typeface="Segoe UI" panose="020B0502040204020203" pitchFamily="34" charset="0"/>
                <a:cs typeface="Segoe UI" panose="020B0502040204020203" pitchFamily="34" charset="0"/>
              </a:rPr>
              <a:t>Focus on an understanding and communication of national development as measured against the ‘</a:t>
            </a:r>
            <a:r>
              <a:rPr lang="en-US" sz="2400" b="1" dirty="0">
                <a:latin typeface="Segoe UI" panose="020B0502040204020203" pitchFamily="34" charset="0"/>
                <a:ea typeface="Segoe UI" panose="020B0502040204020203" pitchFamily="34" charset="0"/>
                <a:cs typeface="Segoe UI" panose="020B0502040204020203" pitchFamily="34" charset="0"/>
              </a:rPr>
              <a:t>gold medal’ indicators</a:t>
            </a:r>
            <a:r>
              <a:rPr lang="en-US" sz="2400" dirty="0">
                <a:latin typeface="Segoe UI" panose="020B0502040204020203" pitchFamily="34" charset="0"/>
                <a:ea typeface="Segoe UI" panose="020B0502040204020203" pitchFamily="34" charset="0"/>
                <a:cs typeface="Segoe UI" panose="020B0502040204020203" pitchFamily="34" charset="0"/>
              </a:rPr>
              <a:t>, ensuring that data is available and analyzed by District, region, gender, income group etc. for each one where applicable; </a:t>
            </a:r>
          </a:p>
          <a:p>
            <a:r>
              <a:rPr lang="en-US" sz="2400" dirty="0">
                <a:latin typeface="Segoe UI" panose="020B0502040204020203" pitchFamily="34" charset="0"/>
                <a:ea typeface="Segoe UI" panose="020B0502040204020203" pitchFamily="34" charset="0"/>
                <a:cs typeface="Segoe UI" panose="020B0502040204020203" pitchFamily="34" charset="0"/>
              </a:rPr>
              <a:t>Establish a body with a mandate to provide </a:t>
            </a:r>
            <a:r>
              <a:rPr lang="en-US" sz="2400" b="1" dirty="0">
                <a:latin typeface="Segoe UI" panose="020B0502040204020203" pitchFamily="34" charset="0"/>
                <a:ea typeface="Segoe UI" panose="020B0502040204020203" pitchFamily="34" charset="0"/>
                <a:cs typeface="Segoe UI" panose="020B0502040204020203" pitchFamily="34" charset="0"/>
              </a:rPr>
              <a:t>a central locus for national guidance on policy and strategic direction </a:t>
            </a:r>
            <a:r>
              <a:rPr lang="en-US" sz="2400" dirty="0">
                <a:latin typeface="Segoe UI" panose="020B0502040204020203" pitchFamily="34" charset="0"/>
                <a:ea typeface="Segoe UI" panose="020B0502040204020203" pitchFamily="34" charset="0"/>
                <a:cs typeface="Segoe UI" panose="020B0502040204020203" pitchFamily="34" charset="0"/>
              </a:rPr>
              <a:t>to vet all national policy reforms and choices at the highest level in national interest without political interference</a:t>
            </a:r>
          </a:p>
        </p:txBody>
      </p:sp>
    </p:spTree>
    <p:extLst>
      <p:ext uri="{BB962C8B-B14F-4D97-AF65-F5344CB8AC3E}">
        <p14:creationId xmlns:p14="http://schemas.microsoft.com/office/powerpoint/2010/main" val="1747165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677" y="98474"/>
            <a:ext cx="8374673" cy="858129"/>
          </a:xfrm>
        </p:spPr>
        <p:txBody>
          <a:bodyPr/>
          <a:lstStyle/>
          <a:p>
            <a:r>
              <a:rPr lang="en-US" b="1" dirty="0">
                <a:solidFill>
                  <a:schemeClr val="bg1"/>
                </a:solidFill>
              </a:rPr>
              <a:t>Outline</a:t>
            </a:r>
          </a:p>
        </p:txBody>
      </p:sp>
      <p:sp>
        <p:nvSpPr>
          <p:cNvPr id="3" name="Content Placeholder 2"/>
          <p:cNvSpPr>
            <a:spLocks noGrp="1"/>
          </p:cNvSpPr>
          <p:nvPr>
            <p:ph idx="1"/>
          </p:nvPr>
        </p:nvSpPr>
        <p:spPr>
          <a:xfrm>
            <a:off x="164416" y="1262916"/>
            <a:ext cx="8627892" cy="4772123"/>
          </a:xfrm>
        </p:spPr>
        <p:txBody>
          <a:bodyPr/>
          <a:lstStyle/>
          <a:p>
            <a:r>
              <a:rPr lang="en-US" sz="2400" dirty="0">
                <a:latin typeface="Segoe UI" panose="020B0502040204020203" pitchFamily="34" charset="0"/>
                <a:ea typeface="Segoe UI" panose="020B0502040204020203" pitchFamily="34" charset="0"/>
                <a:cs typeface="Segoe UI" panose="020B0502040204020203" pitchFamily="34" charset="0"/>
              </a:rPr>
              <a:t>Overview of Strategic Planning</a:t>
            </a:r>
          </a:p>
          <a:p>
            <a:r>
              <a:rPr lang="en-US" sz="2400" dirty="0"/>
              <a:t>Development Planning in Africa</a:t>
            </a:r>
          </a:p>
          <a:p>
            <a:r>
              <a:rPr lang="en-US" sz="2400" dirty="0">
                <a:latin typeface="Segoe UI" panose="020B0502040204020203" pitchFamily="34" charset="0"/>
                <a:ea typeface="Segoe UI" panose="020B0502040204020203" pitchFamily="34" charset="0"/>
                <a:cs typeface="Segoe UI" panose="020B0502040204020203" pitchFamily="34" charset="0"/>
              </a:rPr>
              <a:t>Case study: The Mid Term Review of the Uganda National Development Plan (</a:t>
            </a:r>
            <a:r>
              <a:rPr lang="en-US" sz="2400" dirty="0" err="1">
                <a:latin typeface="Segoe UI" panose="020B0502040204020203" pitchFamily="34" charset="0"/>
                <a:ea typeface="Segoe UI" panose="020B0502040204020203" pitchFamily="34" charset="0"/>
                <a:cs typeface="Segoe UI" panose="020B0502040204020203" pitchFamily="34" charset="0"/>
              </a:rPr>
              <a:t>NDPI</a:t>
            </a:r>
            <a:r>
              <a:rPr lang="en-US" sz="2400" dirty="0">
                <a:latin typeface="Segoe UI" panose="020B0502040204020203" pitchFamily="34" charset="0"/>
                <a:ea typeface="Segoe UI" panose="020B0502040204020203" pitchFamily="34" charset="0"/>
                <a:cs typeface="Segoe UI" panose="020B0502040204020203" pitchFamily="34" charset="0"/>
              </a:rPr>
              <a:t>)</a:t>
            </a:r>
            <a:endParaRPr lang="en-US" dirty="0"/>
          </a:p>
          <a:p>
            <a:endParaRPr lang="en-US" dirty="0"/>
          </a:p>
        </p:txBody>
      </p:sp>
    </p:spTree>
    <p:extLst>
      <p:ext uri="{BB962C8B-B14F-4D97-AF65-F5344CB8AC3E}">
        <p14:creationId xmlns:p14="http://schemas.microsoft.com/office/powerpoint/2010/main" val="39542676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262404"/>
            <a:ext cx="7886700" cy="1325563"/>
          </a:xfrm>
        </p:spPr>
        <p:txBody>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Effective Strategic Focus(4)</a:t>
            </a:r>
            <a:endParaRPr lang="en-US" dirty="0"/>
          </a:p>
        </p:txBody>
      </p:sp>
      <p:sp>
        <p:nvSpPr>
          <p:cNvPr id="3" name="Content Placeholder 2"/>
          <p:cNvSpPr>
            <a:spLocks noGrp="1"/>
          </p:cNvSpPr>
          <p:nvPr>
            <p:ph idx="1"/>
          </p:nvPr>
        </p:nvSpPr>
        <p:spPr>
          <a:xfrm>
            <a:off x="179294" y="1219200"/>
            <a:ext cx="8839200" cy="4957763"/>
          </a:xfrm>
        </p:spPr>
        <p:txBody>
          <a:bodyPr>
            <a:normAutofit fontScale="92500" lnSpcReduction="10000"/>
          </a:bodyPr>
          <a:lstStyle/>
          <a:p>
            <a:r>
              <a:rPr lang="en-US" sz="2200" dirty="0">
                <a:latin typeface="Segoe UI" panose="020B0502040204020203" pitchFamily="34" charset="0"/>
                <a:ea typeface="Segoe UI" panose="020B0502040204020203" pitchFamily="34" charset="0"/>
                <a:cs typeface="Segoe UI" panose="020B0502040204020203" pitchFamily="34" charset="0"/>
              </a:rPr>
              <a:t>Make the </a:t>
            </a:r>
            <a:r>
              <a:rPr lang="en-US" sz="2200" b="1" dirty="0">
                <a:latin typeface="Segoe UI" panose="020B0502040204020203" pitchFamily="34" charset="0"/>
                <a:ea typeface="Segoe UI" panose="020B0502040204020203" pitchFamily="34" charset="0"/>
                <a:cs typeface="Segoe UI" panose="020B0502040204020203" pitchFamily="34" charset="0"/>
              </a:rPr>
              <a:t>5 year NDP fully synchronized with other major planning and financing mechanisms </a:t>
            </a:r>
            <a:r>
              <a:rPr lang="en-US" sz="2200" dirty="0">
                <a:latin typeface="Segoe UI" panose="020B0502040204020203" pitchFamily="34" charset="0"/>
                <a:ea typeface="Segoe UI" panose="020B0502040204020203" pitchFamily="34" charset="0"/>
                <a:cs typeface="Segoe UI" panose="020B0502040204020203" pitchFamily="34" charset="0"/>
              </a:rPr>
              <a:t>so that it matches with a 5 year MTEF, a 5 year PIP and 5 year sector Investment Plans) (</a:t>
            </a:r>
            <a:r>
              <a:rPr lang="en-US" sz="2200" dirty="0" err="1">
                <a:latin typeface="Segoe UI" panose="020B0502040204020203" pitchFamily="34" charset="0"/>
                <a:ea typeface="Segoe UI" panose="020B0502040204020203" pitchFamily="34" charset="0"/>
                <a:cs typeface="Segoe UI" panose="020B0502040204020203" pitchFamily="34" charset="0"/>
              </a:rPr>
              <a:t>SIPs</a:t>
            </a:r>
            <a:r>
              <a:rPr lang="en-US" sz="2200" dirty="0">
                <a:latin typeface="Segoe UI" panose="020B0502040204020203" pitchFamily="34" charset="0"/>
                <a:ea typeface="Segoe UI" panose="020B0502040204020203" pitchFamily="34" charset="0"/>
                <a:cs typeface="Segoe UI" panose="020B0502040204020203" pitchFamily="34" charset="0"/>
              </a:rPr>
              <a:t>) which all start and end at the same time as the NDP </a:t>
            </a:r>
          </a:p>
          <a:p>
            <a:r>
              <a:rPr lang="en-US" sz="2200" dirty="0">
                <a:latin typeface="Segoe UI" panose="020B0502040204020203" pitchFamily="34" charset="0"/>
                <a:ea typeface="Segoe UI" panose="020B0502040204020203" pitchFamily="34" charset="0"/>
                <a:cs typeface="Segoe UI" panose="020B0502040204020203" pitchFamily="34" charset="0"/>
              </a:rPr>
              <a:t>Introduce </a:t>
            </a:r>
            <a:r>
              <a:rPr lang="en-US" sz="2200" b="1" dirty="0">
                <a:latin typeface="Segoe UI" panose="020B0502040204020203" pitchFamily="34" charset="0"/>
                <a:ea typeface="Segoe UI" panose="020B0502040204020203" pitchFamily="34" charset="0"/>
                <a:cs typeface="Segoe UI" panose="020B0502040204020203" pitchFamily="34" charset="0"/>
              </a:rPr>
              <a:t>an annual NDP stock-take process </a:t>
            </a:r>
            <a:r>
              <a:rPr lang="en-US" sz="2200" dirty="0">
                <a:latin typeface="Segoe UI" panose="020B0502040204020203" pitchFamily="34" charset="0"/>
                <a:ea typeface="Segoe UI" panose="020B0502040204020203" pitchFamily="34" charset="0"/>
                <a:cs typeface="Segoe UI" panose="020B0502040204020203" pitchFamily="34" charset="0"/>
              </a:rPr>
              <a:t>with some limited scope for modifying the plan during the course of its implementation, whilst it keeps major national development priorities constant </a:t>
            </a:r>
          </a:p>
          <a:p>
            <a:r>
              <a:rPr lang="en-US" sz="2200" dirty="0">
                <a:latin typeface="Segoe UI" panose="020B0502040204020203" pitchFamily="34" charset="0"/>
                <a:ea typeface="Segoe UI" panose="020B0502040204020203" pitchFamily="34" charset="0"/>
                <a:cs typeface="Segoe UI" panose="020B0502040204020203" pitchFamily="34" charset="0"/>
              </a:rPr>
              <a:t>Use the </a:t>
            </a:r>
            <a:r>
              <a:rPr lang="en-US" sz="2200" b="1" dirty="0">
                <a:latin typeface="Segoe UI" panose="020B0502040204020203" pitchFamily="34" charset="0"/>
                <a:ea typeface="Segoe UI" panose="020B0502040204020203" pitchFamily="34" charset="0"/>
                <a:cs typeface="Segoe UI" panose="020B0502040204020203" pitchFamily="34" charset="0"/>
              </a:rPr>
              <a:t>NDP as the ‘centre piece’ </a:t>
            </a:r>
            <a:r>
              <a:rPr lang="en-US" sz="2200" dirty="0">
                <a:latin typeface="Segoe UI" panose="020B0502040204020203" pitchFamily="34" charset="0"/>
                <a:ea typeface="Segoe UI" panose="020B0502040204020203" pitchFamily="34" charset="0"/>
                <a:cs typeface="Segoe UI" panose="020B0502040204020203" pitchFamily="34" charset="0"/>
              </a:rPr>
              <a:t>for all major national level performance monitoring, evaluation and reporting </a:t>
            </a:r>
          </a:p>
          <a:p>
            <a:r>
              <a:rPr lang="en-US" sz="2200" dirty="0">
                <a:latin typeface="Segoe UI" panose="020B0502040204020203" pitchFamily="34" charset="0"/>
                <a:ea typeface="Segoe UI" panose="020B0502040204020203" pitchFamily="34" charset="0"/>
                <a:cs typeface="Segoe UI" panose="020B0502040204020203" pitchFamily="34" charset="0"/>
              </a:rPr>
              <a:t>Reform the Government Annual Performance Report (</a:t>
            </a:r>
            <a:r>
              <a:rPr lang="en-US" sz="2200" dirty="0" err="1">
                <a:latin typeface="Segoe UI" panose="020B0502040204020203" pitchFamily="34" charset="0"/>
                <a:ea typeface="Segoe UI" panose="020B0502040204020203" pitchFamily="34" charset="0"/>
                <a:cs typeface="Segoe UI" panose="020B0502040204020203" pitchFamily="34" charset="0"/>
              </a:rPr>
              <a:t>GAPR</a:t>
            </a:r>
            <a:r>
              <a:rPr lang="en-US" sz="2200" dirty="0">
                <a:latin typeface="Segoe UI" panose="020B0502040204020203" pitchFamily="34" charset="0"/>
                <a:ea typeface="Segoe UI" panose="020B0502040204020203" pitchFamily="34" charset="0"/>
                <a:cs typeface="Segoe UI" panose="020B0502040204020203" pitchFamily="34" charset="0"/>
              </a:rPr>
              <a:t>) by changing the format for sector performance reports and refinement of </a:t>
            </a:r>
            <a:r>
              <a:rPr lang="en-US" sz="2200" dirty="0" err="1">
                <a:latin typeface="Segoe UI" panose="020B0502040204020203" pitchFamily="34" charset="0"/>
                <a:ea typeface="Segoe UI" panose="020B0502040204020203" pitchFamily="34" charset="0"/>
                <a:cs typeface="Segoe UI" panose="020B0502040204020203" pitchFamily="34" charset="0"/>
              </a:rPr>
              <a:t>JAF</a:t>
            </a:r>
            <a:r>
              <a:rPr lang="en-US" sz="2200" dirty="0">
                <a:latin typeface="Segoe UI" panose="020B0502040204020203" pitchFamily="34" charset="0"/>
                <a:ea typeface="Segoe UI" panose="020B0502040204020203" pitchFamily="34" charset="0"/>
                <a:cs typeface="Segoe UI" panose="020B0502040204020203" pitchFamily="34" charset="0"/>
              </a:rPr>
              <a:t> reporting, linked to the other recommendations set out above </a:t>
            </a:r>
          </a:p>
          <a:p>
            <a:r>
              <a:rPr lang="en-US" sz="2200" dirty="0">
                <a:latin typeface="Segoe UI" panose="020B0502040204020203" pitchFamily="34" charset="0"/>
                <a:ea typeface="Segoe UI" panose="020B0502040204020203" pitchFamily="34" charset="0"/>
                <a:cs typeface="Segoe UI" panose="020B0502040204020203" pitchFamily="34" charset="0"/>
              </a:rPr>
              <a:t>Use the same modelling framework by the NPA and MoFPED and Bank of Uganda) (</a:t>
            </a:r>
            <a:r>
              <a:rPr lang="en-US" sz="2200" dirty="0" err="1">
                <a:latin typeface="Segoe UI" panose="020B0502040204020203" pitchFamily="34" charset="0"/>
                <a:ea typeface="Segoe UI" panose="020B0502040204020203" pitchFamily="34" charset="0"/>
                <a:cs typeface="Segoe UI" panose="020B0502040204020203" pitchFamily="34" charset="0"/>
              </a:rPr>
              <a:t>BOU</a:t>
            </a:r>
            <a:r>
              <a:rPr lang="en-US" sz="2200" dirty="0">
                <a:latin typeface="Segoe UI" panose="020B0502040204020203" pitchFamily="34" charset="0"/>
                <a:ea typeface="Segoe UI" panose="020B0502040204020203" pitchFamily="34" charset="0"/>
                <a:cs typeface="Segoe UI" panose="020B0502040204020203" pitchFamily="34" charset="0"/>
              </a:rPr>
              <a:t>) to enhance ownership of the macroeconomic framework across the three institutions </a:t>
            </a:r>
          </a:p>
          <a:p>
            <a:r>
              <a:rPr lang="en-US" sz="2200" i="1" dirty="0">
                <a:solidFill>
                  <a:srgbClr val="FF0000"/>
                </a:solidFill>
                <a:latin typeface="Segoe UI" panose="020B0502040204020203" pitchFamily="34" charset="0"/>
                <a:ea typeface="Segoe UI" panose="020B0502040204020203" pitchFamily="34" charset="0"/>
                <a:cs typeface="Segoe UI" panose="020B0502040204020203" pitchFamily="34" charset="0"/>
              </a:rPr>
              <a:t>What is the experience from other countries?</a:t>
            </a:r>
          </a:p>
          <a:p>
            <a:endParaRPr lang="en-US" sz="2400" b="1" dirty="0">
              <a:latin typeface="Segoe UI" panose="020B0502040204020203" pitchFamily="34" charset="0"/>
              <a:ea typeface="Segoe UI" panose="020B0502040204020203" pitchFamily="34" charset="0"/>
              <a:cs typeface="Segoe UI" panose="020B0502040204020203" pitchFamily="34" charset="0"/>
            </a:endParaRPr>
          </a:p>
          <a:p>
            <a:endParaRPr lang="en-US" b="1" dirty="0">
              <a:latin typeface="Segoe UI" panose="020B0502040204020203" pitchFamily="34" charset="0"/>
              <a:ea typeface="Segoe UI" panose="020B0502040204020203" pitchFamily="34" charset="0"/>
              <a:cs typeface="Segoe UI" panose="020B0502040204020203" pitchFamily="34" charset="0"/>
            </a:endParaRPr>
          </a:p>
          <a:p>
            <a:endParaRPr lang="en-US" dirty="0"/>
          </a:p>
          <a:p>
            <a:endParaRPr lang="en-US" dirty="0"/>
          </a:p>
        </p:txBody>
      </p:sp>
    </p:spTree>
    <p:extLst>
      <p:ext uri="{BB962C8B-B14F-4D97-AF65-F5344CB8AC3E}">
        <p14:creationId xmlns:p14="http://schemas.microsoft.com/office/powerpoint/2010/main" val="1563790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365" y="161366"/>
            <a:ext cx="8353985" cy="842682"/>
          </a:xfrm>
        </p:spPr>
        <p:txBody>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Basis for efficient resource allocation</a:t>
            </a:r>
          </a:p>
        </p:txBody>
      </p:sp>
      <p:sp>
        <p:nvSpPr>
          <p:cNvPr id="3" name="Content Placeholder 2"/>
          <p:cNvSpPr>
            <a:spLocks noGrp="1"/>
          </p:cNvSpPr>
          <p:nvPr>
            <p:ph idx="1"/>
          </p:nvPr>
        </p:nvSpPr>
        <p:spPr>
          <a:xfrm>
            <a:off x="161364" y="1183341"/>
            <a:ext cx="8982635" cy="4894729"/>
          </a:xfrm>
        </p:spPr>
        <p:txBody>
          <a:bodyPr>
            <a:normAutofit fontScale="92500" lnSpcReduction="10000"/>
          </a:bodyPr>
          <a:lstStyle/>
          <a:p>
            <a:pPr marL="0" indent="0">
              <a:buNone/>
            </a:pPr>
            <a:r>
              <a:rPr lang="en-US" sz="2600" dirty="0">
                <a:solidFill>
                  <a:schemeClr val="accent1"/>
                </a:solidFill>
                <a:latin typeface="Segoe UI" panose="020B0502040204020203" pitchFamily="34" charset="0"/>
                <a:ea typeface="Segoe UI" panose="020B0502040204020203" pitchFamily="34" charset="0"/>
                <a:cs typeface="Segoe UI" panose="020B0502040204020203" pitchFamily="34" charset="0"/>
              </a:rPr>
              <a:t>The Plan should provide the framework for efficient equitable and effective resource allocation</a:t>
            </a:r>
          </a:p>
          <a:p>
            <a:pPr marL="0" indent="0">
              <a:buNone/>
            </a:pPr>
            <a:r>
              <a:rPr lang="en-US" sz="2600" b="1" dirty="0">
                <a:solidFill>
                  <a:srgbClr val="FF0000"/>
                </a:solidFill>
                <a:latin typeface="Segoe UI" panose="020B0502040204020203" pitchFamily="34" charset="0"/>
                <a:ea typeface="Segoe UI" panose="020B0502040204020203" pitchFamily="34" charset="0"/>
                <a:cs typeface="Segoe UI" panose="020B0502040204020203" pitchFamily="34" charset="0"/>
              </a:rPr>
              <a:t>Findings</a:t>
            </a:r>
          </a:p>
          <a:p>
            <a:r>
              <a:rPr lang="en-GB" sz="2600" dirty="0">
                <a:latin typeface="Segoe UI" panose="020B0502040204020203" pitchFamily="34" charset="0"/>
                <a:ea typeface="Segoe UI" panose="020B0502040204020203" pitchFamily="34" charset="0"/>
                <a:cs typeface="Segoe UI" panose="020B0502040204020203" pitchFamily="34" charset="0"/>
              </a:rPr>
              <a:t>Platforms for reconciling competing expenditure needs are neither efficient nor effective</a:t>
            </a:r>
          </a:p>
          <a:p>
            <a:r>
              <a:rPr lang="en-GB" sz="2600" dirty="0">
                <a:latin typeface="Segoe UI" panose="020B0502040204020203" pitchFamily="34" charset="0"/>
                <a:ea typeface="Segoe UI" panose="020B0502040204020203" pitchFamily="34" charset="0"/>
                <a:cs typeface="Segoe UI" panose="020B0502040204020203" pitchFamily="34" charset="0"/>
              </a:rPr>
              <a:t>Selection of priority funding not based on objective criteria. In some cases, simply geared to securing higher levels of funding</a:t>
            </a:r>
          </a:p>
          <a:p>
            <a:r>
              <a:rPr lang="en-GB" sz="2600" dirty="0">
                <a:latin typeface="Segoe UI" panose="020B0502040204020203" pitchFamily="34" charset="0"/>
                <a:ea typeface="Segoe UI" panose="020B0502040204020203" pitchFamily="34" charset="0"/>
                <a:cs typeface="Segoe UI" panose="020B0502040204020203" pitchFamily="34" charset="0"/>
              </a:rPr>
              <a:t>Lack of consistent expenditure policy over the medium term e.g. across the board budget cuts introduced midway affects planned implementation </a:t>
            </a:r>
          </a:p>
          <a:p>
            <a:r>
              <a:rPr lang="en-US" sz="2600" dirty="0">
                <a:latin typeface="Segoe UI" panose="020B0502040204020203" pitchFamily="34" charset="0"/>
                <a:ea typeface="Segoe UI" panose="020B0502040204020203" pitchFamily="34" charset="0"/>
                <a:cs typeface="Segoe UI" panose="020B0502040204020203" pitchFamily="34" charset="0"/>
              </a:rPr>
              <a:t>Large amounts of money dedicated to the national level projects which, together with increases in the number of district level administrations in Uganda, has reduced the proportion of resources available for service delivery at the local level </a:t>
            </a:r>
          </a:p>
          <a:p>
            <a:endParaRPr lang="en-GB" sz="2400" b="1" dirty="0">
              <a:latin typeface="Segoe UI" panose="020B0502040204020203" pitchFamily="34" charset="0"/>
              <a:ea typeface="Segoe UI" panose="020B0502040204020203" pitchFamily="34" charset="0"/>
              <a:cs typeface="Segoe UI" panose="020B0502040204020203" pitchFamily="34" charset="0"/>
            </a:endParaRPr>
          </a:p>
          <a:p>
            <a:endParaRPr lang="en-US" dirty="0"/>
          </a:p>
        </p:txBody>
      </p:sp>
    </p:spTree>
    <p:extLst>
      <p:ext uri="{BB962C8B-B14F-4D97-AF65-F5344CB8AC3E}">
        <p14:creationId xmlns:p14="http://schemas.microsoft.com/office/powerpoint/2010/main" val="33891702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2403"/>
            <a:ext cx="8515350" cy="1325563"/>
          </a:xfrm>
        </p:spPr>
        <p:txBody>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Basis for efficient resource allocation(2)</a:t>
            </a:r>
            <a:endParaRPr lang="en-US" dirty="0"/>
          </a:p>
        </p:txBody>
      </p:sp>
      <p:sp>
        <p:nvSpPr>
          <p:cNvPr id="3" name="Content Placeholder 2"/>
          <p:cNvSpPr>
            <a:spLocks noGrp="1"/>
          </p:cNvSpPr>
          <p:nvPr>
            <p:ph idx="1"/>
          </p:nvPr>
        </p:nvSpPr>
        <p:spPr>
          <a:xfrm>
            <a:off x="161365" y="1219200"/>
            <a:ext cx="8353985" cy="4957763"/>
          </a:xfrm>
        </p:spPr>
        <p:txBody>
          <a:bodyPr>
            <a:normAutofit/>
          </a:bodyPr>
          <a:lstStyle/>
          <a:p>
            <a:pPr marL="0" indent="0">
              <a:buNone/>
            </a:pPr>
            <a:r>
              <a:rPr lang="en-US" sz="2400" b="1" dirty="0">
                <a:solidFill>
                  <a:srgbClr val="FF0000"/>
                </a:solidFill>
                <a:latin typeface="Segoe UI" panose="020B0502040204020203" pitchFamily="34" charset="0"/>
                <a:ea typeface="Segoe UI" panose="020B0502040204020203" pitchFamily="34" charset="0"/>
                <a:cs typeface="Segoe UI" panose="020B0502040204020203" pitchFamily="34" charset="0"/>
              </a:rPr>
              <a:t>Recommendations</a:t>
            </a:r>
          </a:p>
          <a:p>
            <a:r>
              <a:rPr lang="en-US" sz="2400" dirty="0">
                <a:latin typeface="Segoe UI" panose="020B0502040204020203" pitchFamily="34" charset="0"/>
                <a:ea typeface="Segoe UI" panose="020B0502040204020203" pitchFamily="34" charset="0"/>
                <a:cs typeface="Segoe UI" panose="020B0502040204020203" pitchFamily="34" charset="0"/>
              </a:rPr>
              <a:t>Conduct a review of Sector Wide Approach / Sector Working Groups and the way they enhance inter-sectoral efficiency and links for NDP implementation and assess the scope for cross-sector funding mechanisms </a:t>
            </a:r>
          </a:p>
          <a:p>
            <a:r>
              <a:rPr lang="en-US" sz="2400" dirty="0">
                <a:latin typeface="Segoe UI" panose="020B0502040204020203" pitchFamily="34" charset="0"/>
                <a:ea typeface="Segoe UI" panose="020B0502040204020203" pitchFamily="34" charset="0"/>
                <a:cs typeface="Segoe UI" panose="020B0502040204020203" pitchFamily="34" charset="0"/>
              </a:rPr>
              <a:t>Put in place a mechanism for fair estimates of the interventions to facilitate derivation of the Government MTEF with its key components-</a:t>
            </a:r>
            <a:r>
              <a:rPr lang="en-US" sz="2400" dirty="0">
                <a:solidFill>
                  <a:srgbClr val="FF0000"/>
                </a:solidFill>
                <a:latin typeface="Segoe UI" panose="020B0502040204020203" pitchFamily="34" charset="0"/>
                <a:ea typeface="Segoe UI" panose="020B0502040204020203" pitchFamily="34" charset="0"/>
                <a:cs typeface="Segoe UI" panose="020B0502040204020203" pitchFamily="34" charset="0"/>
              </a:rPr>
              <a:t>(costing framework). </a:t>
            </a:r>
          </a:p>
          <a:p>
            <a:r>
              <a:rPr lang="en-US" sz="2400" dirty="0">
                <a:latin typeface="Segoe UI" panose="020B0502040204020203" pitchFamily="34" charset="0"/>
                <a:ea typeface="Segoe UI" panose="020B0502040204020203" pitchFamily="34" charset="0"/>
                <a:cs typeface="Segoe UI" panose="020B0502040204020203" pitchFamily="34" charset="0"/>
              </a:rPr>
              <a:t>The proposed MTEF and annual budgets should reflect objectives set out in the NDP </a:t>
            </a:r>
          </a:p>
          <a:p>
            <a:endParaRPr lang="en-US" dirty="0"/>
          </a:p>
        </p:txBody>
      </p:sp>
    </p:spTree>
    <p:extLst>
      <p:ext uri="{BB962C8B-B14F-4D97-AF65-F5344CB8AC3E}">
        <p14:creationId xmlns:p14="http://schemas.microsoft.com/office/powerpoint/2010/main" val="13809763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8515350" cy="531345"/>
          </a:xfrm>
        </p:spPr>
        <p:txBody>
          <a:bodyPr>
            <a:normAutofit fontScale="90000"/>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Basis for efficient resource allocation(3)</a:t>
            </a:r>
            <a:endParaRPr lang="en-US" dirty="0"/>
          </a:p>
        </p:txBody>
      </p:sp>
      <p:sp>
        <p:nvSpPr>
          <p:cNvPr id="3" name="Content Placeholder 2"/>
          <p:cNvSpPr>
            <a:spLocks noGrp="1"/>
          </p:cNvSpPr>
          <p:nvPr>
            <p:ph idx="1"/>
          </p:nvPr>
        </p:nvSpPr>
        <p:spPr>
          <a:xfrm>
            <a:off x="143435" y="1272988"/>
            <a:ext cx="7923680" cy="4401952"/>
          </a:xfrm>
        </p:spPr>
        <p:txBody>
          <a:bodyPr>
            <a:normAutofit lnSpcReduction="10000"/>
          </a:bodyPr>
          <a:lstStyle/>
          <a:p>
            <a:pPr marL="0" indent="0">
              <a:buNone/>
            </a:pPr>
            <a:r>
              <a:rPr lang="en-US" sz="2400" b="1" dirty="0">
                <a:solidFill>
                  <a:srgbClr val="FF0000"/>
                </a:solidFill>
                <a:latin typeface="Segoe UI" panose="020B0502040204020203" pitchFamily="34" charset="0"/>
                <a:ea typeface="Segoe UI" panose="020B0502040204020203" pitchFamily="34" charset="0"/>
                <a:cs typeface="Segoe UI" panose="020B0502040204020203" pitchFamily="34" charset="0"/>
              </a:rPr>
              <a:t>Recommendations</a:t>
            </a:r>
          </a:p>
          <a:p>
            <a:r>
              <a:rPr lang="en-US" sz="2400" dirty="0">
                <a:latin typeface="Segoe UI" panose="020B0502040204020203" pitchFamily="34" charset="0"/>
                <a:ea typeface="Segoe UI" panose="020B0502040204020203" pitchFamily="34" charset="0"/>
                <a:cs typeface="Segoe UI" panose="020B0502040204020203" pitchFamily="34" charset="0"/>
              </a:rPr>
              <a:t>The assessment in the different annual performance reports including Ministerial Policy Statements, the annual sector review reports and the annual budget performance reports should also reflect the NDP objectives. </a:t>
            </a:r>
          </a:p>
          <a:p>
            <a:r>
              <a:rPr lang="en-US" sz="2400" dirty="0">
                <a:latin typeface="Segoe UI" panose="020B0502040204020203" pitchFamily="34" charset="0"/>
                <a:ea typeface="Segoe UI" panose="020B0502040204020203" pitchFamily="34" charset="0"/>
                <a:cs typeface="Segoe UI" panose="020B0502040204020203" pitchFamily="34" charset="0"/>
              </a:rPr>
              <a:t>Align the Budget Framework Papers, Ministerial Policy Statements, the PIP, SIP, to the NDP priorities; </a:t>
            </a:r>
          </a:p>
          <a:p>
            <a:r>
              <a:rPr lang="en-US" sz="2400" dirty="0">
                <a:latin typeface="Segoe UI" panose="020B0502040204020203" pitchFamily="34" charset="0"/>
                <a:ea typeface="Segoe UI" panose="020B0502040204020203" pitchFamily="34" charset="0"/>
                <a:cs typeface="Segoe UI" panose="020B0502040204020203" pitchFamily="34" charset="0"/>
              </a:rPr>
              <a:t>Develop a long term investment planning framework that will help target high priority projects to be included in the NDP</a:t>
            </a:r>
          </a:p>
          <a:p>
            <a:r>
              <a:rPr lang="en-US" sz="2400" i="1" dirty="0">
                <a:solidFill>
                  <a:srgbClr val="FF0000"/>
                </a:solidFill>
                <a:latin typeface="Segoe UI" panose="020B0502040204020203" pitchFamily="34" charset="0"/>
                <a:ea typeface="Segoe UI" panose="020B0502040204020203" pitchFamily="34" charset="0"/>
                <a:cs typeface="Segoe UI" panose="020B0502040204020203" pitchFamily="34" charset="0"/>
              </a:rPr>
              <a:t>What is the experience from other countries?</a:t>
            </a:r>
          </a:p>
          <a:p>
            <a:endParaRPr lang="en-US" dirty="0"/>
          </a:p>
        </p:txBody>
      </p:sp>
    </p:spTree>
    <p:extLst>
      <p:ext uri="{BB962C8B-B14F-4D97-AF65-F5344CB8AC3E}">
        <p14:creationId xmlns:p14="http://schemas.microsoft.com/office/powerpoint/2010/main" val="18502279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8515350" cy="638921"/>
          </a:xfrm>
        </p:spPr>
        <p:txBody>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Analytic Basis</a:t>
            </a:r>
          </a:p>
        </p:txBody>
      </p:sp>
      <p:sp>
        <p:nvSpPr>
          <p:cNvPr id="3" name="Content Placeholder 2"/>
          <p:cNvSpPr>
            <a:spLocks noGrp="1"/>
          </p:cNvSpPr>
          <p:nvPr>
            <p:ph idx="1"/>
          </p:nvPr>
        </p:nvSpPr>
        <p:spPr>
          <a:xfrm>
            <a:off x="0" y="1129553"/>
            <a:ext cx="9143999" cy="5047410"/>
          </a:xfrm>
        </p:spPr>
        <p:txBody>
          <a:bodyPr>
            <a:noAutofit/>
          </a:bodyPr>
          <a:lstStyle/>
          <a:p>
            <a:r>
              <a:rPr lang="en-US" sz="2400" b="1" dirty="0">
                <a:solidFill>
                  <a:schemeClr val="accent1"/>
                </a:solidFill>
                <a:latin typeface="Segoe UI" panose="020B0502040204020203" pitchFamily="34" charset="0"/>
                <a:ea typeface="Segoe UI" panose="020B0502040204020203" pitchFamily="34" charset="0"/>
                <a:cs typeface="Segoe UI" panose="020B0502040204020203" pitchFamily="34" charset="0"/>
              </a:rPr>
              <a:t>The Plan should be aligned to a system that enables analysis and measurement</a:t>
            </a:r>
          </a:p>
          <a:p>
            <a:pPr marL="0" indent="0">
              <a:buNone/>
            </a:pPr>
            <a:r>
              <a:rPr lang="en-US" sz="2400" b="1" dirty="0">
                <a:solidFill>
                  <a:srgbClr val="FF0000"/>
                </a:solidFill>
                <a:latin typeface="Segoe UI" panose="020B0502040204020203" pitchFamily="34" charset="0"/>
                <a:ea typeface="Segoe UI" panose="020B0502040204020203" pitchFamily="34" charset="0"/>
                <a:cs typeface="Segoe UI" panose="020B0502040204020203" pitchFamily="34" charset="0"/>
              </a:rPr>
              <a:t>Findings</a:t>
            </a:r>
          </a:p>
          <a:p>
            <a:r>
              <a:rPr lang="en-US" sz="2400" dirty="0">
                <a:latin typeface="Segoe UI" panose="020B0502040204020203" pitchFamily="34" charset="0"/>
                <a:ea typeface="Segoe UI" panose="020B0502040204020203" pitchFamily="34" charset="0"/>
                <a:cs typeface="Segoe UI" panose="020B0502040204020203" pitchFamily="34" charset="0"/>
              </a:rPr>
              <a:t>Lack of a framework therefore -</a:t>
            </a:r>
            <a:r>
              <a:rPr lang="en-GB" sz="2400" dirty="0">
                <a:latin typeface="Segoe UI" panose="020B0502040204020203" pitchFamily="34" charset="0"/>
                <a:ea typeface="Segoe UI" panose="020B0502040204020203" pitchFamily="34" charset="0"/>
                <a:cs typeface="Segoe UI" panose="020B0502040204020203" pitchFamily="34" charset="0"/>
              </a:rPr>
              <a:t>limited performance reporting and difficulties in attributing outcomes to outputs; and outputs to inputs. </a:t>
            </a:r>
            <a:endParaRPr lang="en-US" sz="2400" dirty="0">
              <a:latin typeface="Segoe UI" panose="020B0502040204020203" pitchFamily="34" charset="0"/>
              <a:ea typeface="Segoe UI" panose="020B0502040204020203" pitchFamily="34" charset="0"/>
              <a:cs typeface="Segoe UI" panose="020B0502040204020203" pitchFamily="34" charset="0"/>
            </a:endParaRPr>
          </a:p>
          <a:p>
            <a:pPr>
              <a:lnSpc>
                <a:spcPct val="100000"/>
              </a:lnSpc>
              <a:spcBef>
                <a:spcPts val="1200"/>
              </a:spcBef>
            </a:pPr>
            <a:r>
              <a:rPr lang="en-GB" sz="2400" dirty="0">
                <a:latin typeface="Segoe UI" panose="020B0502040204020203" pitchFamily="34" charset="0"/>
                <a:ea typeface="Segoe UI" panose="020B0502040204020203" pitchFamily="34" charset="0"/>
                <a:cs typeface="Segoe UI" panose="020B0502040204020203" pitchFamily="34" charset="0"/>
              </a:rPr>
              <a:t>Country specific economic sectors only partially aligned to International Standards (COFOG) making it difficult to compare different functional-across sectors countries </a:t>
            </a:r>
          </a:p>
          <a:p>
            <a:pPr>
              <a:lnSpc>
                <a:spcPct val="100000"/>
              </a:lnSpc>
              <a:spcBef>
                <a:spcPts val="1200"/>
              </a:spcBef>
            </a:pPr>
            <a:r>
              <a:rPr lang="en-GB" sz="2400" dirty="0">
                <a:latin typeface="Segoe UI" panose="020B0502040204020203" pitchFamily="34" charset="0"/>
                <a:ea typeface="Segoe UI" panose="020B0502040204020203" pitchFamily="34" charset="0"/>
                <a:cs typeface="Segoe UI" panose="020B0502040204020203" pitchFamily="34" charset="0"/>
              </a:rPr>
              <a:t>Defined percentages of budget allocated to various sectors  </a:t>
            </a:r>
          </a:p>
          <a:p>
            <a:pPr>
              <a:lnSpc>
                <a:spcPct val="100000"/>
              </a:lnSpc>
              <a:spcBef>
                <a:spcPts val="1200"/>
              </a:spcBef>
            </a:pPr>
            <a:r>
              <a:rPr lang="en-GB" sz="2400" dirty="0">
                <a:latin typeface="Segoe UI" panose="020B0502040204020203" pitchFamily="34" charset="0"/>
                <a:ea typeface="Segoe UI" panose="020B0502040204020203" pitchFamily="34" charset="0"/>
                <a:cs typeface="Segoe UI" panose="020B0502040204020203" pitchFamily="34" charset="0"/>
              </a:rPr>
              <a:t>While there may be some level of analysis for formulating the budget and allocating funds….this is not utilized for reporting purposes, e.g. in IFMIS </a:t>
            </a:r>
          </a:p>
        </p:txBody>
      </p:sp>
    </p:spTree>
    <p:extLst>
      <p:ext uri="{BB962C8B-B14F-4D97-AF65-F5344CB8AC3E}">
        <p14:creationId xmlns:p14="http://schemas.microsoft.com/office/powerpoint/2010/main" val="39119318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153" y="365127"/>
            <a:ext cx="8300197" cy="477556"/>
          </a:xfrm>
        </p:spPr>
        <p:txBody>
          <a:bodyPr>
            <a:noAutofit/>
          </a:bodyPr>
          <a:lstStyle/>
          <a:p>
            <a:r>
              <a:rPr lang="en-US" sz="3200" b="1" dirty="0">
                <a:solidFill>
                  <a:schemeClr val="bg1"/>
                </a:solidFill>
                <a:latin typeface="Segoe UI" panose="020B0502040204020203" pitchFamily="34" charset="0"/>
                <a:ea typeface="Segoe UI" panose="020B0502040204020203" pitchFamily="34" charset="0"/>
                <a:cs typeface="Segoe UI" panose="020B0502040204020203" pitchFamily="34" charset="0"/>
              </a:rPr>
              <a:t>Analytic Basis(2)</a:t>
            </a:r>
          </a:p>
        </p:txBody>
      </p:sp>
      <p:sp>
        <p:nvSpPr>
          <p:cNvPr id="3" name="Content Placeholder 2"/>
          <p:cNvSpPr>
            <a:spLocks noGrp="1"/>
          </p:cNvSpPr>
          <p:nvPr>
            <p:ph idx="1"/>
          </p:nvPr>
        </p:nvSpPr>
        <p:spPr>
          <a:xfrm>
            <a:off x="215153" y="1219200"/>
            <a:ext cx="8300197" cy="4957763"/>
          </a:xfrm>
        </p:spPr>
        <p:txBody>
          <a:bodyPr>
            <a:normAutofit fontScale="92500"/>
          </a:bodyPr>
          <a:lstStyle/>
          <a:p>
            <a:r>
              <a:rPr lang="en-US" b="1" dirty="0">
                <a:solidFill>
                  <a:srgbClr val="FF0000"/>
                </a:solidFill>
                <a:latin typeface="Segoe UI" panose="020B0502040204020203" pitchFamily="34" charset="0"/>
                <a:ea typeface="Segoe UI" panose="020B0502040204020203" pitchFamily="34" charset="0"/>
                <a:cs typeface="Segoe UI" panose="020B0502040204020203" pitchFamily="34" charset="0"/>
              </a:rPr>
              <a:t>Recommendations</a:t>
            </a:r>
          </a:p>
          <a:p>
            <a:pPr>
              <a:lnSpc>
                <a:spcPct val="100000"/>
              </a:lnSpc>
              <a:spcBef>
                <a:spcPts val="1200"/>
              </a:spcBef>
            </a:pPr>
            <a:r>
              <a:rPr lang="en-GB" sz="2200" dirty="0">
                <a:latin typeface="Segoe UI" panose="020B0502040204020203" pitchFamily="34" charset="0"/>
                <a:ea typeface="Segoe UI" panose="020B0502040204020203" pitchFamily="34" charset="0"/>
                <a:cs typeface="Segoe UI" panose="020B0502040204020203" pitchFamily="34" charset="0"/>
              </a:rPr>
              <a:t>Purpose of spending should be defined in the Program/Sub-Program/ segment of the Chart of Accounts (CoA) and related classifications mapped to this segment</a:t>
            </a:r>
          </a:p>
          <a:p>
            <a:pPr>
              <a:lnSpc>
                <a:spcPct val="100000"/>
              </a:lnSpc>
              <a:spcBef>
                <a:spcPts val="1200"/>
              </a:spcBef>
            </a:pPr>
            <a:r>
              <a:rPr lang="en-US" sz="2200" dirty="0">
                <a:latin typeface="Segoe UI" panose="020B0502040204020203" pitchFamily="34" charset="0"/>
                <a:ea typeface="Segoe UI" panose="020B0502040204020203" pitchFamily="34" charset="0"/>
                <a:cs typeface="Segoe UI" panose="020B0502040204020203" pitchFamily="34" charset="0"/>
              </a:rPr>
              <a:t>Ensure that all expenditure management systems are well aligned to the new NDP. </a:t>
            </a:r>
          </a:p>
          <a:p>
            <a:pPr>
              <a:lnSpc>
                <a:spcPct val="100000"/>
              </a:lnSpc>
              <a:spcBef>
                <a:spcPts val="1200"/>
              </a:spcBef>
            </a:pPr>
            <a:r>
              <a:rPr lang="en-GB" sz="2200" dirty="0">
                <a:latin typeface="Segoe UI" panose="020B0502040204020203" pitchFamily="34" charset="0"/>
                <a:ea typeface="Segoe UI" panose="020B0502040204020203" pitchFamily="34" charset="0"/>
                <a:cs typeface="Segoe UI" panose="020B0502040204020203" pitchFamily="34" charset="0"/>
              </a:rPr>
              <a:t>Increase use of COFOG classification, via mapping to the program segment (e.g. at sub-program level)</a:t>
            </a:r>
          </a:p>
          <a:p>
            <a:pPr>
              <a:lnSpc>
                <a:spcPct val="100000"/>
              </a:lnSpc>
              <a:spcBef>
                <a:spcPts val="1200"/>
              </a:spcBef>
            </a:pPr>
            <a:r>
              <a:rPr lang="en-GB" sz="2200" dirty="0">
                <a:latin typeface="Segoe UI" panose="020B0502040204020203" pitchFamily="34" charset="0"/>
                <a:ea typeface="Segoe UI" panose="020B0502040204020203" pitchFamily="34" charset="0"/>
                <a:cs typeface="Segoe UI" panose="020B0502040204020203" pitchFamily="34" charset="0"/>
              </a:rPr>
              <a:t>Designing the programs around policy objectives and priorities from the outset rather than designing the program and then assigning it to a priority</a:t>
            </a:r>
          </a:p>
          <a:p>
            <a:pPr>
              <a:lnSpc>
                <a:spcPct val="100000"/>
              </a:lnSpc>
              <a:spcBef>
                <a:spcPts val="1200"/>
              </a:spcBef>
            </a:pPr>
            <a:r>
              <a:rPr lang="en-GB" sz="2200" dirty="0">
                <a:latin typeface="Segoe UI" panose="020B0502040204020203" pitchFamily="34" charset="0"/>
                <a:ea typeface="Segoe UI" panose="020B0502040204020203" pitchFamily="34" charset="0"/>
                <a:cs typeface="Segoe UI" panose="020B0502040204020203" pitchFamily="34" charset="0"/>
              </a:rPr>
              <a:t>Greater focus on performance and outcomes: outputs over inputs</a:t>
            </a:r>
          </a:p>
          <a:p>
            <a:pPr>
              <a:lnSpc>
                <a:spcPct val="100000"/>
              </a:lnSpc>
              <a:spcBef>
                <a:spcPts val="1200"/>
              </a:spcBef>
            </a:pPr>
            <a:r>
              <a:rPr lang="en-GB" sz="2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What is the experience from elsewhere?</a:t>
            </a:r>
          </a:p>
          <a:p>
            <a:endParaRPr lang="en-US" dirty="0"/>
          </a:p>
        </p:txBody>
      </p:sp>
    </p:spTree>
    <p:extLst>
      <p:ext uri="{BB962C8B-B14F-4D97-AF65-F5344CB8AC3E}">
        <p14:creationId xmlns:p14="http://schemas.microsoft.com/office/powerpoint/2010/main" val="42046442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365126"/>
            <a:ext cx="8982635" cy="459627"/>
          </a:xfrm>
        </p:spPr>
        <p:txBody>
          <a:bodyPr>
            <a:normAutofit fontScale="90000"/>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Timing, Decision points and Coordination</a:t>
            </a:r>
          </a:p>
        </p:txBody>
      </p:sp>
      <p:sp>
        <p:nvSpPr>
          <p:cNvPr id="3" name="Content Placeholder 2"/>
          <p:cNvSpPr>
            <a:spLocks noGrp="1"/>
          </p:cNvSpPr>
          <p:nvPr>
            <p:ph idx="1"/>
          </p:nvPr>
        </p:nvSpPr>
        <p:spPr>
          <a:xfrm>
            <a:off x="0" y="1183341"/>
            <a:ext cx="8515350" cy="5119128"/>
          </a:xfrm>
        </p:spPr>
        <p:txBody>
          <a:bodyPr>
            <a:normAutofit/>
          </a:bodyPr>
          <a:lstStyle/>
          <a:p>
            <a:pPr marL="0" indent="0">
              <a:buNone/>
            </a:pPr>
            <a:r>
              <a:rPr lang="en-US" sz="2400" b="1" dirty="0">
                <a:solidFill>
                  <a:schemeClr val="accent1"/>
                </a:solidFill>
                <a:latin typeface="Segoe UI" panose="020B0502040204020203" pitchFamily="34" charset="0"/>
                <a:ea typeface="Segoe UI" panose="020B0502040204020203" pitchFamily="34" charset="0"/>
                <a:cs typeface="Segoe UI" panose="020B0502040204020203" pitchFamily="34" charset="0"/>
              </a:rPr>
              <a:t>This is about the process, precise “action plans or steps” and accompanying sufficient details regarding these steps</a:t>
            </a:r>
          </a:p>
          <a:p>
            <a:pPr marL="0" indent="0">
              <a:buNone/>
            </a:pPr>
            <a:endParaRPr lang="en-US" sz="2400" b="1" dirty="0">
              <a:solidFill>
                <a:schemeClr val="accent1"/>
              </a:solidFill>
              <a:latin typeface="Segoe UI" panose="020B0502040204020203" pitchFamily="34" charset="0"/>
              <a:ea typeface="Segoe UI" panose="020B0502040204020203" pitchFamily="34" charset="0"/>
              <a:cs typeface="Segoe UI" panose="020B0502040204020203" pitchFamily="34" charset="0"/>
            </a:endParaRPr>
          </a:p>
          <a:p>
            <a:pPr marL="0" indent="0">
              <a:buNone/>
            </a:pPr>
            <a:r>
              <a:rPr lang="en-US" sz="2400" b="1" dirty="0">
                <a:solidFill>
                  <a:srgbClr val="FF0000"/>
                </a:solidFill>
                <a:latin typeface="Segoe UI" panose="020B0502040204020203" pitchFamily="34" charset="0"/>
                <a:ea typeface="Segoe UI" panose="020B0502040204020203" pitchFamily="34" charset="0"/>
                <a:cs typeface="Segoe UI" panose="020B0502040204020203" pitchFamily="34" charset="0"/>
              </a:rPr>
              <a:t>Findings </a:t>
            </a:r>
          </a:p>
          <a:p>
            <a:r>
              <a:rPr lang="en-US" sz="2400" dirty="0">
                <a:latin typeface="Segoe UI" panose="020B0502040204020203" pitchFamily="34" charset="0"/>
                <a:ea typeface="Segoe UI" panose="020B0502040204020203" pitchFamily="34" charset="0"/>
                <a:cs typeface="Segoe UI" panose="020B0502040204020203" pitchFamily="34" charset="0"/>
              </a:rPr>
              <a:t>Inadequate established lines of reporting and communication, who is responsible for </a:t>
            </a:r>
            <a:r>
              <a:rPr lang="en-US" sz="2400" dirty="0">
                <a:solidFill>
                  <a:srgbClr val="FF0000"/>
                </a:solidFill>
                <a:latin typeface="Segoe UI" panose="020B0502040204020203" pitchFamily="34" charset="0"/>
                <a:ea typeface="Segoe UI" panose="020B0502040204020203" pitchFamily="34" charset="0"/>
                <a:cs typeface="Segoe UI" panose="020B0502040204020203" pitchFamily="34" charset="0"/>
              </a:rPr>
              <a:t>what ?</a:t>
            </a:r>
          </a:p>
          <a:p>
            <a:r>
              <a:rPr lang="en-US" sz="2400" dirty="0">
                <a:latin typeface="Segoe UI" panose="020B0502040204020203" pitchFamily="34" charset="0"/>
                <a:ea typeface="Segoe UI" panose="020B0502040204020203" pitchFamily="34" charset="0"/>
                <a:cs typeface="Segoe UI" panose="020B0502040204020203" pitchFamily="34" charset="0"/>
              </a:rPr>
              <a:t>Unclear  and multiple decision points?</a:t>
            </a:r>
          </a:p>
          <a:p>
            <a:r>
              <a:rPr lang="en-US" sz="2400" dirty="0">
                <a:latin typeface="Segoe UI" panose="020B0502040204020203" pitchFamily="34" charset="0"/>
                <a:ea typeface="Segoe UI" panose="020B0502040204020203" pitchFamily="34" charset="0"/>
                <a:cs typeface="Segoe UI" panose="020B0502040204020203" pitchFamily="34" charset="0"/>
              </a:rPr>
              <a:t>Capacity challenges?</a:t>
            </a:r>
          </a:p>
          <a:p>
            <a:r>
              <a:rPr lang="en-US" sz="2400" dirty="0">
                <a:latin typeface="Segoe UI" panose="020B0502040204020203" pitchFamily="34" charset="0"/>
                <a:ea typeface="Segoe UI" panose="020B0502040204020203" pitchFamily="34" charset="0"/>
                <a:cs typeface="Segoe UI" panose="020B0502040204020203" pitchFamily="34" charset="0"/>
              </a:rPr>
              <a:t>Planning and coordination not comprehensive</a:t>
            </a:r>
          </a:p>
          <a:p>
            <a:endParaRPr lang="en-US" dirty="0"/>
          </a:p>
        </p:txBody>
      </p:sp>
    </p:spTree>
    <p:extLst>
      <p:ext uri="{BB962C8B-B14F-4D97-AF65-F5344CB8AC3E}">
        <p14:creationId xmlns:p14="http://schemas.microsoft.com/office/powerpoint/2010/main" val="1296111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84094"/>
            <a:ext cx="8515350" cy="466165"/>
          </a:xfrm>
        </p:spPr>
        <p:txBody>
          <a:bodyPr>
            <a:normAutofit fontScale="90000"/>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Timing, Decision points and Coordination</a:t>
            </a:r>
            <a:endParaRPr lang="en-US" dirty="0"/>
          </a:p>
        </p:txBody>
      </p:sp>
      <p:sp>
        <p:nvSpPr>
          <p:cNvPr id="3" name="Content Placeholder 2"/>
          <p:cNvSpPr>
            <a:spLocks noGrp="1"/>
          </p:cNvSpPr>
          <p:nvPr>
            <p:ph idx="1"/>
          </p:nvPr>
        </p:nvSpPr>
        <p:spPr>
          <a:xfrm>
            <a:off x="197224" y="1308847"/>
            <a:ext cx="8318126" cy="4868116"/>
          </a:xfrm>
        </p:spPr>
        <p:txBody>
          <a:bodyPr>
            <a:normAutofit lnSpcReduction="10000"/>
          </a:bodyPr>
          <a:lstStyle/>
          <a:p>
            <a:pPr marL="0" indent="0">
              <a:buNone/>
            </a:pPr>
            <a:r>
              <a:rPr lang="en-US" sz="2400" b="1" dirty="0">
                <a:solidFill>
                  <a:srgbClr val="FF0000"/>
                </a:solidFill>
                <a:latin typeface="Segoe UI" panose="020B0502040204020203" pitchFamily="34" charset="0"/>
                <a:ea typeface="Segoe UI" panose="020B0502040204020203" pitchFamily="34" charset="0"/>
                <a:cs typeface="Segoe UI" panose="020B0502040204020203" pitchFamily="34" charset="0"/>
              </a:rPr>
              <a:t>Recommendations</a:t>
            </a:r>
          </a:p>
          <a:p>
            <a:r>
              <a:rPr lang="en-US" sz="2400" dirty="0">
                <a:latin typeface="Segoe UI" panose="020B0502040204020203" pitchFamily="34" charset="0"/>
                <a:ea typeface="Segoe UI" panose="020B0502040204020203" pitchFamily="34" charset="0"/>
                <a:cs typeface="Segoe UI" panose="020B0502040204020203" pitchFamily="34" charset="0"/>
              </a:rPr>
              <a:t>Clear coordination mechanisms be instituted to synchronize planning, implementation, monitoring and evaluation </a:t>
            </a:r>
          </a:p>
          <a:p>
            <a:r>
              <a:rPr lang="en-US" sz="2400" dirty="0">
                <a:latin typeface="Segoe UI" panose="020B0502040204020203" pitchFamily="34" charset="0"/>
                <a:ea typeface="Segoe UI" panose="020B0502040204020203" pitchFamily="34" charset="0"/>
                <a:cs typeface="Segoe UI" panose="020B0502040204020203" pitchFamily="34" charset="0"/>
              </a:rPr>
              <a:t>Establish optimal levels of structures and staffing levels, and motivation for effective delivery of the NDP. </a:t>
            </a:r>
          </a:p>
          <a:p>
            <a:r>
              <a:rPr lang="en-US" sz="2400" dirty="0">
                <a:latin typeface="Segoe UI" panose="020B0502040204020203" pitchFamily="34" charset="0"/>
                <a:ea typeface="Segoe UI" panose="020B0502040204020203" pitchFamily="34" charset="0"/>
                <a:cs typeface="Segoe UI" panose="020B0502040204020203" pitchFamily="34" charset="0"/>
              </a:rPr>
              <a:t>Need to strengthen capacity at the districts to undertake effective analysis and harmonization of ordinances and bye-laws for their faster implementation</a:t>
            </a:r>
          </a:p>
          <a:p>
            <a:r>
              <a:rPr lang="en-US" sz="2400" dirty="0">
                <a:latin typeface="Segoe UI" panose="020B0502040204020203" pitchFamily="34" charset="0"/>
                <a:ea typeface="Segoe UI" panose="020B0502040204020203" pitchFamily="34" charset="0"/>
                <a:cs typeface="Segoe UI" panose="020B0502040204020203" pitchFamily="34" charset="0"/>
              </a:rPr>
              <a:t>Need for a mechanism within CSOs to report on their performance and contribution the NDP as well as further alignment of their activities to the NDP</a:t>
            </a:r>
          </a:p>
          <a:p>
            <a:r>
              <a:rPr lang="en-US" sz="24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How do the others deal with the challenges?</a:t>
            </a:r>
          </a:p>
          <a:p>
            <a:endParaRPr lang="en-US" dirty="0"/>
          </a:p>
        </p:txBody>
      </p:sp>
    </p:spTree>
    <p:extLst>
      <p:ext uri="{BB962C8B-B14F-4D97-AF65-F5344CB8AC3E}">
        <p14:creationId xmlns:p14="http://schemas.microsoft.com/office/powerpoint/2010/main" val="5305479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365127"/>
            <a:ext cx="8982634" cy="674780"/>
          </a:xfrm>
        </p:spPr>
        <p:txBody>
          <a:bodyPr>
            <a:normAutofit fontScale="90000"/>
          </a:bodyPr>
          <a:lstStyle/>
          <a:p>
            <a:r>
              <a:rPr 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t>Monitoring Framework</a:t>
            </a:r>
            <a:br>
              <a:rPr lang="en-US" dirty="0"/>
            </a:br>
            <a:endPar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sp>
        <p:nvSpPr>
          <p:cNvPr id="3" name="Content Placeholder 2"/>
          <p:cNvSpPr>
            <a:spLocks noGrp="1"/>
          </p:cNvSpPr>
          <p:nvPr>
            <p:ph idx="1"/>
          </p:nvPr>
        </p:nvSpPr>
        <p:spPr>
          <a:xfrm>
            <a:off x="1" y="1039907"/>
            <a:ext cx="8982634" cy="5137056"/>
          </a:xfrm>
        </p:spPr>
        <p:txBody>
          <a:bodyPr>
            <a:normAutofit fontScale="92500" lnSpcReduction="20000"/>
          </a:bodyPr>
          <a:lstStyle/>
          <a:p>
            <a:pPr marL="0" indent="0">
              <a:buNone/>
            </a:pPr>
            <a:r>
              <a:rPr lang="en-US" sz="2200" b="1" dirty="0">
                <a:solidFill>
                  <a:schemeClr val="accent1"/>
                </a:solidFill>
                <a:latin typeface="Segoe UI" panose="020B0502040204020203" pitchFamily="34" charset="0"/>
                <a:ea typeface="Segoe UI" panose="020B0502040204020203" pitchFamily="34" charset="0"/>
                <a:cs typeface="Segoe UI" panose="020B0502040204020203" pitchFamily="34" charset="0"/>
              </a:rPr>
              <a:t>This is about assessment and procedures for corrective action</a:t>
            </a:r>
            <a:r>
              <a:rPr lang="en-US" sz="2200" b="1" dirty="0">
                <a:latin typeface="Segoe UI" panose="020B0502040204020203" pitchFamily="34" charset="0"/>
                <a:ea typeface="Segoe UI" panose="020B0502040204020203" pitchFamily="34" charset="0"/>
                <a:cs typeface="Segoe UI" panose="020B0502040204020203" pitchFamily="34" charset="0"/>
              </a:rPr>
              <a:t>. </a:t>
            </a:r>
          </a:p>
          <a:p>
            <a:pPr marL="0" indent="0">
              <a:buNone/>
            </a:pPr>
            <a:r>
              <a:rPr lang="en-US" sz="2200" b="1" dirty="0">
                <a:solidFill>
                  <a:srgbClr val="FF0000"/>
                </a:solidFill>
                <a:latin typeface="Segoe UI" panose="020B0502040204020203" pitchFamily="34" charset="0"/>
                <a:ea typeface="Segoe UI" panose="020B0502040204020203" pitchFamily="34" charset="0"/>
                <a:cs typeface="Segoe UI" panose="020B0502040204020203" pitchFamily="34" charset="0"/>
              </a:rPr>
              <a:t>Findings:</a:t>
            </a:r>
          </a:p>
          <a:p>
            <a:r>
              <a:rPr lang="en-US" sz="2200" dirty="0">
                <a:latin typeface="Segoe UI" panose="020B0502040204020203" pitchFamily="34" charset="0"/>
                <a:ea typeface="Segoe UI" panose="020B0502040204020203" pitchFamily="34" charset="0"/>
                <a:cs typeface="Segoe UI" panose="020B0502040204020203" pitchFamily="34" charset="0"/>
              </a:rPr>
              <a:t>lack of an NDP–specific monitoring and evaluation system </a:t>
            </a:r>
          </a:p>
          <a:p>
            <a:r>
              <a:rPr lang="en-US" sz="2200" dirty="0">
                <a:latin typeface="Segoe UI" panose="020B0502040204020203" pitchFamily="34" charset="0"/>
                <a:ea typeface="Segoe UI" panose="020B0502040204020203" pitchFamily="34" charset="0"/>
                <a:cs typeface="Segoe UI" panose="020B0502040204020203" pitchFamily="34" charset="0"/>
              </a:rPr>
              <a:t>Lack of clarity in leadership on all M&amp;E (for public and non-state actors)</a:t>
            </a:r>
          </a:p>
          <a:p>
            <a:r>
              <a:rPr lang="en-US" sz="2200" dirty="0">
                <a:latin typeface="Segoe UI" panose="020B0502040204020203" pitchFamily="34" charset="0"/>
                <a:ea typeface="Segoe UI" panose="020B0502040204020203" pitchFamily="34" charset="0"/>
                <a:cs typeface="Segoe UI" panose="020B0502040204020203" pitchFamily="34" charset="0"/>
              </a:rPr>
              <a:t>For example, MoFPED continued to undertake the role of budget monitoring, without harmonizing with that of budget performance monitoring which was envisaged to be undertaken by OPM in line with the NDP </a:t>
            </a:r>
          </a:p>
          <a:p>
            <a:r>
              <a:rPr lang="en-US" sz="2200" dirty="0">
                <a:latin typeface="Segoe UI" panose="020B0502040204020203" pitchFamily="34" charset="0"/>
                <a:ea typeface="Segoe UI" panose="020B0502040204020203" pitchFamily="34" charset="0"/>
                <a:cs typeface="Segoe UI" panose="020B0502040204020203" pitchFamily="34" charset="0"/>
              </a:rPr>
              <a:t>Lack of a National Standard Indicator framework  based  on the overall  goal and objectives of NDP II and the key regional and  international  development  frameworks  that  Uganda is party to.</a:t>
            </a:r>
          </a:p>
          <a:p>
            <a:r>
              <a:rPr lang="en-US" sz="2200" dirty="0">
                <a:latin typeface="Segoe UI" panose="020B0502040204020203" pitchFamily="34" charset="0"/>
                <a:ea typeface="Segoe UI" panose="020B0502040204020203" pitchFamily="34" charset="0"/>
                <a:cs typeface="Segoe UI" panose="020B0502040204020203" pitchFamily="34" charset="0"/>
              </a:rPr>
              <a:t>Many NDP results indicators were either proxy or indirect in nature and were not completely valid in determining actual progress on the desired NDP results.</a:t>
            </a:r>
          </a:p>
          <a:p>
            <a:r>
              <a:rPr lang="en-US" sz="2200" dirty="0">
                <a:latin typeface="Segoe UI" panose="020B0502040204020203" pitchFamily="34" charset="0"/>
                <a:ea typeface="Segoe UI" panose="020B0502040204020203" pitchFamily="34" charset="0"/>
                <a:cs typeface="Segoe UI" panose="020B0502040204020203" pitchFamily="34" charset="0"/>
              </a:rPr>
              <a:t>Un-matched timing in the release of the data(mostly from </a:t>
            </a:r>
            <a:r>
              <a:rPr lang="en-US" sz="2200" dirty="0" err="1">
                <a:latin typeface="Segoe UI" panose="020B0502040204020203" pitchFamily="34" charset="0"/>
                <a:ea typeface="Segoe UI" panose="020B0502040204020203" pitchFamily="34" charset="0"/>
                <a:cs typeface="Segoe UI" panose="020B0502040204020203" pitchFamily="34" charset="0"/>
              </a:rPr>
              <a:t>UBOS</a:t>
            </a:r>
            <a:r>
              <a:rPr lang="en-US" sz="2200" dirty="0">
                <a:latin typeface="Segoe UI" panose="020B0502040204020203" pitchFamily="34" charset="0"/>
                <a:ea typeface="Segoe UI" panose="020B0502040204020203" pitchFamily="34" charset="0"/>
                <a:cs typeface="Segoe UI" panose="020B0502040204020203" pitchFamily="34" charset="0"/>
              </a:rPr>
              <a:t>) required to monitor NDP progress  </a:t>
            </a:r>
          </a:p>
          <a:p>
            <a:r>
              <a:rPr lang="en-US" sz="2200" dirty="0">
                <a:latin typeface="Segoe UI" panose="020B0502040204020203" pitchFamily="34" charset="0"/>
                <a:ea typeface="Segoe UI" panose="020B0502040204020203" pitchFamily="34" charset="0"/>
                <a:cs typeface="Segoe UI" panose="020B0502040204020203" pitchFamily="34" charset="0"/>
              </a:rPr>
              <a:t>The basis for setting the respective target values was more mathematical than objective </a:t>
            </a:r>
            <a:r>
              <a:rPr lang="en-US" sz="2200" dirty="0" err="1">
                <a:latin typeface="Segoe UI" panose="020B0502040204020203" pitchFamily="34" charset="0"/>
                <a:ea typeface="Segoe UI" panose="020B0502040204020203" pitchFamily="34" charset="0"/>
                <a:cs typeface="Segoe UI" panose="020B0502040204020203" pitchFamily="34" charset="0"/>
              </a:rPr>
              <a:t>eg</a:t>
            </a:r>
            <a:r>
              <a:rPr lang="en-US" sz="2200" dirty="0">
                <a:latin typeface="Segoe UI" panose="020B0502040204020203" pitchFamily="34" charset="0"/>
                <a:ea typeface="Segoe UI" panose="020B0502040204020203" pitchFamily="34" charset="0"/>
                <a:cs typeface="Segoe UI" panose="020B0502040204020203" pitchFamily="34" charset="0"/>
              </a:rPr>
              <a:t> income per capita growth numbers were set without a technical basis rising from USD 670 to USD 9700 over 30 years</a:t>
            </a:r>
          </a:p>
          <a:p>
            <a:endParaRPr lang="en-US" dirty="0"/>
          </a:p>
        </p:txBody>
      </p:sp>
    </p:spTree>
    <p:extLst>
      <p:ext uri="{BB962C8B-B14F-4D97-AF65-F5344CB8AC3E}">
        <p14:creationId xmlns:p14="http://schemas.microsoft.com/office/powerpoint/2010/main" val="3133421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133" y="0"/>
            <a:ext cx="7886700" cy="854074"/>
          </a:xfrm>
        </p:spPr>
        <p:txBody>
          <a:bodyPr>
            <a:normAutofit/>
          </a:bodyPr>
          <a:lstStyle/>
          <a:p>
            <a:r>
              <a:rPr lang="en-US" sz="3200" b="1" dirty="0">
                <a:solidFill>
                  <a:schemeClr val="bg1"/>
                </a:solidFill>
                <a:latin typeface="Segoe UI" panose="020B0502040204020203" pitchFamily="34" charset="0"/>
                <a:ea typeface="Segoe UI" panose="020B0502040204020203" pitchFamily="34" charset="0"/>
                <a:cs typeface="Segoe UI" panose="020B0502040204020203" pitchFamily="34" charset="0"/>
              </a:rPr>
              <a:t>Monitoring Framework</a:t>
            </a:r>
            <a:endParaRPr lang="en-US" dirty="0"/>
          </a:p>
        </p:txBody>
      </p:sp>
      <p:sp>
        <p:nvSpPr>
          <p:cNvPr id="3" name="Content Placeholder 2"/>
          <p:cNvSpPr>
            <a:spLocks noGrp="1"/>
          </p:cNvSpPr>
          <p:nvPr>
            <p:ph idx="1"/>
          </p:nvPr>
        </p:nvSpPr>
        <p:spPr>
          <a:xfrm>
            <a:off x="252133" y="1237129"/>
            <a:ext cx="8263217" cy="4939834"/>
          </a:xfrm>
        </p:spPr>
        <p:txBody>
          <a:bodyPr>
            <a:noAutofit/>
          </a:bodyPr>
          <a:lstStyle/>
          <a:p>
            <a:pPr marL="0" indent="0">
              <a:buNone/>
            </a:pPr>
            <a:r>
              <a:rPr lang="en-US" sz="2000" b="1" dirty="0">
                <a:solidFill>
                  <a:srgbClr val="FF0000"/>
                </a:solidFill>
                <a:latin typeface="Segoe UI" panose="020B0502040204020203" pitchFamily="34" charset="0"/>
                <a:ea typeface="Segoe UI" panose="020B0502040204020203" pitchFamily="34" charset="0"/>
                <a:cs typeface="Segoe UI" panose="020B0502040204020203" pitchFamily="34" charset="0"/>
              </a:rPr>
              <a:t>Recommendations</a:t>
            </a:r>
          </a:p>
          <a:p>
            <a:r>
              <a:rPr lang="en-US" sz="2000" b="1" dirty="0">
                <a:latin typeface="Segoe UI" panose="020B0502040204020203" pitchFamily="34" charset="0"/>
                <a:ea typeface="Segoe UI" panose="020B0502040204020203" pitchFamily="34" charset="0"/>
                <a:cs typeface="Segoe UI" panose="020B0502040204020203" pitchFamily="34" charset="0"/>
              </a:rPr>
              <a:t>timing of the vital social economic surveys should be adequately collaborated with the NDP reporting framework</a:t>
            </a:r>
          </a:p>
        </p:txBody>
      </p:sp>
    </p:spTree>
    <p:extLst>
      <p:ext uri="{BB962C8B-B14F-4D97-AF65-F5344CB8AC3E}">
        <p14:creationId xmlns:p14="http://schemas.microsoft.com/office/powerpoint/2010/main" val="2700457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942535"/>
          </a:xfrm>
        </p:spPr>
        <p:txBody>
          <a:bodyPr>
            <a:normAutofit fontScale="90000"/>
          </a:bodyPr>
          <a:lstStyle/>
          <a:p>
            <a:br>
              <a:rPr lang="en-US" dirty="0"/>
            </a:br>
            <a:r>
              <a:rPr lang="en-US" sz="3200" b="1" dirty="0">
                <a:solidFill>
                  <a:schemeClr val="bg1"/>
                </a:solidFill>
                <a:latin typeface="Segoe UI" panose="020B0502040204020203" pitchFamily="34" charset="0"/>
                <a:ea typeface="Segoe UI" panose="020B0502040204020203" pitchFamily="34" charset="0"/>
                <a:cs typeface="Segoe UI" panose="020B0502040204020203" pitchFamily="34" charset="0"/>
              </a:rPr>
              <a:t>Purpose and motivation for Strategic Planning</a:t>
            </a:r>
            <a:endParaRPr lang="en-US" dirty="0">
              <a:solidFill>
                <a:schemeClr val="bg1"/>
              </a:solidFill>
            </a:endParaRPr>
          </a:p>
        </p:txBody>
      </p:sp>
      <p:sp>
        <p:nvSpPr>
          <p:cNvPr id="3" name="Content Placeholder 2"/>
          <p:cNvSpPr>
            <a:spLocks noGrp="1"/>
          </p:cNvSpPr>
          <p:nvPr>
            <p:ph idx="1"/>
          </p:nvPr>
        </p:nvSpPr>
        <p:spPr>
          <a:xfrm>
            <a:off x="196948" y="1195754"/>
            <a:ext cx="8713970" cy="5007822"/>
          </a:xfrm>
        </p:spPr>
        <p:txBody>
          <a:bodyPr>
            <a:noAutofit/>
          </a:bodyPr>
          <a:lstStyle/>
          <a:p>
            <a:r>
              <a:rPr lang="en-US" sz="2000" i="1" dirty="0" err="1">
                <a:latin typeface="Segoe UI" panose="020B0502040204020203" pitchFamily="34" charset="0"/>
                <a:ea typeface="Segoe UI" panose="020B0502040204020203" pitchFamily="34" charset="0"/>
                <a:cs typeface="Segoe UI" panose="020B0502040204020203" pitchFamily="34" charset="0"/>
              </a:rPr>
              <a:t>Strategos</a:t>
            </a:r>
            <a:r>
              <a:rPr lang="en-US" sz="2000" dirty="0">
                <a:latin typeface="Segoe UI" panose="020B0502040204020203" pitchFamily="34" charset="0"/>
                <a:ea typeface="Segoe UI" panose="020B0502040204020203" pitchFamily="34" charset="0"/>
                <a:cs typeface="Segoe UI" panose="020B0502040204020203" pitchFamily="34" charset="0"/>
              </a:rPr>
              <a:t> literally means general of the army. </a:t>
            </a:r>
            <a:r>
              <a:rPr lang="en-US" sz="2000" i="1" dirty="0" err="1">
                <a:latin typeface="Segoe UI" panose="020B0502040204020203" pitchFamily="34" charset="0"/>
                <a:ea typeface="Segoe UI" panose="020B0502040204020203" pitchFamily="34" charset="0"/>
                <a:cs typeface="Segoe UI" panose="020B0502040204020203" pitchFamily="34" charset="0"/>
              </a:rPr>
              <a:t>Strategoi</a:t>
            </a:r>
            <a:r>
              <a:rPr lang="en-US" sz="2000" i="1" dirty="0">
                <a:latin typeface="Segoe UI" panose="020B0502040204020203" pitchFamily="34" charset="0"/>
                <a:ea typeface="Segoe UI" panose="020B0502040204020203" pitchFamily="34" charset="0"/>
                <a:cs typeface="Segoe UI" panose="020B0502040204020203" pitchFamily="34" charset="0"/>
              </a:rPr>
              <a:t> in </a:t>
            </a:r>
            <a:r>
              <a:rPr lang="en-US" sz="2000" dirty="0">
                <a:latin typeface="Segoe UI" panose="020B0502040204020203" pitchFamily="34" charset="0"/>
                <a:ea typeface="Segoe UI" panose="020B0502040204020203" pitchFamily="34" charset="0"/>
                <a:cs typeface="Segoe UI" panose="020B0502040204020203" pitchFamily="34" charset="0"/>
              </a:rPr>
              <a:t>ancient Greece, advised the ruler about </a:t>
            </a:r>
            <a:r>
              <a:rPr lang="en-US" sz="2000" i="1" dirty="0">
                <a:solidFill>
                  <a:schemeClr val="accent1"/>
                </a:solidFill>
                <a:latin typeface="Segoe UI" panose="020B0502040204020203" pitchFamily="34" charset="0"/>
                <a:ea typeface="Segoe UI" panose="020B0502040204020203" pitchFamily="34" charset="0"/>
                <a:cs typeface="Segoe UI" panose="020B0502040204020203" pitchFamily="34" charset="0"/>
              </a:rPr>
              <a:t>managing battles to win wars </a:t>
            </a:r>
            <a:r>
              <a:rPr lang="en-US" sz="2000" dirty="0">
                <a:latin typeface="Segoe UI" panose="020B0502040204020203" pitchFamily="34" charset="0"/>
                <a:ea typeface="Segoe UI" panose="020B0502040204020203" pitchFamily="34" charset="0"/>
                <a:cs typeface="Segoe UI" panose="020B0502040204020203" pitchFamily="34" charset="0"/>
              </a:rPr>
              <a:t>as opposed to</a:t>
            </a:r>
            <a:r>
              <a:rPr lang="en-US" sz="2000" i="1" dirty="0">
                <a:solidFill>
                  <a:schemeClr val="accent1"/>
                </a:solidFill>
                <a:latin typeface="Segoe UI" panose="020B0502040204020203" pitchFamily="34" charset="0"/>
                <a:ea typeface="Segoe UI" panose="020B0502040204020203" pitchFamily="34" charset="0"/>
                <a:cs typeface="Segoe UI" panose="020B0502040204020203" pitchFamily="34" charset="0"/>
              </a:rPr>
              <a:t> managing troops to win battles.</a:t>
            </a:r>
            <a:r>
              <a:rPr lang="en-US" sz="2000" dirty="0">
                <a:latin typeface="Segoe UI" panose="020B0502040204020203" pitchFamily="34" charset="0"/>
                <a:ea typeface="Segoe UI" panose="020B0502040204020203" pitchFamily="34" charset="0"/>
                <a:cs typeface="Segoe UI" panose="020B0502040204020203" pitchFamily="34" charset="0"/>
              </a:rPr>
              <a:t> Strategic planning is about the big picture. It is more about </a:t>
            </a:r>
            <a:r>
              <a:rPr lang="en-US" sz="2000" i="1" dirty="0">
                <a:solidFill>
                  <a:schemeClr val="accent1"/>
                </a:solidFill>
                <a:latin typeface="Segoe UI" panose="020B0502040204020203" pitchFamily="34" charset="0"/>
                <a:ea typeface="Segoe UI" panose="020B0502040204020203" pitchFamily="34" charset="0"/>
                <a:cs typeface="Segoe UI" panose="020B0502040204020203" pitchFamily="34" charset="0"/>
              </a:rPr>
              <a:t>defining outcomes </a:t>
            </a:r>
            <a:r>
              <a:rPr lang="en-US" sz="2000" dirty="0">
                <a:latin typeface="Segoe UI" panose="020B0502040204020203" pitchFamily="34" charset="0"/>
                <a:ea typeface="Segoe UI" panose="020B0502040204020203" pitchFamily="34" charset="0"/>
                <a:cs typeface="Segoe UI" panose="020B0502040204020203" pitchFamily="34" charset="0"/>
              </a:rPr>
              <a:t>than </a:t>
            </a:r>
            <a:r>
              <a:rPr lang="en-US" sz="2000" i="1" dirty="0">
                <a:solidFill>
                  <a:schemeClr val="accent1"/>
                </a:solidFill>
                <a:latin typeface="Segoe UI" panose="020B0502040204020203" pitchFamily="34" charset="0"/>
                <a:ea typeface="Segoe UI" panose="020B0502040204020203" pitchFamily="34" charset="0"/>
                <a:cs typeface="Segoe UI" panose="020B0502040204020203" pitchFamily="34" charset="0"/>
              </a:rPr>
              <a:t>how to achieve the outcomes</a:t>
            </a:r>
            <a:r>
              <a:rPr lang="en-US" sz="2000" dirty="0">
                <a:latin typeface="Segoe UI" panose="020B0502040204020203" pitchFamily="34" charset="0"/>
                <a:ea typeface="Segoe UI" panose="020B0502040204020203" pitchFamily="34" charset="0"/>
                <a:cs typeface="Segoe UI" panose="020B0502040204020203" pitchFamily="34" charset="0"/>
              </a:rPr>
              <a:t>.</a:t>
            </a:r>
          </a:p>
          <a:p>
            <a:pPr lvl="1"/>
            <a:r>
              <a:rPr lang="en-US" sz="1600" dirty="0">
                <a:latin typeface="Segoe UI" panose="020B0502040204020203" pitchFamily="34" charset="0"/>
                <a:ea typeface="Segoe UI" panose="020B0502040204020203" pitchFamily="34" charset="0"/>
                <a:cs typeface="Segoe UI" panose="020B0502040204020203" pitchFamily="34" charset="0"/>
              </a:rPr>
              <a:t>It provides a solid foundation for aligning resources in a systematic way as opposed to being simply in a “reactive mode.” </a:t>
            </a:r>
          </a:p>
          <a:p>
            <a:pPr lvl="1"/>
            <a:r>
              <a:rPr lang="en-US" sz="1600" dirty="0">
                <a:latin typeface="Segoe UI" panose="020B0502040204020203" pitchFamily="34" charset="0"/>
                <a:ea typeface="Segoe UI" panose="020B0502040204020203" pitchFamily="34" charset="0"/>
                <a:cs typeface="Segoe UI" panose="020B0502040204020203" pitchFamily="34" charset="0"/>
              </a:rPr>
              <a:t>Is aimed at being </a:t>
            </a:r>
            <a:r>
              <a:rPr lang="en-US" sz="1600" i="1" dirty="0">
                <a:latin typeface="Segoe UI" panose="020B0502040204020203" pitchFamily="34" charset="0"/>
                <a:ea typeface="Segoe UI" panose="020B0502040204020203" pitchFamily="34" charset="0"/>
                <a:cs typeface="Segoe UI" panose="020B0502040204020203" pitchFamily="34" charset="0"/>
              </a:rPr>
              <a:t>more focused </a:t>
            </a:r>
            <a:r>
              <a:rPr lang="en-US" sz="1600" dirty="0">
                <a:latin typeface="Segoe UI" panose="020B0502040204020203" pitchFamily="34" charset="0"/>
                <a:ea typeface="Segoe UI" panose="020B0502040204020203" pitchFamily="34" charset="0"/>
                <a:cs typeface="Segoe UI" panose="020B0502040204020203" pitchFamily="34" charset="0"/>
              </a:rPr>
              <a:t>on critical issues</a:t>
            </a:r>
          </a:p>
          <a:p>
            <a:pPr lvl="1"/>
            <a:r>
              <a:rPr lang="en-US" sz="1600" dirty="0">
                <a:latin typeface="Segoe UI" panose="020B0502040204020203" pitchFamily="34" charset="0"/>
                <a:ea typeface="Segoe UI" panose="020B0502040204020203" pitchFamily="34" charset="0"/>
                <a:cs typeface="Segoe UI" panose="020B0502040204020203" pitchFamily="34" charset="0"/>
              </a:rPr>
              <a:t>Attempts more adequately to link strategic planning with budgeting </a:t>
            </a:r>
          </a:p>
          <a:p>
            <a:pPr lvl="1"/>
            <a:r>
              <a:rPr lang="en-US" sz="1600" dirty="0">
                <a:latin typeface="Segoe UI" panose="020B0502040204020203" pitchFamily="34" charset="0"/>
                <a:ea typeface="Segoe UI" panose="020B0502040204020203" pitchFamily="34" charset="0"/>
                <a:cs typeface="Segoe UI" panose="020B0502040204020203" pitchFamily="34" charset="0"/>
              </a:rPr>
              <a:t>Strives to better coordinate policy concerns, and to increase communication at all levels</a:t>
            </a:r>
          </a:p>
          <a:p>
            <a:r>
              <a:rPr lang="en-US" sz="2000" dirty="0">
                <a:latin typeface="Segoe UI" panose="020B0502040204020203" pitchFamily="34" charset="0"/>
                <a:ea typeface="Segoe UI" panose="020B0502040204020203" pitchFamily="34" charset="0"/>
                <a:cs typeface="Segoe UI" panose="020B0502040204020203" pitchFamily="34" charset="0"/>
              </a:rPr>
              <a:t>Basically, a strategic plan would indicate …overall mission, goals and objectives, strategic or programmatic activities, and resources (people, monies, technologies, facilities, etc.) performance and what results are actually being achieved </a:t>
            </a:r>
            <a:r>
              <a:rPr lang="en-US" sz="2400" dirty="0"/>
              <a:t>.</a:t>
            </a:r>
            <a:r>
              <a:rPr lang="en-US" sz="2400" i="1" dirty="0">
                <a:latin typeface="Segoe UI" panose="020B0502040204020203" pitchFamily="34" charset="0"/>
                <a:ea typeface="Segoe UI" panose="020B0502040204020203" pitchFamily="34" charset="0"/>
                <a:cs typeface="Segoe UI" panose="020B0502040204020203" pitchFamily="34" charset="0"/>
              </a:rPr>
              <a:t> Wikipedia</a:t>
            </a:r>
            <a:r>
              <a:rPr lang="en-US" sz="2400" dirty="0"/>
              <a:t> </a:t>
            </a:r>
          </a:p>
          <a:p>
            <a:r>
              <a:rPr lang="en-US" sz="2000" dirty="0">
                <a:latin typeface="Segoe UI" panose="020B0502040204020203" pitchFamily="34" charset="0"/>
                <a:ea typeface="Segoe UI" panose="020B0502040204020203" pitchFamily="34" charset="0"/>
                <a:cs typeface="Segoe UI" panose="020B0502040204020203" pitchFamily="34" charset="0"/>
              </a:rPr>
              <a:t>comprehensive planning-a continuous process of rational, deliberate, consistent and coordinated economic policy making</a:t>
            </a:r>
          </a:p>
          <a:p>
            <a:endParaRPr lang="en-US" sz="2000" i="1" dirty="0">
              <a:solidFill>
                <a:schemeClr val="accent1"/>
              </a:solidFill>
              <a:latin typeface="Segoe UI" panose="020B0502040204020203" pitchFamily="34" charset="0"/>
              <a:ea typeface="Segoe UI" panose="020B0502040204020203" pitchFamily="34" charset="0"/>
              <a:cs typeface="Segoe UI" panose="020B0502040204020203" pitchFamily="34" charset="0"/>
            </a:endParaRPr>
          </a:p>
          <a:p>
            <a:endParaRPr lang="en-US" sz="2000" dirty="0">
              <a:latin typeface="Segoe UI" panose="020B0502040204020203" pitchFamily="34" charset="0"/>
              <a:ea typeface="Segoe UI" panose="020B0502040204020203" pitchFamily="34" charset="0"/>
              <a:cs typeface="Segoe UI" panose="020B0502040204020203" pitchFamily="34" charset="0"/>
            </a:endParaRPr>
          </a:p>
          <a:p>
            <a:endParaRPr lang="en-US" sz="2400" dirty="0">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9597841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485" y="293408"/>
            <a:ext cx="7886700" cy="692709"/>
          </a:xfrm>
        </p:spPr>
        <p:txBody>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Accountability /Results Framework</a:t>
            </a:r>
          </a:p>
        </p:txBody>
      </p:sp>
      <p:sp>
        <p:nvSpPr>
          <p:cNvPr id="3" name="Content Placeholder 2"/>
          <p:cNvSpPr>
            <a:spLocks noGrp="1"/>
          </p:cNvSpPr>
          <p:nvPr>
            <p:ph idx="1"/>
          </p:nvPr>
        </p:nvSpPr>
        <p:spPr>
          <a:xfrm>
            <a:off x="162485" y="1147482"/>
            <a:ext cx="8352865" cy="5029481"/>
          </a:xfrm>
        </p:spPr>
        <p:txBody>
          <a:bodyPr>
            <a:noAutofit/>
          </a:bodyPr>
          <a:lstStyle/>
          <a:p>
            <a:pPr marL="0" indent="0">
              <a:buNone/>
            </a:pPr>
            <a:r>
              <a:rPr lang="en-US" sz="2400" b="1" dirty="0">
                <a:solidFill>
                  <a:schemeClr val="accent1"/>
                </a:solidFill>
                <a:latin typeface="Segoe UI" panose="020B0502040204020203" pitchFamily="34" charset="0"/>
                <a:ea typeface="Segoe UI" panose="020B0502040204020203" pitchFamily="34" charset="0"/>
                <a:cs typeface="Segoe UI" panose="020B0502040204020203" pitchFamily="34" charset="0"/>
              </a:rPr>
              <a:t>This is about a specific method or procedure to achieve or ensure overall accountability for the implementation process; about detailed, measurable objectives or projected results along with timelines- when it is to be completed </a:t>
            </a:r>
          </a:p>
          <a:p>
            <a:pPr marL="0" indent="0">
              <a:buNone/>
            </a:pPr>
            <a:r>
              <a:rPr lang="en-US" sz="2400" b="1" dirty="0">
                <a:solidFill>
                  <a:srgbClr val="FF0000"/>
                </a:solidFill>
                <a:latin typeface="Segoe UI" panose="020B0502040204020203" pitchFamily="34" charset="0"/>
                <a:ea typeface="Segoe UI" panose="020B0502040204020203" pitchFamily="34" charset="0"/>
                <a:cs typeface="Segoe UI" panose="020B0502040204020203" pitchFamily="34" charset="0"/>
              </a:rPr>
              <a:t>Findings</a:t>
            </a:r>
          </a:p>
          <a:p>
            <a:r>
              <a:rPr lang="en-US" sz="2400" dirty="0">
                <a:latin typeface="Segoe UI" panose="020B0502040204020203" pitchFamily="34" charset="0"/>
                <a:ea typeface="Segoe UI" panose="020B0502040204020203" pitchFamily="34" charset="0"/>
                <a:cs typeface="Segoe UI" panose="020B0502040204020203" pitchFamily="34" charset="0"/>
              </a:rPr>
              <a:t>Performance generally mixed and largely below expectation</a:t>
            </a:r>
          </a:p>
          <a:p>
            <a:r>
              <a:rPr lang="en-US" sz="2400" dirty="0">
                <a:latin typeface="Segoe UI" panose="020B0502040204020203" pitchFamily="34" charset="0"/>
                <a:ea typeface="Segoe UI" panose="020B0502040204020203" pitchFamily="34" charset="0"/>
                <a:cs typeface="Segoe UI" panose="020B0502040204020203" pitchFamily="34" charset="0"/>
              </a:rPr>
              <a:t>A few targets less ambitious than current levels. </a:t>
            </a:r>
          </a:p>
          <a:p>
            <a:r>
              <a:rPr lang="en-US" sz="2400" dirty="0">
                <a:latin typeface="Segoe UI" panose="020B0502040204020203" pitchFamily="34" charset="0"/>
                <a:ea typeface="Segoe UI" panose="020B0502040204020203" pitchFamily="34" charset="0"/>
                <a:cs typeface="Segoe UI" panose="020B0502040204020203" pitchFamily="34" charset="0"/>
              </a:rPr>
              <a:t>Some targets, for example the 100 per cent access to safe water in urban areas clearly unachievable without financing in access of the levels in the NDP. </a:t>
            </a:r>
          </a:p>
        </p:txBody>
      </p:sp>
    </p:spTree>
    <p:extLst>
      <p:ext uri="{BB962C8B-B14F-4D97-AF65-F5344CB8AC3E}">
        <p14:creationId xmlns:p14="http://schemas.microsoft.com/office/powerpoint/2010/main" val="23627594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960" y="436843"/>
            <a:ext cx="8838079" cy="459627"/>
          </a:xfrm>
        </p:spPr>
        <p:txBody>
          <a:bodyPr>
            <a:normAutofit fontScale="90000"/>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Accountability/Results Framework(2)</a:t>
            </a:r>
            <a:endParaRPr lang="en-US" dirty="0"/>
          </a:p>
        </p:txBody>
      </p:sp>
      <p:sp>
        <p:nvSpPr>
          <p:cNvPr id="3" name="Content Placeholder 2"/>
          <p:cNvSpPr>
            <a:spLocks noGrp="1"/>
          </p:cNvSpPr>
          <p:nvPr>
            <p:ph idx="1"/>
          </p:nvPr>
        </p:nvSpPr>
        <p:spPr>
          <a:xfrm>
            <a:off x="152960" y="1255059"/>
            <a:ext cx="8362390" cy="4921904"/>
          </a:xfrm>
        </p:spPr>
        <p:txBody>
          <a:bodyPr>
            <a:normAutofit lnSpcReduction="10000"/>
          </a:bodyPr>
          <a:lstStyle/>
          <a:p>
            <a:pPr marL="0" indent="0">
              <a:buNone/>
            </a:pPr>
            <a:r>
              <a:rPr lang="en-US" sz="2400" dirty="0">
                <a:solidFill>
                  <a:srgbClr val="FF0000"/>
                </a:solidFill>
                <a:latin typeface="Segoe UI" panose="020B0502040204020203" pitchFamily="34" charset="0"/>
                <a:ea typeface="Segoe UI" panose="020B0502040204020203" pitchFamily="34" charset="0"/>
                <a:cs typeface="Segoe UI" panose="020B0502040204020203" pitchFamily="34" charset="0"/>
              </a:rPr>
              <a:t>Findings</a:t>
            </a:r>
          </a:p>
          <a:p>
            <a:r>
              <a:rPr lang="en-US" sz="2400" dirty="0">
                <a:latin typeface="Segoe UI" panose="020B0502040204020203" pitchFamily="34" charset="0"/>
                <a:ea typeface="Segoe UI" panose="020B0502040204020203" pitchFamily="34" charset="0"/>
                <a:cs typeface="Segoe UI" panose="020B0502040204020203" pitchFamily="34" charset="0"/>
              </a:rPr>
              <a:t>Around half the baselines and many annual targets missing for the NDP performance indicators, making it difficult to assess progress in many important areas  </a:t>
            </a:r>
          </a:p>
          <a:p>
            <a:r>
              <a:rPr lang="en-US" sz="2400" dirty="0">
                <a:latin typeface="Segoe UI" panose="020B0502040204020203" pitchFamily="34" charset="0"/>
                <a:ea typeface="Segoe UI" panose="020B0502040204020203" pitchFamily="34" charset="0"/>
                <a:cs typeface="Segoe UI" panose="020B0502040204020203" pitchFamily="34" charset="0"/>
              </a:rPr>
              <a:t>Most of the indicators without sound baseline data that can be used as a basis of judgement. </a:t>
            </a:r>
          </a:p>
          <a:p>
            <a:r>
              <a:rPr lang="en-US" sz="2400" dirty="0">
                <a:latin typeface="Segoe UI" panose="020B0502040204020203" pitchFamily="34" charset="0"/>
                <a:ea typeface="Segoe UI" panose="020B0502040204020203" pitchFamily="34" charset="0"/>
                <a:cs typeface="Segoe UI" panose="020B0502040204020203" pitchFamily="34" charset="0"/>
              </a:rPr>
              <a:t>Most indicators lack measurable annualized targets making it difficult to assess progress</a:t>
            </a:r>
          </a:p>
          <a:p>
            <a:r>
              <a:rPr lang="en-US" sz="2400" dirty="0">
                <a:latin typeface="Segoe UI" panose="020B0502040204020203" pitchFamily="34" charset="0"/>
                <a:ea typeface="Segoe UI" panose="020B0502040204020203" pitchFamily="34" charset="0"/>
                <a:cs typeface="Segoe UI" panose="020B0502040204020203" pitchFamily="34" charset="0"/>
              </a:rPr>
              <a:t>Implementation of core projects and other development investments seriously constrained by limited access to finance and land disputes. </a:t>
            </a:r>
          </a:p>
          <a:p>
            <a:r>
              <a:rPr lang="en-US" sz="2400" dirty="0">
                <a:latin typeface="Segoe UI" panose="020B0502040204020203" pitchFamily="34" charset="0"/>
                <a:ea typeface="Segoe UI" panose="020B0502040204020203" pitchFamily="34" charset="0"/>
                <a:cs typeface="Segoe UI" panose="020B0502040204020203" pitchFamily="34" charset="0"/>
              </a:rPr>
              <a:t>Development planning considered in piece-meal way and many potential synergies and intra-sector efficiency gains not untapped</a:t>
            </a:r>
          </a:p>
          <a:p>
            <a:endParaRPr lang="en-US" dirty="0"/>
          </a:p>
        </p:txBody>
      </p:sp>
    </p:spTree>
    <p:extLst>
      <p:ext uri="{BB962C8B-B14F-4D97-AF65-F5344CB8AC3E}">
        <p14:creationId xmlns:p14="http://schemas.microsoft.com/office/powerpoint/2010/main" val="36372007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941" y="365127"/>
            <a:ext cx="8246409" cy="656850"/>
          </a:xfrm>
        </p:spPr>
        <p:txBody>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Accountability/Results Framework(3)</a:t>
            </a:r>
            <a:endParaRPr lang="en-US" dirty="0"/>
          </a:p>
        </p:txBody>
      </p:sp>
      <p:sp>
        <p:nvSpPr>
          <p:cNvPr id="3" name="Content Placeholder 2"/>
          <p:cNvSpPr>
            <a:spLocks noGrp="1"/>
          </p:cNvSpPr>
          <p:nvPr>
            <p:ph idx="1"/>
          </p:nvPr>
        </p:nvSpPr>
        <p:spPr>
          <a:xfrm>
            <a:off x="268941" y="1021977"/>
            <a:ext cx="8246409" cy="5154986"/>
          </a:xfrm>
        </p:spPr>
        <p:txBody>
          <a:bodyPr>
            <a:normAutofit lnSpcReduction="10000"/>
          </a:bodyPr>
          <a:lstStyle/>
          <a:p>
            <a:pPr marL="0" indent="0">
              <a:buNone/>
            </a:pPr>
            <a:r>
              <a:rPr lang="en-US" sz="2400" b="1" dirty="0">
                <a:solidFill>
                  <a:srgbClr val="FF0000"/>
                </a:solidFill>
                <a:latin typeface="Segoe UI" panose="020B0502040204020203" pitchFamily="34" charset="0"/>
                <a:ea typeface="Segoe UI" panose="020B0502040204020203" pitchFamily="34" charset="0"/>
                <a:cs typeface="Segoe UI" panose="020B0502040204020203" pitchFamily="34" charset="0"/>
              </a:rPr>
              <a:t>Recommendations</a:t>
            </a:r>
          </a:p>
          <a:p>
            <a:r>
              <a:rPr lang="en-US" sz="2200" dirty="0">
                <a:latin typeface="Segoe UI" panose="020B0502040204020203" pitchFamily="34" charset="0"/>
                <a:ea typeface="Segoe UI" panose="020B0502040204020203" pitchFamily="34" charset="0"/>
                <a:cs typeface="Segoe UI" panose="020B0502040204020203" pitchFamily="34" charset="0"/>
              </a:rPr>
              <a:t>Need for consensus building on the top down and bottom up planning paradigm to develop ownership and inclusiveness- </a:t>
            </a:r>
            <a:r>
              <a:rPr lang="en-US" sz="2200" dirty="0">
                <a:solidFill>
                  <a:srgbClr val="FF0000"/>
                </a:solidFill>
                <a:latin typeface="Segoe UI" panose="020B0502040204020203" pitchFamily="34" charset="0"/>
                <a:ea typeface="Segoe UI" panose="020B0502040204020203" pitchFamily="34" charset="0"/>
                <a:cs typeface="Segoe UI" panose="020B0502040204020203" pitchFamily="34" charset="0"/>
              </a:rPr>
              <a:t>But How? </a:t>
            </a:r>
          </a:p>
          <a:p>
            <a:r>
              <a:rPr lang="en-US" sz="2200" dirty="0">
                <a:latin typeface="Segoe UI" panose="020B0502040204020203" pitchFamily="34" charset="0"/>
                <a:ea typeface="Segoe UI" panose="020B0502040204020203" pitchFamily="34" charset="0"/>
                <a:cs typeface="Segoe UI" panose="020B0502040204020203" pitchFamily="34" charset="0"/>
              </a:rPr>
              <a:t>Identify and select a small number of strategic objectives and key performance indicators (KPIs</a:t>
            </a:r>
            <a:r>
              <a:rPr lang="en-US" sz="2200" dirty="0">
                <a:solidFill>
                  <a:srgbClr val="FF0000"/>
                </a:solidFill>
                <a:latin typeface="Segoe UI" panose="020B0502040204020203" pitchFamily="34" charset="0"/>
                <a:ea typeface="Segoe UI" panose="020B0502040204020203" pitchFamily="34" charset="0"/>
                <a:cs typeface="Segoe UI" panose="020B0502040204020203" pitchFamily="34" charset="0"/>
              </a:rPr>
              <a:t>) for monitoring? </a:t>
            </a:r>
          </a:p>
          <a:p>
            <a:r>
              <a:rPr lang="en-US" sz="2200" dirty="0">
                <a:latin typeface="Segoe UI" panose="020B0502040204020203" pitchFamily="34" charset="0"/>
                <a:ea typeface="Segoe UI" panose="020B0502040204020203" pitchFamily="34" charset="0"/>
                <a:cs typeface="Segoe UI" panose="020B0502040204020203" pitchFamily="34" charset="0"/>
              </a:rPr>
              <a:t>Develop appropriate baseline figures for all KPIs ?</a:t>
            </a:r>
          </a:p>
          <a:p>
            <a:r>
              <a:rPr lang="en-US" sz="2200" dirty="0">
                <a:latin typeface="Segoe UI" panose="020B0502040204020203" pitchFamily="34" charset="0"/>
                <a:ea typeface="Segoe UI" panose="020B0502040204020203" pitchFamily="34" charset="0"/>
                <a:cs typeface="Segoe UI" panose="020B0502040204020203" pitchFamily="34" charset="0"/>
              </a:rPr>
              <a:t>Need for a set of overarching drivers of prioritization and resource allocation that cut across sectors, for example the transformation of agriculture, skills development and urbanization. </a:t>
            </a:r>
          </a:p>
          <a:p>
            <a:r>
              <a:rPr lang="en-US" sz="2200" dirty="0">
                <a:latin typeface="Segoe UI" panose="020B0502040204020203" pitchFamily="34" charset="0"/>
                <a:ea typeface="Segoe UI" panose="020B0502040204020203" pitchFamily="34" charset="0"/>
                <a:cs typeface="Segoe UI" panose="020B0502040204020203" pitchFamily="34" charset="0"/>
              </a:rPr>
              <a:t>Build awareness and capacity of parliamentarians to enhance appreciation of their oversight roles to ensure alignment of government business with the NDP</a:t>
            </a:r>
          </a:p>
          <a:p>
            <a:r>
              <a:rPr lang="en-US" sz="2200" i="1" dirty="0">
                <a:solidFill>
                  <a:srgbClr val="FF0000"/>
                </a:solidFill>
                <a:latin typeface="Segoe UI" panose="020B0502040204020203" pitchFamily="34" charset="0"/>
                <a:ea typeface="Segoe UI" panose="020B0502040204020203" pitchFamily="34" charset="0"/>
                <a:cs typeface="Segoe UI" panose="020B0502040204020203" pitchFamily="34" charset="0"/>
              </a:rPr>
              <a:t>What is the experience from the region?</a:t>
            </a:r>
          </a:p>
          <a:p>
            <a:endParaRPr lang="en-US" sz="2400" b="1" dirty="0">
              <a:latin typeface="Segoe UI" panose="020B0502040204020203" pitchFamily="34" charset="0"/>
              <a:ea typeface="Segoe UI" panose="020B0502040204020203" pitchFamily="34" charset="0"/>
              <a:cs typeface="Segoe UI" panose="020B0502040204020203" pitchFamily="34" charset="0"/>
            </a:endParaRPr>
          </a:p>
          <a:p>
            <a:endParaRPr lang="en-US" sz="2400" b="1" dirty="0">
              <a:latin typeface="Segoe UI" panose="020B0502040204020203" pitchFamily="34" charset="0"/>
              <a:ea typeface="Segoe UI" panose="020B0502040204020203" pitchFamily="34" charset="0"/>
              <a:cs typeface="Segoe UI" panose="020B0502040204020203" pitchFamily="34" charset="0"/>
            </a:endParaRPr>
          </a:p>
          <a:p>
            <a:endParaRPr lang="en-US" dirty="0"/>
          </a:p>
        </p:txBody>
      </p:sp>
    </p:spTree>
    <p:extLst>
      <p:ext uri="{BB962C8B-B14F-4D97-AF65-F5344CB8AC3E}">
        <p14:creationId xmlns:p14="http://schemas.microsoft.com/office/powerpoint/2010/main" val="42197436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2756"/>
            <a:ext cx="8999444" cy="1325563"/>
          </a:xfrm>
        </p:spPr>
        <p:txBody>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The Case of Social Accountability in Rwanda</a:t>
            </a:r>
          </a:p>
        </p:txBody>
      </p:sp>
      <p:sp>
        <p:nvSpPr>
          <p:cNvPr id="3" name="Content Placeholder 2"/>
          <p:cNvSpPr>
            <a:spLocks noGrp="1"/>
          </p:cNvSpPr>
          <p:nvPr>
            <p:ph idx="1"/>
          </p:nvPr>
        </p:nvSpPr>
        <p:spPr>
          <a:xfrm>
            <a:off x="143435" y="1152807"/>
            <a:ext cx="8856009" cy="5024156"/>
          </a:xfrm>
        </p:spPr>
        <p:txBody>
          <a:bodyPr>
            <a:normAutofit/>
          </a:bodyPr>
          <a:lstStyle/>
          <a:p>
            <a:pPr marL="0" indent="0">
              <a:buNone/>
            </a:pPr>
            <a:r>
              <a:rPr lang="en-US" dirty="0">
                <a:latin typeface="Segoe UI" panose="020B0502040204020203" pitchFamily="34" charset="0"/>
                <a:ea typeface="Segoe UI" panose="020B0502040204020203" pitchFamily="34" charset="0"/>
                <a:cs typeface="Segoe UI" panose="020B0502040204020203" pitchFamily="34" charset="0"/>
              </a:rPr>
              <a:t>This is about Users  and ownership of the plan who should  identified in the Development planning guidelines</a:t>
            </a:r>
          </a:p>
          <a:p>
            <a:pPr marL="0" indent="0">
              <a:buNone/>
            </a:pPr>
            <a:r>
              <a:rPr lang="en-US" b="1" dirty="0">
                <a:solidFill>
                  <a:srgbClr val="FF0000"/>
                </a:solidFill>
                <a:latin typeface="Segoe UI" panose="020B0502040204020203" pitchFamily="34" charset="0"/>
                <a:ea typeface="Segoe UI" panose="020B0502040204020203" pitchFamily="34" charset="0"/>
                <a:cs typeface="Segoe UI" panose="020B0502040204020203" pitchFamily="34" charset="0"/>
              </a:rPr>
              <a:t>Findings from </a:t>
            </a:r>
            <a:r>
              <a:rPr lang="en-US" b="1" dirty="0" err="1">
                <a:solidFill>
                  <a:srgbClr val="FF0000"/>
                </a:solidFill>
                <a:latin typeface="Segoe UI" panose="020B0502040204020203" pitchFamily="34" charset="0"/>
                <a:ea typeface="Segoe UI" panose="020B0502040204020203" pitchFamily="34" charset="0"/>
                <a:cs typeface="Segoe UI" panose="020B0502040204020203" pitchFamily="34" charset="0"/>
              </a:rPr>
              <a:t>EDPRS</a:t>
            </a:r>
            <a:endParaRPr lang="en-US" b="1" dirty="0">
              <a:solidFill>
                <a:srgbClr val="FF0000"/>
              </a:solidFill>
              <a:latin typeface="Segoe UI" panose="020B0502040204020203" pitchFamily="34" charset="0"/>
              <a:ea typeface="Segoe UI" panose="020B0502040204020203" pitchFamily="34" charset="0"/>
              <a:cs typeface="Segoe UI" panose="020B0502040204020203" pitchFamily="34" charset="0"/>
            </a:endParaRPr>
          </a:p>
          <a:p>
            <a:r>
              <a:rPr lang="en-US" dirty="0">
                <a:latin typeface="Segoe UI" panose="020B0502040204020203" pitchFamily="34" charset="0"/>
                <a:ea typeface="Segoe UI" panose="020B0502040204020203" pitchFamily="34" charset="0"/>
                <a:cs typeface="Segoe UI" panose="020B0502040204020203" pitchFamily="34" charset="0"/>
              </a:rPr>
              <a:t>Ownership of the </a:t>
            </a:r>
            <a:r>
              <a:rPr lang="en-US" dirty="0" err="1">
                <a:latin typeface="Segoe UI" panose="020B0502040204020203" pitchFamily="34" charset="0"/>
                <a:ea typeface="Segoe UI" panose="020B0502040204020203" pitchFamily="34" charset="0"/>
                <a:cs typeface="Segoe UI" panose="020B0502040204020203" pitchFamily="34" charset="0"/>
              </a:rPr>
              <a:t>EDPRS</a:t>
            </a:r>
            <a:r>
              <a:rPr lang="en-US" dirty="0">
                <a:latin typeface="Segoe UI" panose="020B0502040204020203" pitchFamily="34" charset="0"/>
                <a:ea typeface="Segoe UI" panose="020B0502040204020203" pitchFamily="34" charset="0"/>
                <a:cs typeface="Segoe UI" panose="020B0502040204020203" pitchFamily="34" charset="0"/>
              </a:rPr>
              <a:t> by a wide range of stakeholders at national level has been a key factor of success. The </a:t>
            </a:r>
            <a:r>
              <a:rPr lang="en-US" dirty="0" err="1">
                <a:latin typeface="Segoe UI" panose="020B0502040204020203" pitchFamily="34" charset="0"/>
                <a:ea typeface="Segoe UI" panose="020B0502040204020203" pitchFamily="34" charset="0"/>
                <a:cs typeface="Segoe UI" panose="020B0502040204020203" pitchFamily="34" charset="0"/>
              </a:rPr>
              <a:t>EDPRS</a:t>
            </a:r>
            <a:r>
              <a:rPr lang="en-US" dirty="0">
                <a:latin typeface="Segoe UI" panose="020B0502040204020203" pitchFamily="34" charset="0"/>
                <a:ea typeface="Segoe UI" panose="020B0502040204020203" pitchFamily="34" charset="0"/>
                <a:cs typeface="Segoe UI" panose="020B0502040204020203" pitchFamily="34" charset="0"/>
              </a:rPr>
              <a:t> 2 has integrated inclusiveness and sustainability as driving factors in elaborating the strategy.</a:t>
            </a:r>
          </a:p>
          <a:p>
            <a:r>
              <a:rPr lang="en-US" dirty="0">
                <a:latin typeface="Segoe UI" panose="020B0502040204020203" pitchFamily="34" charset="0"/>
                <a:ea typeface="Segoe UI" panose="020B0502040204020203" pitchFamily="34" charset="0"/>
                <a:cs typeface="Segoe UI" panose="020B0502040204020203" pitchFamily="34" charset="0"/>
              </a:rPr>
              <a:t>Home-grown initiatives turned into success stories in strengthening delivery of </a:t>
            </a:r>
            <a:r>
              <a:rPr lang="en-US" dirty="0" err="1">
                <a:latin typeface="Segoe UI" panose="020B0502040204020203" pitchFamily="34" charset="0"/>
                <a:ea typeface="Segoe UI" panose="020B0502040204020203" pitchFamily="34" charset="0"/>
                <a:cs typeface="Segoe UI" panose="020B0502040204020203" pitchFamily="34" charset="0"/>
              </a:rPr>
              <a:t>EDPRS</a:t>
            </a:r>
            <a:endParaRPr lang="en-US" dirty="0">
              <a:latin typeface="Segoe UI" panose="020B0502040204020203" pitchFamily="34" charset="0"/>
              <a:ea typeface="Segoe UI" panose="020B0502040204020203" pitchFamily="34" charset="0"/>
              <a:cs typeface="Segoe UI" panose="020B0502040204020203" pitchFamily="34" charset="0"/>
            </a:endParaRPr>
          </a:p>
          <a:p>
            <a:r>
              <a:rPr lang="en-US" dirty="0">
                <a:latin typeface="Segoe UI" panose="020B0502040204020203" pitchFamily="34" charset="0"/>
                <a:ea typeface="Segoe UI" panose="020B0502040204020203" pitchFamily="34" charset="0"/>
                <a:cs typeface="Segoe UI" panose="020B0502040204020203" pitchFamily="34" charset="0"/>
              </a:rPr>
              <a:t>These include: </a:t>
            </a:r>
            <a:r>
              <a:rPr lang="en-US" dirty="0" err="1">
                <a:latin typeface="Segoe UI" panose="020B0502040204020203" pitchFamily="34" charset="0"/>
                <a:ea typeface="Segoe UI" panose="020B0502040204020203" pitchFamily="34" charset="0"/>
                <a:cs typeface="Segoe UI" panose="020B0502040204020203" pitchFamily="34" charset="0"/>
              </a:rPr>
              <a:t>Umuganda</a:t>
            </a:r>
            <a:r>
              <a:rPr lang="en-US" dirty="0">
                <a:latin typeface="Segoe UI" panose="020B0502040204020203" pitchFamily="34" charset="0"/>
                <a:ea typeface="Segoe UI" panose="020B0502040204020203" pitchFamily="34" charset="0"/>
                <a:cs typeface="Segoe UI" panose="020B0502040204020203" pitchFamily="34" charset="0"/>
              </a:rPr>
              <a:t> (community work), Gacaca (truth and reconciliation traditional courts), </a:t>
            </a:r>
            <a:r>
              <a:rPr lang="en-US" dirty="0" err="1">
                <a:latin typeface="Segoe UI" panose="020B0502040204020203" pitchFamily="34" charset="0"/>
                <a:ea typeface="Segoe UI" panose="020B0502040204020203" pitchFamily="34" charset="0"/>
                <a:cs typeface="Segoe UI" panose="020B0502040204020203" pitchFamily="34" charset="0"/>
              </a:rPr>
              <a:t>Abunzi</a:t>
            </a:r>
            <a:r>
              <a:rPr lang="en-US" dirty="0">
                <a:latin typeface="Segoe UI" panose="020B0502040204020203" pitchFamily="34" charset="0"/>
                <a:ea typeface="Segoe UI" panose="020B0502040204020203" pitchFamily="34" charset="0"/>
                <a:cs typeface="Segoe UI" panose="020B0502040204020203" pitchFamily="34" charset="0"/>
              </a:rPr>
              <a:t> (mediators), </a:t>
            </a:r>
            <a:r>
              <a:rPr lang="en-US" dirty="0" err="1">
                <a:latin typeface="Segoe UI" panose="020B0502040204020203" pitchFamily="34" charset="0"/>
                <a:ea typeface="Segoe UI" panose="020B0502040204020203" pitchFamily="34" charset="0"/>
                <a:cs typeface="Segoe UI" panose="020B0502040204020203" pitchFamily="34" charset="0"/>
              </a:rPr>
              <a:t>Imihigo</a:t>
            </a:r>
            <a:r>
              <a:rPr lang="en-US" dirty="0">
                <a:latin typeface="Segoe UI" panose="020B0502040204020203" pitchFamily="34" charset="0"/>
                <a:ea typeface="Segoe UI" panose="020B0502040204020203" pitchFamily="34" charset="0"/>
                <a:cs typeface="Segoe UI" panose="020B0502040204020203" pitchFamily="34" charset="0"/>
              </a:rPr>
              <a:t> (performance contracts), etc. </a:t>
            </a:r>
          </a:p>
          <a:p>
            <a:r>
              <a:rPr lang="en-US" dirty="0">
                <a:latin typeface="Segoe UI" panose="020B0502040204020203" pitchFamily="34" charset="0"/>
                <a:ea typeface="Segoe UI" panose="020B0502040204020203" pitchFamily="34" charset="0"/>
                <a:cs typeface="Segoe UI" panose="020B0502040204020203" pitchFamily="34" charset="0"/>
              </a:rPr>
              <a:t>Scale up of home grown solutions forms an integral part of the </a:t>
            </a:r>
            <a:r>
              <a:rPr lang="en-US" dirty="0" err="1">
                <a:latin typeface="Segoe UI" panose="020B0502040204020203" pitchFamily="34" charset="0"/>
                <a:ea typeface="Segoe UI" panose="020B0502040204020203" pitchFamily="34" charset="0"/>
                <a:cs typeface="Segoe UI" panose="020B0502040204020203" pitchFamily="34" charset="0"/>
              </a:rPr>
              <a:t>EDPRS</a:t>
            </a:r>
            <a:r>
              <a:rPr lang="en-US" dirty="0">
                <a:latin typeface="Segoe UI" panose="020B0502040204020203" pitchFamily="34" charset="0"/>
                <a:ea typeface="Segoe UI" panose="020B0502040204020203" pitchFamily="34" charset="0"/>
                <a:cs typeface="Segoe UI" panose="020B0502040204020203" pitchFamily="34" charset="0"/>
              </a:rPr>
              <a:t> 2 with particular focus on identifying innovations.</a:t>
            </a:r>
          </a:p>
          <a:p>
            <a:r>
              <a:rPr lang="en-US" b="1" i="1" dirty="0">
                <a:solidFill>
                  <a:srgbClr val="FF0000"/>
                </a:solidFill>
                <a:latin typeface="Segoe UI" panose="020B0502040204020203" pitchFamily="34" charset="0"/>
                <a:ea typeface="Segoe UI" panose="020B0502040204020203" pitchFamily="34" charset="0"/>
                <a:cs typeface="Segoe UI" panose="020B0502040204020203" pitchFamily="34" charset="0"/>
              </a:rPr>
              <a:t>Is this unique to Rwanda?</a:t>
            </a:r>
          </a:p>
        </p:txBody>
      </p:sp>
    </p:spTree>
    <p:extLst>
      <p:ext uri="{BB962C8B-B14F-4D97-AF65-F5344CB8AC3E}">
        <p14:creationId xmlns:p14="http://schemas.microsoft.com/office/powerpoint/2010/main" val="38619244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7"/>
            <a:ext cx="8515350" cy="674780"/>
          </a:xfrm>
        </p:spPr>
        <p:txBody>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How do these plans link to the budget?</a:t>
            </a:r>
            <a:endParaRPr lang="en-US" dirty="0"/>
          </a:p>
        </p:txBody>
      </p:sp>
      <p:sp>
        <p:nvSpPr>
          <p:cNvPr id="3" name="Content Placeholder 2"/>
          <p:cNvSpPr>
            <a:spLocks noGrp="1"/>
          </p:cNvSpPr>
          <p:nvPr>
            <p:ph idx="1"/>
          </p:nvPr>
        </p:nvSpPr>
        <p:spPr>
          <a:xfrm>
            <a:off x="484094" y="1039907"/>
            <a:ext cx="8031256" cy="5137056"/>
          </a:xfrm>
        </p:spPr>
        <p:txBody>
          <a:bodyPr>
            <a:normAutofit/>
          </a:bodyPr>
          <a:lstStyle/>
          <a:p>
            <a:pPr marL="0" indent="0">
              <a:buNone/>
            </a:pPr>
            <a:r>
              <a:rPr lang="en-US" sz="2400" b="1" dirty="0">
                <a:solidFill>
                  <a:srgbClr val="FF0000"/>
                </a:solidFill>
                <a:latin typeface="Segoe UI" panose="020B0502040204020203" pitchFamily="34" charset="0"/>
                <a:ea typeface="Segoe UI" panose="020B0502040204020203" pitchFamily="34" charset="0"/>
                <a:cs typeface="Segoe UI" panose="020B0502040204020203" pitchFamily="34" charset="0"/>
              </a:rPr>
              <a:t>Findings </a:t>
            </a:r>
          </a:p>
          <a:p>
            <a:r>
              <a:rPr lang="en-US" sz="2400" dirty="0">
                <a:latin typeface="Segoe UI" panose="020B0502040204020203" pitchFamily="34" charset="0"/>
                <a:ea typeface="Segoe UI" panose="020B0502040204020203" pitchFamily="34" charset="0"/>
                <a:cs typeface="Segoe UI" panose="020B0502040204020203" pitchFamily="34" charset="0"/>
              </a:rPr>
              <a:t>Some misalignment between sector financial allocations within the NDP and allocations within the MTEF </a:t>
            </a:r>
          </a:p>
          <a:p>
            <a:r>
              <a:rPr lang="en-US" sz="2400" dirty="0">
                <a:latin typeface="Segoe UI" panose="020B0502040204020203" pitchFamily="34" charset="0"/>
                <a:ea typeface="Segoe UI" panose="020B0502040204020203" pitchFamily="34" charset="0"/>
                <a:cs typeface="Segoe UI" panose="020B0502040204020203" pitchFamily="34" charset="0"/>
              </a:rPr>
              <a:t>Indicative analysis suggests that only a relatively small proportion of NDP priority sector projects funded through the Public Investment Plan.</a:t>
            </a:r>
          </a:p>
          <a:p>
            <a:r>
              <a:rPr lang="en-US" sz="2400" dirty="0">
                <a:latin typeface="Segoe UI" panose="020B0502040204020203" pitchFamily="34" charset="0"/>
                <a:ea typeface="Segoe UI" panose="020B0502040204020203" pitchFamily="34" charset="0"/>
                <a:cs typeface="Segoe UI" panose="020B0502040204020203" pitchFamily="34" charset="0"/>
              </a:rPr>
              <a:t>Funding of NDP projects not based on any firm prioritization process. </a:t>
            </a:r>
          </a:p>
          <a:p>
            <a:r>
              <a:rPr lang="en-US" sz="2400" dirty="0">
                <a:latin typeface="Segoe UI" panose="020B0502040204020203" pitchFamily="34" charset="0"/>
                <a:ea typeface="Segoe UI" panose="020B0502040204020203" pitchFamily="34" charset="0"/>
                <a:cs typeface="Segoe UI" panose="020B0502040204020203" pitchFamily="34" charset="0"/>
              </a:rPr>
              <a:t>The NDP does not focus on results outside MDAs and local governments. </a:t>
            </a:r>
          </a:p>
          <a:p>
            <a:pPr marL="0" indent="0">
              <a:buNone/>
            </a:pPr>
            <a:endParaRPr lang="en-US" dirty="0"/>
          </a:p>
        </p:txBody>
      </p:sp>
    </p:spTree>
    <p:extLst>
      <p:ext uri="{BB962C8B-B14F-4D97-AF65-F5344CB8AC3E}">
        <p14:creationId xmlns:p14="http://schemas.microsoft.com/office/powerpoint/2010/main" val="20595875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93408"/>
            <a:ext cx="7886700" cy="825045"/>
          </a:xfrm>
        </p:spPr>
        <p:txBody>
          <a:bodyPr>
            <a:normAutofit fontScale="90000"/>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How do these plans link to the budget</a:t>
            </a:r>
            <a:b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br>
            <a:endPar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sp>
        <p:nvSpPr>
          <p:cNvPr id="3" name="Content Placeholder 2"/>
          <p:cNvSpPr>
            <a:spLocks noGrp="1"/>
          </p:cNvSpPr>
          <p:nvPr>
            <p:ph idx="1"/>
          </p:nvPr>
        </p:nvSpPr>
        <p:spPr>
          <a:xfrm>
            <a:off x="0" y="1190171"/>
            <a:ext cx="8515350" cy="4986792"/>
          </a:xfrm>
        </p:spPr>
        <p:txBody>
          <a:bodyPr>
            <a:normAutofit fontScale="92500"/>
          </a:bodyPr>
          <a:lstStyle/>
          <a:p>
            <a:pPr marL="0" indent="0">
              <a:buNone/>
            </a:pPr>
            <a:r>
              <a:rPr lang="en-US" sz="2400" b="1" dirty="0">
                <a:solidFill>
                  <a:srgbClr val="FF0000"/>
                </a:solidFill>
                <a:latin typeface="Segoe UI" panose="020B0502040204020203" pitchFamily="34" charset="0"/>
                <a:ea typeface="Segoe UI" panose="020B0502040204020203" pitchFamily="34" charset="0"/>
                <a:cs typeface="Segoe UI" panose="020B0502040204020203" pitchFamily="34" charset="0"/>
              </a:rPr>
              <a:t>Recommendations</a:t>
            </a:r>
          </a:p>
          <a:p>
            <a:r>
              <a:rPr lang="en-US" sz="2400" dirty="0">
                <a:latin typeface="Segoe UI" panose="020B0502040204020203" pitchFamily="34" charset="0"/>
                <a:ea typeface="Segoe UI" panose="020B0502040204020203" pitchFamily="34" charset="0"/>
                <a:cs typeface="Segoe UI" panose="020B0502040204020203" pitchFamily="34" charset="0"/>
              </a:rPr>
              <a:t>Policies and strategies should be aligned</a:t>
            </a:r>
          </a:p>
          <a:p>
            <a:r>
              <a:rPr lang="en-US" sz="2400" dirty="0">
                <a:latin typeface="Segoe UI" panose="020B0502040204020203" pitchFamily="34" charset="0"/>
                <a:ea typeface="Segoe UI" panose="020B0502040204020203" pitchFamily="34" charset="0"/>
                <a:cs typeface="Segoe UI" panose="020B0502040204020203" pitchFamily="34" charset="0"/>
              </a:rPr>
              <a:t>Need for multi-sectoral approach in the formulation of budgets linked to interventions to achieve the specific objectives.</a:t>
            </a:r>
          </a:p>
          <a:p>
            <a:r>
              <a:rPr lang="en-US" sz="2400" dirty="0">
                <a:latin typeface="Segoe UI" panose="020B0502040204020203" pitchFamily="34" charset="0"/>
                <a:ea typeface="Segoe UI" panose="020B0502040204020203" pitchFamily="34" charset="0"/>
                <a:cs typeface="Segoe UI" panose="020B0502040204020203" pitchFamily="34" charset="0"/>
              </a:rPr>
              <a:t>Consultations and consensus in the budget process needs to go beyond the Sector Working Groups to the higher level coordinating organ that will ensure that this multi-sectoral approach has been catered for by the respective sector budgets. </a:t>
            </a:r>
          </a:p>
          <a:p>
            <a:r>
              <a:rPr lang="en-US" sz="2600" dirty="0">
                <a:latin typeface="Segoe UI" panose="020B0502040204020203" pitchFamily="34" charset="0"/>
                <a:ea typeface="Segoe UI" panose="020B0502040204020203" pitchFamily="34" charset="0"/>
                <a:cs typeface="Segoe UI" panose="020B0502040204020203" pitchFamily="34" charset="0"/>
              </a:rPr>
              <a:t>Align financial resources behind priorities, and ensure that the NDP both informs and is informed by political priorities for the development of Uganda.</a:t>
            </a:r>
          </a:p>
          <a:p>
            <a:r>
              <a:rPr lang="en-US" sz="2600" dirty="0">
                <a:latin typeface="Segoe UI" panose="020B0502040204020203" pitchFamily="34" charset="0"/>
                <a:ea typeface="Segoe UI" panose="020B0502040204020203" pitchFamily="34" charset="0"/>
                <a:cs typeface="Segoe UI" panose="020B0502040204020203" pitchFamily="34" charset="0"/>
              </a:rPr>
              <a:t>NDP scope </a:t>
            </a:r>
            <a:r>
              <a:rPr lang="en-US" sz="2800" dirty="0">
                <a:latin typeface="Segoe UI" panose="020B0502040204020203" pitchFamily="34" charset="0"/>
                <a:ea typeface="Segoe UI" panose="020B0502040204020203" pitchFamily="34" charset="0"/>
                <a:cs typeface="Segoe UI" panose="020B0502040204020203" pitchFamily="34" charset="0"/>
              </a:rPr>
              <a:t>should be expanded to cover private sector.</a:t>
            </a:r>
            <a:endParaRPr lang="en-US" sz="2600" dirty="0">
              <a:latin typeface="Segoe UI" panose="020B0502040204020203" pitchFamily="34" charset="0"/>
              <a:ea typeface="Segoe UI" panose="020B0502040204020203" pitchFamily="34" charset="0"/>
              <a:cs typeface="Segoe UI" panose="020B0502040204020203" pitchFamily="34" charset="0"/>
            </a:endParaRPr>
          </a:p>
          <a:p>
            <a:endParaRPr lang="en-US" sz="2400" dirty="0">
              <a:latin typeface="Segoe UI" panose="020B0502040204020203" pitchFamily="34" charset="0"/>
              <a:ea typeface="Segoe UI" panose="020B0502040204020203" pitchFamily="34" charset="0"/>
              <a:cs typeface="Segoe UI" panose="020B0502040204020203" pitchFamily="34" charset="0"/>
            </a:endParaRPr>
          </a:p>
          <a:p>
            <a:endParaRPr lang="en-US" dirty="0"/>
          </a:p>
        </p:txBody>
      </p:sp>
    </p:spTree>
    <p:extLst>
      <p:ext uri="{BB962C8B-B14F-4D97-AF65-F5344CB8AC3E}">
        <p14:creationId xmlns:p14="http://schemas.microsoft.com/office/powerpoint/2010/main" val="28220079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171" y="197224"/>
            <a:ext cx="8969829" cy="804263"/>
          </a:xfrm>
        </p:spPr>
        <p:txBody>
          <a:bodyPr>
            <a:normAutofit fontScale="90000"/>
          </a:bodyPr>
          <a:lstStyle/>
          <a:p>
            <a:r>
              <a:rPr 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t>Collaboration with Development Partners</a:t>
            </a:r>
            <a:br>
              <a:rPr lang="en-US" b="1" dirty="0"/>
            </a:br>
            <a:endParaRPr lang="en-US" b="1" dirty="0">
              <a:solidFill>
                <a:schemeClr val="bg1"/>
              </a:solidFill>
            </a:endParaRPr>
          </a:p>
        </p:txBody>
      </p:sp>
      <p:sp>
        <p:nvSpPr>
          <p:cNvPr id="3" name="Content Placeholder 2"/>
          <p:cNvSpPr>
            <a:spLocks noGrp="1"/>
          </p:cNvSpPr>
          <p:nvPr>
            <p:ph idx="1"/>
          </p:nvPr>
        </p:nvSpPr>
        <p:spPr>
          <a:xfrm>
            <a:off x="174171" y="1001487"/>
            <a:ext cx="8808464" cy="5175476"/>
          </a:xfrm>
        </p:spPr>
        <p:txBody>
          <a:bodyPr>
            <a:normAutofit/>
          </a:bodyPr>
          <a:lstStyle/>
          <a:p>
            <a:pPr marL="0" indent="0">
              <a:buNone/>
            </a:pPr>
            <a:r>
              <a:rPr lang="en-US" sz="2400" b="1" dirty="0">
                <a:solidFill>
                  <a:srgbClr val="FF0000"/>
                </a:solidFill>
                <a:latin typeface="Segoe UI" panose="020B0502040204020203" pitchFamily="34" charset="0"/>
                <a:ea typeface="Segoe UI" panose="020B0502040204020203" pitchFamily="34" charset="0"/>
                <a:cs typeface="Segoe UI" panose="020B0502040204020203" pitchFamily="34" charset="0"/>
              </a:rPr>
              <a:t>Recommendations</a:t>
            </a:r>
          </a:p>
          <a:p>
            <a:r>
              <a:rPr lang="en-US" sz="2400" dirty="0">
                <a:latin typeface="Segoe UI" panose="020B0502040204020203" pitchFamily="34" charset="0"/>
                <a:ea typeface="Segoe UI" panose="020B0502040204020203" pitchFamily="34" charset="0"/>
                <a:cs typeface="Segoe UI" panose="020B0502040204020203" pitchFamily="34" charset="0"/>
              </a:rPr>
              <a:t>Government should emphasize on linkage of all ODA to the NDP priorities. All the donor funded programs must be linked to the NDP and no resources should be allowed in the country unless they are linked to the implementation of the NDP priorities. </a:t>
            </a:r>
          </a:p>
          <a:p>
            <a:r>
              <a:rPr lang="en-US" sz="2400" dirty="0">
                <a:latin typeface="Segoe UI" panose="020B0502040204020203" pitchFamily="34" charset="0"/>
                <a:ea typeface="Segoe UI" panose="020B0502040204020203" pitchFamily="34" charset="0"/>
                <a:cs typeface="Segoe UI" panose="020B0502040204020203" pitchFamily="34" charset="0"/>
              </a:rPr>
              <a:t>Government should improve on project appraisal, selection and design and avoid supply driven interventions </a:t>
            </a:r>
          </a:p>
          <a:p>
            <a:r>
              <a:rPr lang="en-US" sz="2400" dirty="0">
                <a:latin typeface="Segoe UI" panose="020B0502040204020203" pitchFamily="34" charset="0"/>
                <a:ea typeface="Segoe UI" panose="020B0502040204020203" pitchFamily="34" charset="0"/>
                <a:cs typeface="Segoe UI" panose="020B0502040204020203" pitchFamily="34" charset="0"/>
              </a:rPr>
              <a:t>Closer consultation with donors will provide a basis for detailed discussions over government expectations about the way in which aid should be aligned behind NDP objectives including both the modalities for delivering aid and its sector focus </a:t>
            </a:r>
          </a:p>
          <a:p>
            <a:r>
              <a:rPr lang="en-US" sz="24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Sounds familiar?</a:t>
            </a:r>
          </a:p>
        </p:txBody>
      </p:sp>
    </p:spTree>
    <p:extLst>
      <p:ext uri="{BB962C8B-B14F-4D97-AF65-F5344CB8AC3E}">
        <p14:creationId xmlns:p14="http://schemas.microsoft.com/office/powerpoint/2010/main" val="30776543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9620"/>
            <a:ext cx="8765241" cy="781503"/>
          </a:xfrm>
        </p:spPr>
        <p:txBody>
          <a:bodyPr>
            <a:noAutofit/>
          </a:bodyPr>
          <a:lstStyle/>
          <a:p>
            <a:r>
              <a:rPr lang="en-US" sz="3200" b="1" dirty="0">
                <a:solidFill>
                  <a:schemeClr val="bg1"/>
                </a:solidFill>
                <a:latin typeface="Segoe UI" panose="020B0502040204020203" pitchFamily="34" charset="0"/>
                <a:ea typeface="Segoe UI" panose="020B0502040204020203" pitchFamily="34" charset="0"/>
                <a:cs typeface="Segoe UI" panose="020B0502040204020203" pitchFamily="34" charset="0"/>
              </a:rPr>
              <a:t>Regional and international collaboration</a:t>
            </a:r>
          </a:p>
        </p:txBody>
      </p:sp>
      <p:sp>
        <p:nvSpPr>
          <p:cNvPr id="3" name="Content Placeholder 2"/>
          <p:cNvSpPr>
            <a:spLocks noGrp="1"/>
          </p:cNvSpPr>
          <p:nvPr>
            <p:ph idx="1"/>
          </p:nvPr>
        </p:nvSpPr>
        <p:spPr>
          <a:xfrm>
            <a:off x="221129" y="1236276"/>
            <a:ext cx="8007350" cy="5030334"/>
          </a:xfrm>
        </p:spPr>
        <p:txBody>
          <a:bodyPr/>
          <a:lstStyle/>
          <a:p>
            <a:pPr marL="0" indent="0">
              <a:buNone/>
            </a:pPr>
            <a:r>
              <a:rPr lang="en-US" sz="3150" b="1" dirty="0">
                <a:solidFill>
                  <a:srgbClr val="FF0000"/>
                </a:solidFill>
                <a:latin typeface="Segoe UI" panose="020B0502040204020203" pitchFamily="34" charset="0"/>
                <a:ea typeface="Segoe UI" panose="020B0502040204020203" pitchFamily="34" charset="0"/>
                <a:cs typeface="Segoe UI" panose="020B0502040204020203" pitchFamily="34" charset="0"/>
              </a:rPr>
              <a:t>Findings </a:t>
            </a:r>
          </a:p>
          <a:p>
            <a:r>
              <a:rPr lang="en-US" sz="2400" dirty="0">
                <a:latin typeface="Segoe UI" panose="020B0502040204020203" pitchFamily="34" charset="0"/>
                <a:ea typeface="Segoe UI" panose="020B0502040204020203" pitchFamily="34" charset="0"/>
                <a:cs typeface="Segoe UI" panose="020B0502040204020203" pitchFamily="34" charset="0"/>
              </a:rPr>
              <a:t>A number of international commitments appear not to be consistent with the domestic legal and regulatory frameworks and the overall policy and strategic direction. </a:t>
            </a:r>
          </a:p>
          <a:p>
            <a:pPr lvl="1"/>
            <a:r>
              <a:rPr lang="en-US" sz="2100" dirty="0">
                <a:latin typeface="Segoe UI" panose="020B0502040204020203" pitchFamily="34" charset="0"/>
                <a:ea typeface="Segoe UI" panose="020B0502040204020203" pitchFamily="34" charset="0"/>
                <a:cs typeface="Segoe UI" panose="020B0502040204020203" pitchFamily="34" charset="0"/>
              </a:rPr>
              <a:t>Abuja Declaration- health </a:t>
            </a:r>
          </a:p>
          <a:p>
            <a:pPr lvl="1"/>
            <a:r>
              <a:rPr lang="en-US" sz="2100" dirty="0">
                <a:latin typeface="Segoe UI" panose="020B0502040204020203" pitchFamily="34" charset="0"/>
                <a:ea typeface="Segoe UI" panose="020B0502040204020203" pitchFamily="34" charset="0"/>
                <a:cs typeface="Segoe UI" panose="020B0502040204020203" pitchFamily="34" charset="0"/>
              </a:rPr>
              <a:t>Maputo Declaration- agriculture</a:t>
            </a:r>
          </a:p>
          <a:p>
            <a:r>
              <a:rPr lang="en-US" sz="2400" dirty="0">
                <a:latin typeface="Segoe UI" panose="020B0502040204020203" pitchFamily="34" charset="0"/>
                <a:ea typeface="Segoe UI" panose="020B0502040204020203" pitchFamily="34" charset="0"/>
                <a:cs typeface="Segoe UI" panose="020B0502040204020203" pitchFamily="34" charset="0"/>
              </a:rPr>
              <a:t>Uganda has already committed itself to international dispensations that are not in tandem with national fiscal policy and strategic direction</a:t>
            </a:r>
          </a:p>
          <a:p>
            <a:endParaRPr lang="en-US" sz="2400" b="1" dirty="0">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3692935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3999" cy="1004047"/>
          </a:xfrm>
        </p:spPr>
        <p:txBody>
          <a:bodyPr>
            <a:normAutofit fontScale="90000"/>
          </a:bodyPr>
          <a:lstStyle/>
          <a:p>
            <a:br>
              <a:rPr lang="en-US" sz="3600" b="1" dirty="0">
                <a:solidFill>
                  <a:srgbClr val="FF0000"/>
                </a:solidFill>
                <a:latin typeface="Segoe UI" panose="020B0502040204020203" pitchFamily="34" charset="0"/>
                <a:ea typeface="Segoe UI" panose="020B0502040204020203" pitchFamily="34" charset="0"/>
                <a:cs typeface="Segoe UI" panose="020B0502040204020203" pitchFamily="34" charset="0"/>
              </a:rPr>
            </a:br>
            <a:r>
              <a:rPr 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t>Some Questions about the National </a:t>
            </a:r>
            <a:br>
              <a:rPr 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br>
            <a:r>
              <a:rPr 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t>Plan</a:t>
            </a:r>
            <a:br>
              <a:rPr lang="en-US" sz="3600" b="1" dirty="0">
                <a:solidFill>
                  <a:srgbClr val="FF0000"/>
                </a:solidFill>
                <a:latin typeface="Segoe UI" panose="020B0502040204020203" pitchFamily="34" charset="0"/>
                <a:ea typeface="Segoe UI" panose="020B0502040204020203" pitchFamily="34" charset="0"/>
                <a:cs typeface="Segoe UI" panose="020B0502040204020203" pitchFamily="34" charset="0"/>
              </a:rPr>
            </a:br>
            <a:endParaRPr lang="en-US" dirty="0"/>
          </a:p>
        </p:txBody>
      </p:sp>
      <p:sp>
        <p:nvSpPr>
          <p:cNvPr id="3" name="Content Placeholder 2"/>
          <p:cNvSpPr>
            <a:spLocks noGrp="1"/>
          </p:cNvSpPr>
          <p:nvPr>
            <p:ph idx="1"/>
          </p:nvPr>
        </p:nvSpPr>
        <p:spPr>
          <a:xfrm>
            <a:off x="0" y="1165411"/>
            <a:ext cx="8964706" cy="5011551"/>
          </a:xfrm>
        </p:spPr>
        <p:txBody>
          <a:bodyPr/>
          <a:lstStyle/>
          <a:p>
            <a:pPr marL="0" indent="0">
              <a:buNone/>
            </a:pPr>
            <a:r>
              <a:rPr lang="en-US" sz="2400" dirty="0">
                <a:solidFill>
                  <a:srgbClr val="FF0000"/>
                </a:solidFill>
                <a:latin typeface="Segoe UI" panose="020B0502040204020203" pitchFamily="34" charset="0"/>
                <a:ea typeface="Segoe UI" panose="020B0502040204020203" pitchFamily="34" charset="0"/>
                <a:cs typeface="Segoe UI" panose="020B0502040204020203" pitchFamily="34" charset="0"/>
              </a:rPr>
              <a:t>Is the National Development Plan:</a:t>
            </a:r>
          </a:p>
          <a:p>
            <a:pPr marL="0" indent="0">
              <a:buNone/>
            </a:pPr>
            <a:endParaRPr lang="en-US" sz="2400" dirty="0">
              <a:latin typeface="Segoe UI" panose="020B0502040204020203" pitchFamily="34" charset="0"/>
              <a:ea typeface="Segoe UI" panose="020B0502040204020203" pitchFamily="34" charset="0"/>
              <a:cs typeface="Segoe UI" panose="020B0502040204020203" pitchFamily="34" charset="0"/>
            </a:endParaRPr>
          </a:p>
          <a:p>
            <a:r>
              <a:rPr lang="en-US" sz="2400" dirty="0">
                <a:latin typeface="Segoe UI" panose="020B0502040204020203" pitchFamily="34" charset="0"/>
                <a:ea typeface="Segoe UI" panose="020B0502040204020203" pitchFamily="34" charset="0"/>
                <a:cs typeface="Segoe UI" panose="020B0502040204020203" pitchFamily="34" charset="0"/>
              </a:rPr>
              <a:t>A comprehensive national plan which informs all sectors and all local governments on what they need to do over the medium term with minimum scope for deviation? </a:t>
            </a:r>
          </a:p>
          <a:p>
            <a:pPr marL="0" indent="0">
              <a:buNone/>
            </a:pPr>
            <a:r>
              <a:rPr lang="en-US" sz="2400" dirty="0">
                <a:solidFill>
                  <a:srgbClr val="FF0000"/>
                </a:solidFill>
                <a:latin typeface="Segoe UI" panose="020B0502040204020203" pitchFamily="34" charset="0"/>
                <a:ea typeface="Segoe UI" panose="020B0502040204020203" pitchFamily="34" charset="0"/>
                <a:cs typeface="Segoe UI" panose="020B0502040204020203" pitchFamily="34" charset="0"/>
              </a:rPr>
              <a:t>OR </a:t>
            </a:r>
          </a:p>
          <a:p>
            <a:r>
              <a:rPr lang="en-US" sz="2400" dirty="0">
                <a:latin typeface="Segoe UI" panose="020B0502040204020203" pitchFamily="34" charset="0"/>
                <a:ea typeface="Segoe UI" panose="020B0502040204020203" pitchFamily="34" charset="0"/>
                <a:cs typeface="Segoe UI" panose="020B0502040204020203" pitchFamily="34" charset="0"/>
              </a:rPr>
              <a:t>Does it just provide a strong strategic steer to sectors which guides them in what they do, but does not dictate to them?</a:t>
            </a:r>
          </a:p>
          <a:p>
            <a:pPr marL="0" indent="0">
              <a:buNone/>
            </a:pPr>
            <a:r>
              <a:rPr lang="en-US" sz="2400" dirty="0">
                <a:solidFill>
                  <a:srgbClr val="FF0000"/>
                </a:solidFill>
                <a:latin typeface="Segoe UI" panose="020B0502040204020203" pitchFamily="34" charset="0"/>
                <a:ea typeface="Segoe UI" panose="020B0502040204020203" pitchFamily="34" charset="0"/>
                <a:cs typeface="Segoe UI" panose="020B0502040204020203" pitchFamily="34" charset="0"/>
              </a:rPr>
              <a:t>OR</a:t>
            </a:r>
          </a:p>
          <a:p>
            <a:r>
              <a:rPr lang="en-US" sz="2400" dirty="0">
                <a:latin typeface="Segoe UI" panose="020B0502040204020203" pitchFamily="34" charset="0"/>
                <a:ea typeface="Segoe UI" panose="020B0502040204020203" pitchFamily="34" charset="0"/>
                <a:cs typeface="Segoe UI" panose="020B0502040204020203" pitchFamily="34" charset="0"/>
              </a:rPr>
              <a:t>Is it just primarily a Government development document or a broader country development document which does not cover the private sector?</a:t>
            </a:r>
          </a:p>
          <a:p>
            <a:endParaRPr lang="en-US" dirty="0"/>
          </a:p>
        </p:txBody>
      </p:sp>
    </p:spTree>
    <p:extLst>
      <p:ext uri="{BB962C8B-B14F-4D97-AF65-F5344CB8AC3E}">
        <p14:creationId xmlns:p14="http://schemas.microsoft.com/office/powerpoint/2010/main" val="32712674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190673"/>
            <a:ext cx="7886700" cy="1325563"/>
          </a:xfrm>
        </p:spPr>
        <p:txBody>
          <a:bodyPr>
            <a:normAutofit/>
          </a:bodyPr>
          <a:lstStyle/>
          <a:p>
            <a:r>
              <a:rPr lang="en-US" b="1" dirty="0"/>
              <a:t>Thank You</a:t>
            </a:r>
          </a:p>
        </p:txBody>
      </p:sp>
    </p:spTree>
    <p:extLst>
      <p:ext uri="{BB962C8B-B14F-4D97-AF65-F5344CB8AC3E}">
        <p14:creationId xmlns:p14="http://schemas.microsoft.com/office/powerpoint/2010/main" val="931088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117" y="-98474"/>
            <a:ext cx="7886700" cy="953607"/>
          </a:xfrm>
        </p:spPr>
        <p:txBody>
          <a:bodyPr/>
          <a:lstStyle/>
          <a:p>
            <a:r>
              <a:rPr lang="en-US" b="1" dirty="0">
                <a:solidFill>
                  <a:schemeClr val="bg1"/>
                </a:solidFill>
              </a:rPr>
              <a:t>Strategic Planning is getting the best fit!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68746731"/>
              </p:ext>
            </p:extLst>
          </p:nvPr>
        </p:nvGraphicFramePr>
        <p:xfrm>
          <a:off x="0" y="1083212"/>
          <a:ext cx="7886700" cy="4594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559184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2009258"/>
            <a:ext cx="9144000" cy="2387600"/>
          </a:xfrm>
        </p:spPr>
        <p:txBody>
          <a:bodyPr>
            <a:normAutofit/>
          </a:bodyPr>
          <a:lstStyle/>
          <a:p>
            <a:r>
              <a:rPr lang="en-US" sz="4000" dirty="0">
                <a:solidFill>
                  <a:srgbClr val="002060"/>
                </a:solidFill>
                <a:latin typeface="Calibri" pitchFamily="34" charset="0"/>
                <a:cs typeface="Calibri" pitchFamily="34" charset="0"/>
              </a:rPr>
              <a:t>Developing and communicating </a:t>
            </a:r>
            <a:br>
              <a:rPr lang="en-US" sz="4000" dirty="0">
                <a:solidFill>
                  <a:srgbClr val="002060"/>
                </a:solidFill>
                <a:latin typeface="Calibri" pitchFamily="34" charset="0"/>
                <a:cs typeface="Calibri" pitchFamily="34" charset="0"/>
              </a:rPr>
            </a:br>
            <a:r>
              <a:rPr lang="en-US" sz="4000" dirty="0">
                <a:solidFill>
                  <a:srgbClr val="002060"/>
                </a:solidFill>
                <a:latin typeface="Calibri" pitchFamily="34" charset="0"/>
                <a:cs typeface="Calibri" pitchFamily="34" charset="0"/>
              </a:rPr>
              <a:t>the fiscal strategy</a:t>
            </a:r>
          </a:p>
        </p:txBody>
      </p:sp>
      <p:sp>
        <p:nvSpPr>
          <p:cNvPr id="5" name="Subtitle 4"/>
          <p:cNvSpPr>
            <a:spLocks noGrp="1"/>
          </p:cNvSpPr>
          <p:nvPr>
            <p:ph type="subTitle" idx="1"/>
          </p:nvPr>
        </p:nvSpPr>
        <p:spPr>
          <a:xfrm>
            <a:off x="0" y="4396858"/>
            <a:ext cx="9144000" cy="1655763"/>
          </a:xfrm>
        </p:spPr>
        <p:txBody>
          <a:bodyPr/>
          <a:lstStyle/>
          <a:p>
            <a:r>
              <a:rPr lang="en-US" b="1" dirty="0">
                <a:solidFill>
                  <a:srgbClr val="002060"/>
                </a:solidFill>
                <a:latin typeface="Calibri" pitchFamily="34" charset="0"/>
                <a:cs typeface="Calibri" pitchFamily="34" charset="0"/>
              </a:rPr>
              <a:t>Bryn Battersby</a:t>
            </a:r>
            <a:endParaRPr lang="en-US" dirty="0">
              <a:solidFill>
                <a:srgbClr val="002060"/>
              </a:solidFill>
              <a:latin typeface="Calibri" pitchFamily="34" charset="0"/>
              <a:cs typeface="Calibri" pitchFamily="34" charset="0"/>
            </a:endParaRPr>
          </a:p>
          <a:p>
            <a:r>
              <a:rPr lang="en-US" dirty="0">
                <a:solidFill>
                  <a:srgbClr val="002060"/>
                </a:solidFill>
                <a:latin typeface="Calibri" pitchFamily="34" charset="0"/>
                <a:cs typeface="Calibri" pitchFamily="34" charset="0"/>
              </a:rPr>
              <a:t>Uganda</a:t>
            </a:r>
            <a:br>
              <a:rPr lang="en-US" dirty="0">
                <a:solidFill>
                  <a:srgbClr val="002060"/>
                </a:solidFill>
                <a:latin typeface="Calibri" pitchFamily="34" charset="0"/>
                <a:cs typeface="Calibri" pitchFamily="34" charset="0"/>
              </a:rPr>
            </a:br>
            <a:r>
              <a:rPr lang="en-US" dirty="0">
                <a:solidFill>
                  <a:srgbClr val="002060"/>
                </a:solidFill>
                <a:latin typeface="Calibri" pitchFamily="34" charset="0"/>
                <a:cs typeface="Calibri" pitchFamily="34" charset="0"/>
              </a:rPr>
              <a:t>November 2017</a:t>
            </a:r>
          </a:p>
          <a:p>
            <a:endParaRPr lang="en-US" dirty="0">
              <a:latin typeface="Calibri" pitchFamily="34" charset="0"/>
              <a:cs typeface="Calibri" pitchFamily="34" charset="0"/>
            </a:endParaRPr>
          </a:p>
        </p:txBody>
      </p:sp>
    </p:spTree>
    <p:extLst>
      <p:ext uri="{BB962C8B-B14F-4D97-AF65-F5344CB8AC3E}">
        <p14:creationId xmlns:p14="http://schemas.microsoft.com/office/powerpoint/2010/main" val="24449136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7886700" cy="105058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Outline</a:t>
            </a:r>
          </a:p>
        </p:txBody>
      </p:sp>
      <p:sp>
        <p:nvSpPr>
          <p:cNvPr id="7" name="Freeform: Shape 6"/>
          <p:cNvSpPr/>
          <p:nvPr/>
        </p:nvSpPr>
        <p:spPr>
          <a:xfrm>
            <a:off x="1524000" y="1552838"/>
            <a:ext cx="6096000" cy="719549"/>
          </a:xfrm>
          <a:custGeom>
            <a:avLst/>
            <a:gdLst>
              <a:gd name="connsiteX0" fmla="*/ 0 w 6096000"/>
              <a:gd name="connsiteY0" fmla="*/ 119927 h 719549"/>
              <a:gd name="connsiteX1" fmla="*/ 119927 w 6096000"/>
              <a:gd name="connsiteY1" fmla="*/ 0 h 719549"/>
              <a:gd name="connsiteX2" fmla="*/ 5976073 w 6096000"/>
              <a:gd name="connsiteY2" fmla="*/ 0 h 719549"/>
              <a:gd name="connsiteX3" fmla="*/ 6096000 w 6096000"/>
              <a:gd name="connsiteY3" fmla="*/ 119927 h 719549"/>
              <a:gd name="connsiteX4" fmla="*/ 6096000 w 6096000"/>
              <a:gd name="connsiteY4" fmla="*/ 599622 h 719549"/>
              <a:gd name="connsiteX5" fmla="*/ 5976073 w 6096000"/>
              <a:gd name="connsiteY5" fmla="*/ 719549 h 719549"/>
              <a:gd name="connsiteX6" fmla="*/ 119927 w 6096000"/>
              <a:gd name="connsiteY6" fmla="*/ 719549 h 719549"/>
              <a:gd name="connsiteX7" fmla="*/ 0 w 6096000"/>
              <a:gd name="connsiteY7" fmla="*/ 599622 h 719549"/>
              <a:gd name="connsiteX8" fmla="*/ 0 w 6096000"/>
              <a:gd name="connsiteY8" fmla="*/ 119927 h 719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719549">
                <a:moveTo>
                  <a:pt x="0" y="119927"/>
                </a:moveTo>
                <a:cubicBezTo>
                  <a:pt x="0" y="53693"/>
                  <a:pt x="53693" y="0"/>
                  <a:pt x="119927" y="0"/>
                </a:cubicBezTo>
                <a:lnTo>
                  <a:pt x="5976073" y="0"/>
                </a:lnTo>
                <a:cubicBezTo>
                  <a:pt x="6042307" y="0"/>
                  <a:pt x="6096000" y="53693"/>
                  <a:pt x="6096000" y="119927"/>
                </a:cubicBezTo>
                <a:lnTo>
                  <a:pt x="6096000" y="599622"/>
                </a:lnTo>
                <a:cubicBezTo>
                  <a:pt x="6096000" y="665856"/>
                  <a:pt x="6042307" y="719549"/>
                  <a:pt x="5976073" y="719549"/>
                </a:cubicBezTo>
                <a:lnTo>
                  <a:pt x="119927" y="719549"/>
                </a:lnTo>
                <a:cubicBezTo>
                  <a:pt x="53693" y="719549"/>
                  <a:pt x="0" y="665856"/>
                  <a:pt x="0" y="599622"/>
                </a:cubicBezTo>
                <a:lnTo>
                  <a:pt x="0" y="119927"/>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9425" tIns="149425" rIns="149425" bIns="149425" numCol="1" spcCol="1270" anchor="ctr" anchorCtr="0">
            <a:noAutofit/>
          </a:bodyPr>
          <a:lstStyle/>
          <a:p>
            <a:pPr marL="0" lvl="0" indent="0" algn="l" defTabSz="1333500">
              <a:lnSpc>
                <a:spcPct val="90000"/>
              </a:lnSpc>
              <a:spcBef>
                <a:spcPct val="0"/>
              </a:spcBef>
              <a:spcAft>
                <a:spcPct val="35000"/>
              </a:spcAft>
              <a:buNone/>
            </a:pPr>
            <a:r>
              <a:rPr lang="en-US" sz="3000" kern="1200" dirty="0"/>
              <a:t>The Medium Term Fiscal Framework</a:t>
            </a:r>
          </a:p>
        </p:txBody>
      </p:sp>
      <p:sp>
        <p:nvSpPr>
          <p:cNvPr id="8" name="Freeform: Shape 7"/>
          <p:cNvSpPr/>
          <p:nvPr/>
        </p:nvSpPr>
        <p:spPr>
          <a:xfrm>
            <a:off x="1524000" y="2272387"/>
            <a:ext cx="6096000" cy="1521450"/>
          </a:xfrm>
          <a:custGeom>
            <a:avLst/>
            <a:gdLst>
              <a:gd name="connsiteX0" fmla="*/ 0 w 6096000"/>
              <a:gd name="connsiteY0" fmla="*/ 0 h 1521450"/>
              <a:gd name="connsiteX1" fmla="*/ 6096000 w 6096000"/>
              <a:gd name="connsiteY1" fmla="*/ 0 h 1521450"/>
              <a:gd name="connsiteX2" fmla="*/ 6096000 w 6096000"/>
              <a:gd name="connsiteY2" fmla="*/ 1521450 h 1521450"/>
              <a:gd name="connsiteX3" fmla="*/ 0 w 6096000"/>
              <a:gd name="connsiteY3" fmla="*/ 1521450 h 1521450"/>
              <a:gd name="connsiteX4" fmla="*/ 0 w 6096000"/>
              <a:gd name="connsiteY4" fmla="*/ 0 h 152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1521450">
                <a:moveTo>
                  <a:pt x="0" y="0"/>
                </a:moveTo>
                <a:lnTo>
                  <a:pt x="6096000" y="0"/>
                </a:lnTo>
                <a:lnTo>
                  <a:pt x="6096000" y="1521450"/>
                </a:lnTo>
                <a:lnTo>
                  <a:pt x="0" y="152145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3548" tIns="38100" rIns="213360" bIns="38100" numCol="1" spcCol="1270" anchor="t" anchorCtr="0">
            <a:noAutofit/>
          </a:bodyPr>
          <a:lstStyle/>
          <a:p>
            <a:pPr marL="228600" lvl="1" indent="-228600" algn="l" defTabSz="1022350">
              <a:lnSpc>
                <a:spcPct val="90000"/>
              </a:lnSpc>
              <a:spcBef>
                <a:spcPct val="0"/>
              </a:spcBef>
              <a:spcAft>
                <a:spcPct val="20000"/>
              </a:spcAft>
              <a:buChar char="•"/>
            </a:pPr>
            <a:r>
              <a:rPr lang="en-US" sz="2300" kern="1200" dirty="0"/>
              <a:t>What is it, and how does it fit with the Budget?</a:t>
            </a:r>
          </a:p>
          <a:p>
            <a:pPr marL="228600" lvl="1" indent="-228600" algn="l" defTabSz="1022350">
              <a:lnSpc>
                <a:spcPct val="90000"/>
              </a:lnSpc>
              <a:spcBef>
                <a:spcPct val="0"/>
              </a:spcBef>
              <a:spcAft>
                <a:spcPct val="20000"/>
              </a:spcAft>
              <a:buChar char="•"/>
            </a:pPr>
            <a:r>
              <a:rPr lang="en-US" sz="2300" kern="1200" dirty="0"/>
              <a:t>Fiscal policy, and why it’s important</a:t>
            </a:r>
          </a:p>
          <a:p>
            <a:pPr marL="228600" lvl="1" indent="-228600" algn="l" defTabSz="1022350">
              <a:lnSpc>
                <a:spcPct val="90000"/>
              </a:lnSpc>
              <a:spcBef>
                <a:spcPct val="0"/>
              </a:spcBef>
              <a:spcAft>
                <a:spcPct val="20000"/>
              </a:spcAft>
              <a:buChar char="•"/>
            </a:pPr>
            <a:r>
              <a:rPr lang="en-US" sz="2300" kern="1200" dirty="0"/>
              <a:t>The role of macro-fiscal units</a:t>
            </a:r>
          </a:p>
        </p:txBody>
      </p:sp>
      <p:sp>
        <p:nvSpPr>
          <p:cNvPr id="9" name="Freeform: Shape 8"/>
          <p:cNvSpPr/>
          <p:nvPr/>
        </p:nvSpPr>
        <p:spPr>
          <a:xfrm>
            <a:off x="1524000" y="3793837"/>
            <a:ext cx="6096000" cy="719549"/>
          </a:xfrm>
          <a:custGeom>
            <a:avLst/>
            <a:gdLst>
              <a:gd name="connsiteX0" fmla="*/ 0 w 6096000"/>
              <a:gd name="connsiteY0" fmla="*/ 119927 h 719549"/>
              <a:gd name="connsiteX1" fmla="*/ 119927 w 6096000"/>
              <a:gd name="connsiteY1" fmla="*/ 0 h 719549"/>
              <a:gd name="connsiteX2" fmla="*/ 5976073 w 6096000"/>
              <a:gd name="connsiteY2" fmla="*/ 0 h 719549"/>
              <a:gd name="connsiteX3" fmla="*/ 6096000 w 6096000"/>
              <a:gd name="connsiteY3" fmla="*/ 119927 h 719549"/>
              <a:gd name="connsiteX4" fmla="*/ 6096000 w 6096000"/>
              <a:gd name="connsiteY4" fmla="*/ 599622 h 719549"/>
              <a:gd name="connsiteX5" fmla="*/ 5976073 w 6096000"/>
              <a:gd name="connsiteY5" fmla="*/ 719549 h 719549"/>
              <a:gd name="connsiteX6" fmla="*/ 119927 w 6096000"/>
              <a:gd name="connsiteY6" fmla="*/ 719549 h 719549"/>
              <a:gd name="connsiteX7" fmla="*/ 0 w 6096000"/>
              <a:gd name="connsiteY7" fmla="*/ 599622 h 719549"/>
              <a:gd name="connsiteX8" fmla="*/ 0 w 6096000"/>
              <a:gd name="connsiteY8" fmla="*/ 119927 h 719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719549">
                <a:moveTo>
                  <a:pt x="0" y="119927"/>
                </a:moveTo>
                <a:cubicBezTo>
                  <a:pt x="0" y="53693"/>
                  <a:pt x="53693" y="0"/>
                  <a:pt x="119927" y="0"/>
                </a:cubicBezTo>
                <a:lnTo>
                  <a:pt x="5976073" y="0"/>
                </a:lnTo>
                <a:cubicBezTo>
                  <a:pt x="6042307" y="0"/>
                  <a:pt x="6096000" y="53693"/>
                  <a:pt x="6096000" y="119927"/>
                </a:cubicBezTo>
                <a:lnTo>
                  <a:pt x="6096000" y="599622"/>
                </a:lnTo>
                <a:cubicBezTo>
                  <a:pt x="6096000" y="665856"/>
                  <a:pt x="6042307" y="719549"/>
                  <a:pt x="5976073" y="719549"/>
                </a:cubicBezTo>
                <a:lnTo>
                  <a:pt x="119927" y="719549"/>
                </a:lnTo>
                <a:cubicBezTo>
                  <a:pt x="53693" y="719549"/>
                  <a:pt x="0" y="665856"/>
                  <a:pt x="0" y="599622"/>
                </a:cubicBezTo>
                <a:lnTo>
                  <a:pt x="0" y="119927"/>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9425" tIns="149425" rIns="149425" bIns="149425" numCol="1" spcCol="1270" anchor="ctr" anchorCtr="0">
            <a:noAutofit/>
          </a:bodyPr>
          <a:lstStyle/>
          <a:p>
            <a:pPr marL="0" lvl="0" indent="0" algn="l" defTabSz="1333500">
              <a:lnSpc>
                <a:spcPct val="90000"/>
              </a:lnSpc>
              <a:spcBef>
                <a:spcPct val="0"/>
              </a:spcBef>
              <a:spcAft>
                <a:spcPct val="35000"/>
              </a:spcAft>
              <a:buNone/>
            </a:pPr>
            <a:r>
              <a:rPr lang="en-US" sz="3000" kern="1200" dirty="0"/>
              <a:t>Documenting the framework</a:t>
            </a:r>
          </a:p>
        </p:txBody>
      </p:sp>
      <p:sp>
        <p:nvSpPr>
          <p:cNvPr id="10" name="Freeform: Shape 9"/>
          <p:cNvSpPr/>
          <p:nvPr/>
        </p:nvSpPr>
        <p:spPr>
          <a:xfrm>
            <a:off x="1524000" y="4513387"/>
            <a:ext cx="6096000" cy="791774"/>
          </a:xfrm>
          <a:custGeom>
            <a:avLst/>
            <a:gdLst>
              <a:gd name="connsiteX0" fmla="*/ 0 w 6096000"/>
              <a:gd name="connsiteY0" fmla="*/ 0 h 791774"/>
              <a:gd name="connsiteX1" fmla="*/ 6096000 w 6096000"/>
              <a:gd name="connsiteY1" fmla="*/ 0 h 791774"/>
              <a:gd name="connsiteX2" fmla="*/ 6096000 w 6096000"/>
              <a:gd name="connsiteY2" fmla="*/ 791774 h 791774"/>
              <a:gd name="connsiteX3" fmla="*/ 0 w 6096000"/>
              <a:gd name="connsiteY3" fmla="*/ 791774 h 791774"/>
              <a:gd name="connsiteX4" fmla="*/ 0 w 6096000"/>
              <a:gd name="connsiteY4" fmla="*/ 0 h 791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791774">
                <a:moveTo>
                  <a:pt x="0" y="0"/>
                </a:moveTo>
                <a:lnTo>
                  <a:pt x="6096000" y="0"/>
                </a:lnTo>
                <a:lnTo>
                  <a:pt x="6096000" y="791774"/>
                </a:lnTo>
                <a:lnTo>
                  <a:pt x="0" y="79177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3548" tIns="38100" rIns="213360" bIns="38100" numCol="1" spcCol="1270" anchor="t" anchorCtr="0">
            <a:noAutofit/>
          </a:bodyPr>
          <a:lstStyle/>
          <a:p>
            <a:pPr marL="228600" lvl="1" indent="-228600" algn="l" defTabSz="1022350">
              <a:lnSpc>
                <a:spcPct val="90000"/>
              </a:lnSpc>
              <a:spcBef>
                <a:spcPct val="0"/>
              </a:spcBef>
              <a:spcAft>
                <a:spcPct val="20000"/>
              </a:spcAft>
              <a:buChar char="•"/>
            </a:pPr>
            <a:r>
              <a:rPr lang="en-US" sz="2300" kern="1200" dirty="0">
                <a:solidFill>
                  <a:schemeClr val="tx1"/>
                </a:solidFill>
              </a:rPr>
              <a:t>Fiscal transparency</a:t>
            </a:r>
          </a:p>
          <a:p>
            <a:pPr marL="228600" lvl="1" indent="-228600" algn="l" defTabSz="1022350">
              <a:lnSpc>
                <a:spcPct val="90000"/>
              </a:lnSpc>
              <a:spcBef>
                <a:spcPct val="0"/>
              </a:spcBef>
              <a:spcAft>
                <a:spcPct val="20000"/>
              </a:spcAft>
              <a:buChar char="•"/>
            </a:pPr>
            <a:r>
              <a:rPr lang="en-US" sz="2300" kern="1200" dirty="0">
                <a:solidFill>
                  <a:schemeClr val="tx1"/>
                </a:solidFill>
              </a:rPr>
              <a:t>The fiscal framework in the Budget</a:t>
            </a:r>
          </a:p>
        </p:txBody>
      </p:sp>
    </p:spTree>
    <p:extLst>
      <p:ext uri="{BB962C8B-B14F-4D97-AF65-F5344CB8AC3E}">
        <p14:creationId xmlns:p14="http://schemas.microsoft.com/office/powerpoint/2010/main" val="31482447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886700" cy="1050587"/>
          </a:xfrm>
        </p:spPr>
        <p:txBody>
          <a:bodyPr/>
          <a:lstStyle/>
          <a:p>
            <a:r>
              <a:rPr lang="en-US" dirty="0">
                <a:solidFill>
                  <a:schemeClr val="bg1"/>
                </a:solidFill>
              </a:rPr>
              <a:t>Medium term fiscal framework</a:t>
            </a:r>
          </a:p>
        </p:txBody>
      </p:sp>
      <p:pic>
        <p:nvPicPr>
          <p:cNvPr id="3" name="Picture 2"/>
          <p:cNvPicPr>
            <a:picLocks noChangeAspect="1"/>
          </p:cNvPicPr>
          <p:nvPr/>
        </p:nvPicPr>
        <p:blipFill>
          <a:blip r:embed="rId3">
            <a:clrChange>
              <a:clrFrom>
                <a:srgbClr val="FFFFFF"/>
              </a:clrFrom>
              <a:clrTo>
                <a:srgbClr val="FFFFFF">
                  <a:alpha val="0"/>
                </a:srgbClr>
              </a:clrTo>
            </a:clrChange>
          </a:blip>
          <a:stretch>
            <a:fillRect/>
          </a:stretch>
        </p:blipFill>
        <p:spPr>
          <a:xfrm>
            <a:off x="1094510" y="1352778"/>
            <a:ext cx="7412182" cy="4550664"/>
          </a:xfrm>
          <a:prstGeom prst="rect">
            <a:avLst/>
          </a:prstGeom>
        </p:spPr>
      </p:pic>
    </p:spTree>
    <p:extLst>
      <p:ext uri="{BB962C8B-B14F-4D97-AF65-F5344CB8AC3E}">
        <p14:creationId xmlns:p14="http://schemas.microsoft.com/office/powerpoint/2010/main" val="18560105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0" y="0"/>
            <a:ext cx="7886700" cy="1050587"/>
          </a:xfrm>
        </p:spPr>
        <p:txBody>
          <a:bodyPr/>
          <a:lstStyle/>
          <a:p>
            <a:r>
              <a:rPr lang="en-US" dirty="0">
                <a:solidFill>
                  <a:schemeClr val="bg1"/>
                </a:solidFill>
              </a:rPr>
              <a:t>Medium term fiscal framework</a:t>
            </a:r>
          </a:p>
        </p:txBody>
      </p:sp>
      <p:sp>
        <p:nvSpPr>
          <p:cNvPr id="4" name="Rectangle 3"/>
          <p:cNvSpPr/>
          <p:nvPr/>
        </p:nvSpPr>
        <p:spPr>
          <a:xfrm>
            <a:off x="212271" y="1355271"/>
            <a:ext cx="8588829" cy="3662541"/>
          </a:xfrm>
          <a:prstGeom prst="rect">
            <a:avLst/>
          </a:prstGeom>
        </p:spPr>
        <p:txBody>
          <a:bodyPr wrap="square">
            <a:spAutoFit/>
          </a:bodyPr>
          <a:lstStyle/>
          <a:p>
            <a:pPr marL="0" lvl="1">
              <a:spcAft>
                <a:spcPts val="1200"/>
              </a:spcAft>
            </a:pPr>
            <a:r>
              <a:rPr lang="en-US" sz="2800" b="1" dirty="0">
                <a:solidFill>
                  <a:srgbClr val="002060"/>
                </a:solidFill>
              </a:rPr>
              <a:t>What is it?</a:t>
            </a:r>
          </a:p>
          <a:p>
            <a:pPr>
              <a:spcAft>
                <a:spcPts val="1200"/>
              </a:spcAft>
            </a:pPr>
            <a:r>
              <a:rPr lang="en-US" sz="2000" dirty="0"/>
              <a:t>A set of medium-term</a:t>
            </a:r>
            <a:r>
              <a:rPr lang="en-US" sz="2000" b="1" dirty="0"/>
              <a:t> macro-fiscal forecasts</a:t>
            </a:r>
            <a:r>
              <a:rPr lang="en-US" sz="2000" dirty="0"/>
              <a:t>: </a:t>
            </a:r>
            <a:r>
              <a:rPr lang="en-ZA" sz="2000" dirty="0"/>
              <a:t>aggregate level of revenue, expenditure and financing</a:t>
            </a:r>
            <a:endParaRPr lang="en-US" sz="2000" dirty="0"/>
          </a:p>
          <a:p>
            <a:pPr>
              <a:spcAft>
                <a:spcPts val="1200"/>
              </a:spcAft>
            </a:pPr>
            <a:r>
              <a:rPr lang="en-US" sz="2000" dirty="0"/>
              <a:t>A comprehensive </a:t>
            </a:r>
            <a:r>
              <a:rPr lang="en-US" sz="2000" b="1" dirty="0"/>
              <a:t>statement of fiscal policy objectives and targets </a:t>
            </a:r>
            <a:r>
              <a:rPr lang="en-US" sz="2000" dirty="0"/>
              <a:t>consistent with macroeconomic stability and fiscal sustainability</a:t>
            </a:r>
          </a:p>
          <a:p>
            <a:pPr marL="1257300" lvl="3" indent="-342900">
              <a:spcAft>
                <a:spcPts val="1200"/>
              </a:spcAft>
              <a:buFont typeface="Wingdings" pitchFamily="2" charset="2"/>
              <a:buChar char="Ø"/>
            </a:pPr>
            <a:r>
              <a:rPr lang="en-US" dirty="0">
                <a:solidFill>
                  <a:srgbClr val="002060"/>
                </a:solidFill>
              </a:rPr>
              <a:t>Embedded within realistic and internally consistent medium term macroeconomic projections.</a:t>
            </a:r>
          </a:p>
          <a:p>
            <a:pPr marL="1257300" lvl="3" indent="-342900">
              <a:spcAft>
                <a:spcPts val="1200"/>
              </a:spcAft>
              <a:buFont typeface="Wingdings" pitchFamily="2" charset="2"/>
              <a:buChar char="Ø"/>
            </a:pPr>
            <a:r>
              <a:rPr lang="en-US" dirty="0">
                <a:solidFill>
                  <a:srgbClr val="002060"/>
                </a:solidFill>
              </a:rPr>
              <a:t>Best practice supplements this with transparent assessment of fiscal risks</a:t>
            </a:r>
          </a:p>
          <a:p>
            <a:pPr lvl="1">
              <a:spcAft>
                <a:spcPts val="1200"/>
              </a:spcAft>
            </a:pPr>
            <a:endParaRPr lang="en-US" sz="2000" dirty="0"/>
          </a:p>
        </p:txBody>
      </p:sp>
      <p:sp>
        <p:nvSpPr>
          <p:cNvPr id="5" name="TextBox 4"/>
          <p:cNvSpPr txBox="1"/>
          <p:nvPr/>
        </p:nvSpPr>
        <p:spPr>
          <a:xfrm>
            <a:off x="440870" y="4810062"/>
            <a:ext cx="8066315" cy="1107996"/>
          </a:xfrm>
          <a:prstGeom prst="rect">
            <a:avLst/>
          </a:prstGeom>
          <a:noFill/>
          <a:ln>
            <a:solidFill>
              <a:schemeClr val="tx1"/>
            </a:solidFill>
          </a:ln>
        </p:spPr>
        <p:txBody>
          <a:bodyPr wrap="square" tIns="182880" bIns="0" rtlCol="0" anchor="b" anchorCtr="0">
            <a:spAutoFit/>
          </a:bodyPr>
          <a:lstStyle/>
          <a:p>
            <a:pPr algn="ctr"/>
            <a:r>
              <a:rPr lang="en-US" sz="2000" b="1" dirty="0"/>
              <a:t>Fiscal objectives can be expressed in many different ways, but should be transparent; stable; comprehensive; and realistic</a:t>
            </a:r>
          </a:p>
          <a:p>
            <a:pPr algn="ctr"/>
            <a:endParaRPr lang="en-US" sz="2000" dirty="0"/>
          </a:p>
        </p:txBody>
      </p:sp>
    </p:spTree>
    <p:extLst>
      <p:ext uri="{BB962C8B-B14F-4D97-AF65-F5344CB8AC3E}">
        <p14:creationId xmlns:p14="http://schemas.microsoft.com/office/powerpoint/2010/main" val="28007950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cond highlight"/>
          <p:cNvSpPr/>
          <p:nvPr/>
        </p:nvSpPr>
        <p:spPr>
          <a:xfrm>
            <a:off x="5219698" y="2628455"/>
            <a:ext cx="2732315" cy="42658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First highlight"/>
          <p:cNvGrpSpPr/>
          <p:nvPr/>
        </p:nvGrpSpPr>
        <p:grpSpPr>
          <a:xfrm>
            <a:off x="740228" y="1843088"/>
            <a:ext cx="7081158" cy="818025"/>
            <a:chOff x="740228" y="1843088"/>
            <a:chExt cx="7081158" cy="818025"/>
          </a:xfrm>
        </p:grpSpPr>
        <p:sp>
          <p:nvSpPr>
            <p:cNvPr id="2" name="Rectangle 1"/>
            <p:cNvSpPr/>
            <p:nvPr/>
          </p:nvSpPr>
          <p:spPr>
            <a:xfrm>
              <a:off x="6776357" y="1843088"/>
              <a:ext cx="1045029" cy="42658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740228" y="2234530"/>
              <a:ext cx="3048001" cy="42658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itle 1"/>
          <p:cNvSpPr txBox="1">
            <a:spLocks/>
          </p:cNvSpPr>
          <p:nvPr/>
        </p:nvSpPr>
        <p:spPr>
          <a:xfrm>
            <a:off x="200024" y="0"/>
            <a:ext cx="8943975" cy="11430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bg1"/>
                </a:solidFill>
                <a:effectLst/>
                <a:uLnTx/>
                <a:uFillTx/>
                <a:latin typeface="+mj-lt"/>
                <a:ea typeface="+mj-ea"/>
                <a:cs typeface="Arial" pitchFamily="34" charset="0"/>
              </a:rPr>
              <a:t>What is fiscal policy?</a:t>
            </a:r>
          </a:p>
        </p:txBody>
      </p:sp>
      <p:sp>
        <p:nvSpPr>
          <p:cNvPr id="4" name="Rectangle 3"/>
          <p:cNvSpPr/>
          <p:nvPr/>
        </p:nvSpPr>
        <p:spPr>
          <a:xfrm>
            <a:off x="326570" y="1843088"/>
            <a:ext cx="8425543" cy="1255728"/>
          </a:xfrm>
          <a:prstGeom prst="rect">
            <a:avLst/>
          </a:prstGeom>
        </p:spPr>
        <p:txBody>
          <a:bodyPr wrap="square">
            <a:spAutoFit/>
          </a:bodyPr>
          <a:lstStyle/>
          <a:p>
            <a:pPr lvl="1">
              <a:lnSpc>
                <a:spcPct val="90000"/>
              </a:lnSpc>
              <a:spcBef>
                <a:spcPts val="1200"/>
              </a:spcBef>
              <a:spcAft>
                <a:spcPct val="25000"/>
              </a:spcAft>
            </a:pPr>
            <a:r>
              <a:rPr lang="en-US" sz="2800" dirty="0"/>
              <a:t>The term fiscal policy refers to the use of public finance instruments to influence the working of the economic system to maximize economic welfare.</a:t>
            </a:r>
          </a:p>
        </p:txBody>
      </p:sp>
      <p:sp>
        <p:nvSpPr>
          <p:cNvPr id="9" name="Rectangle 8"/>
          <p:cNvSpPr/>
          <p:nvPr/>
        </p:nvSpPr>
        <p:spPr>
          <a:xfrm>
            <a:off x="326570" y="3262103"/>
            <a:ext cx="8425543" cy="1255728"/>
          </a:xfrm>
          <a:prstGeom prst="rect">
            <a:avLst/>
          </a:prstGeom>
        </p:spPr>
        <p:txBody>
          <a:bodyPr wrap="square">
            <a:spAutoFit/>
          </a:bodyPr>
          <a:lstStyle/>
          <a:p>
            <a:pPr lvl="1">
              <a:lnSpc>
                <a:spcPct val="90000"/>
              </a:lnSpc>
              <a:spcBef>
                <a:spcPts val="1200"/>
              </a:spcBef>
              <a:spcAft>
                <a:spcPct val="25000"/>
              </a:spcAft>
            </a:pPr>
            <a:r>
              <a:rPr lang="en-US" sz="2800" dirty="0"/>
              <a:t>The economic effects of fiscal policy reflect not only the impact of the fiscal balance, but also various elements of taxation, spending, and financing …</a:t>
            </a:r>
          </a:p>
        </p:txBody>
      </p:sp>
      <p:sp>
        <p:nvSpPr>
          <p:cNvPr id="10" name="Rectangle 9"/>
          <p:cNvSpPr/>
          <p:nvPr/>
        </p:nvSpPr>
        <p:spPr>
          <a:xfrm>
            <a:off x="326570" y="4581130"/>
            <a:ext cx="7053944" cy="480131"/>
          </a:xfrm>
          <a:prstGeom prst="rect">
            <a:avLst/>
          </a:prstGeom>
        </p:spPr>
        <p:txBody>
          <a:bodyPr wrap="square">
            <a:spAutoFit/>
          </a:bodyPr>
          <a:lstStyle/>
          <a:p>
            <a:pPr lvl="1">
              <a:lnSpc>
                <a:spcPct val="90000"/>
              </a:lnSpc>
              <a:spcBef>
                <a:spcPts val="1200"/>
              </a:spcBef>
              <a:spcAft>
                <a:spcPct val="25000"/>
              </a:spcAft>
            </a:pPr>
            <a:r>
              <a:rPr lang="en-US" sz="2800" dirty="0"/>
              <a:t>… by all levels of the government	</a:t>
            </a:r>
          </a:p>
        </p:txBody>
      </p:sp>
    </p:spTree>
    <p:extLst>
      <p:ext uri="{BB962C8B-B14F-4D97-AF65-F5344CB8AC3E}">
        <p14:creationId xmlns:p14="http://schemas.microsoft.com/office/powerpoint/2010/main" val="4287840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1" nodeType="clickEffect">
                                  <p:stCondLst>
                                    <p:cond delay="0"/>
                                  </p:stCondLst>
                                  <p:childTnLst>
                                    <p:animEffect transition="out" filter="fade">
                                      <p:cBhvr>
                                        <p:cTn id="19" dur="500"/>
                                        <p:tgtEl>
                                          <p:spTgt spid="7"/>
                                        </p:tgtEl>
                                      </p:cBhvr>
                                    </p:animEffect>
                                    <p:set>
                                      <p:cBhvr>
                                        <p:cTn id="20" dur="1" fill="hold">
                                          <p:stCondLst>
                                            <p:cond delay="499"/>
                                          </p:stCondLst>
                                        </p:cTn>
                                        <p:tgtEl>
                                          <p:spTgt spid="7"/>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500"/>
                            </p:stCondLst>
                            <p:childTnLst>
                              <p:par>
                                <p:cTn id="25" presetID="10" presetClass="entr" presetSubtype="0" fill="hold" grpId="0" nodeType="afterEffect">
                                  <p:stCondLst>
                                    <p:cond delay="350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9" grpId="0"/>
      <p:bldP spid="10"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11430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bg1"/>
                </a:solidFill>
                <a:effectLst/>
                <a:uLnTx/>
                <a:uFillTx/>
                <a:latin typeface="+mj-lt"/>
                <a:ea typeface="+mj-ea"/>
                <a:cs typeface="Arial" pitchFamily="34" charset="0"/>
              </a:rPr>
              <a:t>Assessing the</a:t>
            </a:r>
            <a:r>
              <a:rPr kumimoji="0" lang="en-US" sz="3200" b="0" i="0" u="none" strike="noStrike" kern="1200" cap="none" spc="0" normalizeH="0" noProof="0" dirty="0">
                <a:ln>
                  <a:noFill/>
                </a:ln>
                <a:solidFill>
                  <a:schemeClr val="bg1"/>
                </a:solidFill>
                <a:effectLst/>
                <a:uLnTx/>
                <a:uFillTx/>
                <a:latin typeface="+mj-lt"/>
                <a:ea typeface="+mj-ea"/>
                <a:cs typeface="Arial" pitchFamily="34" charset="0"/>
              </a:rPr>
              <a:t> Im</a:t>
            </a:r>
            <a:r>
              <a:rPr kumimoji="0" lang="en-US" sz="3200" b="0" i="0" u="none" strike="noStrike" kern="1200" cap="none" spc="0" normalizeH="0" baseline="0" noProof="0" dirty="0">
                <a:ln>
                  <a:noFill/>
                </a:ln>
                <a:solidFill>
                  <a:schemeClr val="bg1"/>
                </a:solidFill>
                <a:effectLst/>
                <a:uLnTx/>
                <a:uFillTx/>
                <a:latin typeface="+mj-lt"/>
                <a:ea typeface="+mj-ea"/>
                <a:cs typeface="Arial" pitchFamily="34" charset="0"/>
              </a:rPr>
              <a:t>pact of Fiscal Policy</a:t>
            </a:r>
          </a:p>
        </p:txBody>
      </p:sp>
      <p:pic>
        <p:nvPicPr>
          <p:cNvPr id="217089" name="Picture 1"/>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contrast="-20000"/>
                    </a14:imgEffect>
                  </a14:imgLayer>
                </a14:imgProps>
              </a:ext>
            </a:extLst>
          </a:blip>
          <a:srcRect/>
          <a:stretch>
            <a:fillRect/>
          </a:stretch>
        </p:blipFill>
        <p:spPr bwMode="auto">
          <a:xfrm>
            <a:off x="1395412" y="1143000"/>
            <a:ext cx="6562725" cy="4942380"/>
          </a:xfrm>
          <a:prstGeom prst="rect">
            <a:avLst/>
          </a:prstGeom>
          <a:noFill/>
          <a:ln w="9525">
            <a:noFill/>
            <a:miter lim="800000"/>
            <a:headEnd/>
            <a:tailEnd/>
          </a:ln>
          <a:effectLst/>
        </p:spPr>
      </p:pic>
      <p:sp>
        <p:nvSpPr>
          <p:cNvPr id="10" name="Slide Number Placeholder 9"/>
          <p:cNvSpPr>
            <a:spLocks noGrp="1"/>
          </p:cNvSpPr>
          <p:nvPr>
            <p:ph type="sldNum" sz="quarter" idx="12"/>
          </p:nvPr>
        </p:nvSpPr>
        <p:spPr/>
        <p:txBody>
          <a:bodyPr/>
          <a:lstStyle/>
          <a:p>
            <a:fld id="{A6069BA8-B578-4BAC-8AFB-0081C5C119AE}" type="slidenum">
              <a:rPr lang="en-US" smtClean="0"/>
              <a:pPr/>
              <a:t>45</a:t>
            </a:fld>
            <a:endParaRPr lang="en-US" dirty="0"/>
          </a:p>
        </p:txBody>
      </p:sp>
    </p:spTree>
    <p:extLst>
      <p:ext uri="{BB962C8B-B14F-4D97-AF65-F5344CB8AC3E}">
        <p14:creationId xmlns:p14="http://schemas.microsoft.com/office/powerpoint/2010/main" val="17011270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37694" y="2062045"/>
            <a:ext cx="357188" cy="47148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266700" y="1838878"/>
            <a:ext cx="4614863" cy="883127"/>
          </a:xfrm>
          <a:prstGeom prst="rect">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1200"/>
              </a:spcBef>
            </a:pPr>
            <a:r>
              <a:rPr lang="en-US" sz="3600" b="1" dirty="0">
                <a:solidFill>
                  <a:schemeClr val="tx1"/>
                </a:solidFill>
              </a:rPr>
              <a:t>GDP = C + I + G + NX</a:t>
            </a:r>
          </a:p>
        </p:txBody>
      </p:sp>
      <p:sp>
        <p:nvSpPr>
          <p:cNvPr id="2" name="Title 1"/>
          <p:cNvSpPr>
            <a:spLocks noGrp="1"/>
          </p:cNvSpPr>
          <p:nvPr>
            <p:ph type="title"/>
          </p:nvPr>
        </p:nvSpPr>
        <p:spPr>
          <a:xfrm>
            <a:off x="0" y="0"/>
            <a:ext cx="9144000" cy="1143000"/>
          </a:xfrm>
        </p:spPr>
        <p:txBody>
          <a:bodyPr>
            <a:normAutofit/>
          </a:bodyPr>
          <a:lstStyle/>
          <a:p>
            <a:pPr lvl="0">
              <a:defRPr/>
            </a:pPr>
            <a:r>
              <a:rPr lang="en-US" sz="3200" dirty="0">
                <a:solidFill>
                  <a:schemeClr val="bg1"/>
                </a:solidFill>
                <a:effectLst/>
                <a:latin typeface="+mj-lt"/>
              </a:rPr>
              <a:t>Fiscal Policy and GDP</a:t>
            </a:r>
          </a:p>
        </p:txBody>
      </p:sp>
      <p:sp>
        <p:nvSpPr>
          <p:cNvPr id="9" name="Slide Number Placeholder 8"/>
          <p:cNvSpPr>
            <a:spLocks noGrp="1"/>
          </p:cNvSpPr>
          <p:nvPr>
            <p:ph type="sldNum" sz="quarter" idx="12"/>
          </p:nvPr>
        </p:nvSpPr>
        <p:spPr>
          <a:xfrm>
            <a:off x="6465094" y="6965951"/>
            <a:ext cx="2057400" cy="365125"/>
          </a:xfrm>
        </p:spPr>
        <p:txBody>
          <a:bodyPr/>
          <a:lstStyle/>
          <a:p>
            <a:fld id="{A6069BA8-B578-4BAC-8AFB-0081C5C119AE}" type="slidenum">
              <a:rPr lang="en-US" smtClean="0"/>
              <a:pPr/>
              <a:t>46</a:t>
            </a:fld>
            <a:endParaRPr lang="en-US" dirty="0"/>
          </a:p>
        </p:txBody>
      </p:sp>
      <p:sp>
        <p:nvSpPr>
          <p:cNvPr id="12" name="Rectangle 4"/>
          <p:cNvSpPr txBox="1">
            <a:spLocks noChangeArrowheads="1"/>
          </p:cNvSpPr>
          <p:nvPr/>
        </p:nvSpPr>
        <p:spPr>
          <a:xfrm>
            <a:off x="228600" y="2843773"/>
            <a:ext cx="8915400" cy="2138040"/>
          </a:xfrm>
          <a:prstGeom prst="rect">
            <a:avLst/>
          </a:prstGeom>
        </p:spPr>
        <p:txBody>
          <a:bodyPr>
            <a:noAutofit/>
          </a:bodyPr>
          <a:lstStyle/>
          <a:p>
            <a:pPr marL="346075" marR="0" lvl="0" indent="-346075" algn="l" defTabSz="914400" rtl="0" eaLnBrk="1" fontAlgn="auto" latinLnBrk="0" hangingPunct="1">
              <a:lnSpc>
                <a:spcPct val="100000"/>
              </a:lnSpc>
              <a:spcBef>
                <a:spcPts val="600"/>
              </a:spcBef>
              <a:spcAft>
                <a:spcPts val="0"/>
              </a:spcAft>
              <a:buClrTx/>
              <a:buSzTx/>
              <a:buFont typeface="Arial" pitchFamily="34" charset="0"/>
              <a:buNone/>
              <a:tabLst/>
              <a:defRPr/>
            </a:pPr>
            <a:r>
              <a:rPr kumimoji="0" lang="en-US" sz="2400" b="0" i="0" u="none" strike="noStrike" kern="1200" cap="none" spc="0" normalizeH="0" baseline="0" noProof="0" dirty="0">
                <a:ln>
                  <a:noFill/>
                </a:ln>
                <a:solidFill>
                  <a:schemeClr val="tx1"/>
                </a:solidFill>
                <a:effectLst/>
                <a:uLnTx/>
                <a:uFillTx/>
                <a:latin typeface="+mn-lt"/>
                <a:ea typeface="+mn-ea"/>
                <a:cs typeface="+mn-cs"/>
              </a:rPr>
              <a:t>Fiscal policy affects GDP:</a:t>
            </a:r>
          </a:p>
          <a:p>
            <a:pPr marL="346075" marR="0" lvl="0" indent="-346075" algn="l" defTabSz="914400" rtl="0" eaLnBrk="1" fontAlgn="auto" latinLnBrk="0" hangingPunct="1">
              <a:lnSpc>
                <a:spcPct val="100000"/>
              </a:lnSpc>
              <a:spcBef>
                <a:spcPts val="6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chemeClr val="tx1"/>
                </a:solidFill>
                <a:effectLst/>
                <a:uLnTx/>
                <a:uFillTx/>
                <a:latin typeface="+mn-lt"/>
                <a:ea typeface="+mn-ea"/>
                <a:cs typeface="+mn-cs"/>
              </a:rPr>
              <a:t>Directly through G</a:t>
            </a:r>
          </a:p>
          <a:p>
            <a:pPr marL="346075" marR="0" lvl="0" indent="-346075" algn="l" defTabSz="914400" rtl="0" eaLnBrk="1" fontAlgn="auto" latinLnBrk="0" hangingPunct="1">
              <a:lnSpc>
                <a:spcPct val="100000"/>
              </a:lnSpc>
              <a:spcBef>
                <a:spcPts val="6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chemeClr val="tx1"/>
                </a:solidFill>
                <a:effectLst/>
                <a:uLnTx/>
                <a:uFillTx/>
                <a:latin typeface="+mn-lt"/>
                <a:ea typeface="+mn-ea"/>
                <a:cs typeface="+mn-cs"/>
              </a:rPr>
              <a:t>Indirectly through C (taxes, expectations), I (interest rates, confidence), NX (demand for imported goods, supply of exports, the effect of fiscal policy on the exchange rate) </a:t>
            </a:r>
          </a:p>
          <a:p>
            <a:pPr marL="346075" marR="0" lvl="0" indent="-346075" algn="l" defTabSz="914400" rtl="0" eaLnBrk="1" fontAlgn="auto" latinLnBrk="0" hangingPunct="1">
              <a:lnSpc>
                <a:spcPct val="100000"/>
              </a:lnSpc>
              <a:spcBef>
                <a:spcPts val="600"/>
              </a:spcBef>
              <a:spcAft>
                <a:spcPts val="0"/>
              </a:spcAft>
              <a:buClrTx/>
              <a:buSzTx/>
              <a:buFont typeface="Arial" pitchFamily="34" charset="0"/>
              <a:buNone/>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3" name="TextBox 2"/>
          <p:cNvSpPr txBox="1"/>
          <p:nvPr/>
        </p:nvSpPr>
        <p:spPr>
          <a:xfrm>
            <a:off x="4993482" y="1803388"/>
            <a:ext cx="3671887" cy="954107"/>
          </a:xfrm>
          <a:prstGeom prst="rect">
            <a:avLst/>
          </a:prstGeom>
          <a:noFill/>
        </p:spPr>
        <p:txBody>
          <a:bodyPr wrap="square" rtlCol="0">
            <a:spAutoFit/>
          </a:bodyPr>
          <a:lstStyle/>
          <a:p>
            <a:r>
              <a:rPr lang="en-US" sz="1400" dirty="0">
                <a:latin typeface="Courier New" panose="02070309020205020404" pitchFamily="49" charset="0"/>
                <a:cs typeface="Courier New" panose="02070309020205020404" pitchFamily="49" charset="0"/>
              </a:rPr>
              <a:t>C  = Consumption</a:t>
            </a:r>
            <a:br>
              <a:rPr lang="en-US" sz="1400" dirty="0">
                <a:latin typeface="Courier New" panose="02070309020205020404" pitchFamily="49" charset="0"/>
                <a:cs typeface="Courier New" panose="02070309020205020404" pitchFamily="49" charset="0"/>
              </a:rPr>
            </a:br>
            <a:r>
              <a:rPr lang="en-US" sz="1400" dirty="0">
                <a:latin typeface="Courier New" panose="02070309020205020404" pitchFamily="49" charset="0"/>
                <a:cs typeface="Courier New" panose="02070309020205020404" pitchFamily="49" charset="0"/>
              </a:rPr>
              <a:t>I  = Investment</a:t>
            </a:r>
          </a:p>
          <a:p>
            <a:r>
              <a:rPr lang="en-US" sz="1400" dirty="0">
                <a:latin typeface="Courier New" panose="02070309020205020404" pitchFamily="49" charset="0"/>
                <a:cs typeface="Courier New" panose="02070309020205020404" pitchFamily="49" charset="0"/>
              </a:rPr>
              <a:t>G  = Government</a:t>
            </a:r>
          </a:p>
          <a:p>
            <a:r>
              <a:rPr lang="en-US" sz="1400" dirty="0">
                <a:latin typeface="Courier New" panose="02070309020205020404" pitchFamily="49" charset="0"/>
                <a:cs typeface="Courier New" panose="02070309020205020404" pitchFamily="49" charset="0"/>
              </a:rPr>
              <a:t>NX = Net exports</a:t>
            </a:r>
          </a:p>
        </p:txBody>
      </p:sp>
    </p:spTree>
    <p:extLst>
      <p:ext uri="{BB962C8B-B14F-4D97-AF65-F5344CB8AC3E}">
        <p14:creationId xmlns:p14="http://schemas.microsoft.com/office/powerpoint/2010/main" val="3611020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1162048"/>
            <a:ext cx="8534400" cy="2523768"/>
          </a:xfrm>
          <a:prstGeom prst="rect">
            <a:avLst/>
          </a:prstGeom>
        </p:spPr>
        <p:txBody>
          <a:bodyPr wrap="square">
            <a:spAutoFit/>
          </a:bodyPr>
          <a:lstStyle/>
          <a:p>
            <a:pPr marL="0" lvl="1">
              <a:lnSpc>
                <a:spcPct val="110000"/>
              </a:lnSpc>
              <a:spcBef>
                <a:spcPts val="600"/>
              </a:spcBef>
              <a:spcAft>
                <a:spcPts val="600"/>
              </a:spcAft>
              <a:buClr>
                <a:srgbClr val="727CA3"/>
              </a:buClr>
              <a:buSzPct val="70000"/>
            </a:pPr>
            <a:r>
              <a:rPr lang="en-US" sz="2000" b="1" dirty="0">
                <a:latin typeface="+mj-lt"/>
                <a:ea typeface="+mj-ea"/>
                <a:cs typeface="Arial" pitchFamily="34" charset="0"/>
              </a:rPr>
              <a:t>Countercyclical fiscal policy </a:t>
            </a:r>
            <a:r>
              <a:rPr lang="en-US" sz="2000" dirty="0">
                <a:latin typeface="+mj-lt"/>
                <a:ea typeface="+mj-ea"/>
                <a:cs typeface="Arial" pitchFamily="34" charset="0"/>
              </a:rPr>
              <a:t>can be an effective tool for stabilizing the economy:</a:t>
            </a:r>
          </a:p>
          <a:p>
            <a:pPr marL="274320" lvl="2" indent="-274320">
              <a:lnSpc>
                <a:spcPct val="80000"/>
              </a:lnSpc>
              <a:spcBef>
                <a:spcPts val="600"/>
              </a:spcBef>
              <a:spcAft>
                <a:spcPts val="600"/>
              </a:spcAft>
              <a:buSzPct val="100000"/>
              <a:buFont typeface="Arial" pitchFamily="34" charset="0"/>
              <a:buChar char="•"/>
            </a:pPr>
            <a:r>
              <a:rPr lang="en-US" sz="2000" dirty="0">
                <a:latin typeface="+mj-lt"/>
                <a:cs typeface="Arial" charset="0"/>
              </a:rPr>
              <a:t>In an </a:t>
            </a:r>
            <a:r>
              <a:rPr lang="en-US" sz="2000" b="1" dirty="0">
                <a:cs typeface="Arial" charset="0"/>
              </a:rPr>
              <a:t>expansion</a:t>
            </a:r>
            <a:r>
              <a:rPr lang="en-US" sz="2000" dirty="0">
                <a:cs typeface="Arial" charset="0"/>
              </a:rPr>
              <a:t>,</a:t>
            </a:r>
            <a:r>
              <a:rPr lang="en-US" sz="2000" dirty="0">
                <a:latin typeface="+mj-lt"/>
                <a:cs typeface="Arial" charset="0"/>
              </a:rPr>
              <a:t> the government should avoid overheating the economy by reducing spending and/or increasing taxes</a:t>
            </a:r>
          </a:p>
          <a:p>
            <a:pPr marL="274320" lvl="2" indent="-274320">
              <a:lnSpc>
                <a:spcPct val="80000"/>
              </a:lnSpc>
              <a:spcBef>
                <a:spcPts val="600"/>
              </a:spcBef>
              <a:spcAft>
                <a:spcPts val="600"/>
              </a:spcAft>
              <a:buSzPct val="100000"/>
              <a:buFont typeface="Arial" pitchFamily="34" charset="0"/>
              <a:buChar char="•"/>
            </a:pPr>
            <a:r>
              <a:rPr lang="en-US" sz="2000" dirty="0">
                <a:latin typeface="+mj-lt"/>
                <a:cs typeface="Arial" charset="0"/>
              </a:rPr>
              <a:t>In a</a:t>
            </a:r>
            <a:r>
              <a:rPr lang="en-US" sz="2000" b="1" dirty="0">
                <a:latin typeface="+mj-lt"/>
                <a:cs typeface="Arial" charset="0"/>
              </a:rPr>
              <a:t> </a:t>
            </a:r>
            <a:r>
              <a:rPr lang="en-US" sz="2000" b="1" dirty="0">
                <a:cs typeface="Arial" charset="0"/>
              </a:rPr>
              <a:t>recession</a:t>
            </a:r>
            <a:r>
              <a:rPr lang="en-US" sz="2000" dirty="0">
                <a:latin typeface="+mj-lt"/>
                <a:cs typeface="Arial" charset="0"/>
              </a:rPr>
              <a:t>, the government should stimulate the economy by increasing spending and/or lowering taxes</a:t>
            </a:r>
          </a:p>
          <a:p>
            <a:pPr marL="274320" lvl="2" indent="-274320">
              <a:lnSpc>
                <a:spcPct val="80000"/>
              </a:lnSpc>
              <a:spcBef>
                <a:spcPts val="600"/>
              </a:spcBef>
              <a:spcAft>
                <a:spcPts val="600"/>
              </a:spcAft>
              <a:buSzPct val="100000"/>
              <a:buFont typeface="Arial" pitchFamily="34" charset="0"/>
              <a:buChar char="•"/>
            </a:pPr>
            <a:endParaRPr lang="en-US" sz="2000" dirty="0">
              <a:latin typeface="+mj-lt"/>
              <a:cs typeface="Arial" charset="0"/>
            </a:endParaRPr>
          </a:p>
          <a:p>
            <a:pPr marL="274320" lvl="2" indent="-274320">
              <a:lnSpc>
                <a:spcPct val="80000"/>
              </a:lnSpc>
              <a:spcBef>
                <a:spcPts val="600"/>
              </a:spcBef>
              <a:spcAft>
                <a:spcPts val="600"/>
              </a:spcAft>
              <a:buSzPct val="100000"/>
              <a:buFont typeface="Arial" pitchFamily="34" charset="0"/>
              <a:buChar char="•"/>
            </a:pPr>
            <a:endParaRPr lang="en-US" sz="2000" dirty="0">
              <a:latin typeface="+mj-lt"/>
              <a:cs typeface="Arial" charset="0"/>
            </a:endParaRPr>
          </a:p>
        </p:txBody>
      </p:sp>
      <p:sp>
        <p:nvSpPr>
          <p:cNvPr id="6" name="Rectangle 5"/>
          <p:cNvSpPr/>
          <p:nvPr/>
        </p:nvSpPr>
        <p:spPr>
          <a:xfrm>
            <a:off x="304800" y="5477704"/>
            <a:ext cx="8488644" cy="590931"/>
          </a:xfrm>
          <a:prstGeom prst="rect">
            <a:avLst/>
          </a:prstGeom>
        </p:spPr>
        <p:txBody>
          <a:bodyPr wrap="square">
            <a:spAutoFit/>
          </a:bodyPr>
          <a:lstStyle/>
          <a:p>
            <a:pPr marL="274320" lvl="2" indent="-274320">
              <a:lnSpc>
                <a:spcPct val="80000"/>
              </a:lnSpc>
              <a:spcBef>
                <a:spcPts val="600"/>
              </a:spcBef>
              <a:spcAft>
                <a:spcPts val="600"/>
              </a:spcAft>
              <a:buSzPct val="100000"/>
              <a:buFont typeface="Arial" pitchFamily="34" charset="0"/>
              <a:buChar char="•"/>
            </a:pPr>
            <a:r>
              <a:rPr lang="en-US" sz="2000" b="1" dirty="0"/>
              <a:t>Automatic stabilizers </a:t>
            </a:r>
            <a:r>
              <a:rPr lang="en-US" sz="2000" dirty="0"/>
              <a:t>and </a:t>
            </a:r>
            <a:r>
              <a:rPr lang="en-US" sz="2000" b="1" dirty="0"/>
              <a:t>discretionary measures</a:t>
            </a:r>
            <a:r>
              <a:rPr lang="en-US" sz="2000" dirty="0"/>
              <a:t> (fiscal stimulus) can help implement counter-cyclical fiscal policies</a:t>
            </a:r>
          </a:p>
        </p:txBody>
      </p:sp>
      <p:sp>
        <p:nvSpPr>
          <p:cNvPr id="7" name="Title 1"/>
          <p:cNvSpPr>
            <a:spLocks noGrp="1"/>
          </p:cNvSpPr>
          <p:nvPr>
            <p:ph type="title"/>
          </p:nvPr>
        </p:nvSpPr>
        <p:spPr>
          <a:xfrm>
            <a:off x="171450" y="0"/>
            <a:ext cx="8972550" cy="1143000"/>
          </a:xfrm>
        </p:spPr>
        <p:txBody>
          <a:bodyPr>
            <a:normAutofit/>
          </a:bodyPr>
          <a:lstStyle/>
          <a:p>
            <a:pPr lvl="0">
              <a:defRPr/>
            </a:pPr>
            <a:r>
              <a:rPr lang="en-US" sz="3200" dirty="0">
                <a:solidFill>
                  <a:schemeClr val="bg1"/>
                </a:solidFill>
                <a:effectLst/>
                <a:latin typeface="+mj-lt"/>
              </a:rPr>
              <a:t>Optimal Fiscal Policy (theory)</a:t>
            </a:r>
          </a:p>
        </p:txBody>
      </p:sp>
      <p:sp>
        <p:nvSpPr>
          <p:cNvPr id="24" name="Text Box 9"/>
          <p:cNvSpPr txBox="1">
            <a:spLocks noChangeArrowheads="1"/>
          </p:cNvSpPr>
          <p:nvPr/>
        </p:nvSpPr>
        <p:spPr bwMode="auto">
          <a:xfrm>
            <a:off x="6638925" y="4501567"/>
            <a:ext cx="1295400" cy="403225"/>
          </a:xfrm>
          <a:prstGeom prst="rect">
            <a:avLst/>
          </a:prstGeom>
          <a:solidFill>
            <a:srgbClr val="FFCC00"/>
          </a:solidFill>
          <a:ln w="12700">
            <a:solidFill>
              <a:schemeClr val="tx1"/>
            </a:solidFill>
            <a:miter lim="800000"/>
            <a:headEnd type="none" w="sm" len="sm"/>
            <a:tailEnd type="none" w="sm" len="sm"/>
          </a:ln>
          <a:effectLst/>
        </p:spPr>
        <p:txBody>
          <a:bodyPr>
            <a:spAutoFit/>
          </a:bodyPr>
          <a:lstStyle/>
          <a:p>
            <a:pPr algn="ctr">
              <a:lnSpc>
                <a:spcPct val="75000"/>
              </a:lnSpc>
              <a:spcBef>
                <a:spcPct val="50000"/>
              </a:spcBef>
              <a:defRPr/>
            </a:pPr>
            <a:r>
              <a:rPr lang="en-US" sz="1300" i="1" dirty="0">
                <a:solidFill>
                  <a:prstClr val="black"/>
                </a:solidFill>
                <a:effectLst>
                  <a:outerShdw blurRad="38100" dist="38100" dir="2700000" algn="tl">
                    <a:srgbClr val="FFFFFF"/>
                  </a:outerShdw>
                </a:effectLst>
                <a:cs typeface="Arial" charset="0"/>
              </a:rPr>
              <a:t>Cyclical Fluctuations</a:t>
            </a:r>
          </a:p>
        </p:txBody>
      </p:sp>
      <p:grpSp>
        <p:nvGrpSpPr>
          <p:cNvPr id="25" name="Group 29"/>
          <p:cNvGrpSpPr>
            <a:grpSpLocks/>
          </p:cNvGrpSpPr>
          <p:nvPr/>
        </p:nvGrpSpPr>
        <p:grpSpPr bwMode="auto">
          <a:xfrm>
            <a:off x="1381125" y="2977567"/>
            <a:ext cx="5867400" cy="2478088"/>
            <a:chOff x="576" y="912"/>
            <a:chExt cx="4560" cy="1862"/>
          </a:xfrm>
        </p:grpSpPr>
        <p:sp>
          <p:nvSpPr>
            <p:cNvPr id="26" name="Line 5"/>
            <p:cNvSpPr>
              <a:spLocks noChangeShapeType="1"/>
            </p:cNvSpPr>
            <p:nvPr/>
          </p:nvSpPr>
          <p:spPr bwMode="auto">
            <a:xfrm>
              <a:off x="768" y="1104"/>
              <a:ext cx="0" cy="1632"/>
            </a:xfrm>
            <a:prstGeom prst="line">
              <a:avLst/>
            </a:prstGeom>
            <a:noFill/>
            <a:ln w="25400">
              <a:solidFill>
                <a:schemeClr val="tx1"/>
              </a:solidFill>
              <a:miter lim="800000"/>
              <a:headEnd type="none" w="sm" len="sm"/>
              <a:tailEnd type="none" w="sm" len="sm"/>
            </a:ln>
          </p:spPr>
          <p:txBody>
            <a:bodyPr wrap="none"/>
            <a:lstStyle/>
            <a:p>
              <a:endParaRPr lang="fr-FR" sz="2800" b="1" dirty="0">
                <a:solidFill>
                  <a:prstClr val="black"/>
                </a:solidFill>
                <a:cs typeface="Arial" charset="0"/>
              </a:endParaRPr>
            </a:p>
          </p:txBody>
        </p:sp>
        <p:sp>
          <p:nvSpPr>
            <p:cNvPr id="27" name="Line 6"/>
            <p:cNvSpPr>
              <a:spLocks noChangeShapeType="1"/>
            </p:cNvSpPr>
            <p:nvPr/>
          </p:nvSpPr>
          <p:spPr bwMode="auto">
            <a:xfrm>
              <a:off x="576" y="2544"/>
              <a:ext cx="4560" cy="0"/>
            </a:xfrm>
            <a:prstGeom prst="line">
              <a:avLst/>
            </a:prstGeom>
            <a:noFill/>
            <a:ln w="25400">
              <a:solidFill>
                <a:schemeClr val="tx1"/>
              </a:solidFill>
              <a:miter lim="800000"/>
              <a:headEnd type="none" w="sm" len="sm"/>
              <a:tailEnd type="none" w="sm" len="sm"/>
            </a:ln>
          </p:spPr>
          <p:txBody>
            <a:bodyPr wrap="none"/>
            <a:lstStyle/>
            <a:p>
              <a:endParaRPr lang="fr-FR" sz="2800" b="1" dirty="0">
                <a:solidFill>
                  <a:prstClr val="black"/>
                </a:solidFill>
                <a:cs typeface="Arial" charset="0"/>
              </a:endParaRPr>
            </a:p>
          </p:txBody>
        </p:sp>
        <p:sp>
          <p:nvSpPr>
            <p:cNvPr id="28" name="Line 7"/>
            <p:cNvSpPr>
              <a:spLocks noChangeShapeType="1"/>
            </p:cNvSpPr>
            <p:nvPr/>
          </p:nvSpPr>
          <p:spPr bwMode="auto">
            <a:xfrm flipV="1">
              <a:off x="720" y="1056"/>
              <a:ext cx="3744" cy="1200"/>
            </a:xfrm>
            <a:prstGeom prst="line">
              <a:avLst/>
            </a:prstGeom>
            <a:noFill/>
            <a:ln w="12700">
              <a:solidFill>
                <a:srgbClr val="FF0000"/>
              </a:solidFill>
              <a:miter lim="800000"/>
              <a:headEnd type="none" w="sm" len="sm"/>
              <a:tailEnd type="none" w="sm" len="sm"/>
            </a:ln>
          </p:spPr>
          <p:txBody>
            <a:bodyPr wrap="none"/>
            <a:lstStyle/>
            <a:p>
              <a:endParaRPr lang="fr-FR" sz="2800" b="1" dirty="0">
                <a:solidFill>
                  <a:prstClr val="black"/>
                </a:solidFill>
                <a:cs typeface="Arial" charset="0"/>
              </a:endParaRPr>
            </a:p>
          </p:txBody>
        </p:sp>
        <p:sp>
          <p:nvSpPr>
            <p:cNvPr id="29" name="Line 8"/>
            <p:cNvSpPr>
              <a:spLocks noChangeShapeType="1"/>
            </p:cNvSpPr>
            <p:nvPr/>
          </p:nvSpPr>
          <p:spPr bwMode="auto">
            <a:xfrm flipH="1" flipV="1">
              <a:off x="4368" y="1488"/>
              <a:ext cx="240" cy="288"/>
            </a:xfrm>
            <a:prstGeom prst="line">
              <a:avLst/>
            </a:prstGeom>
            <a:noFill/>
            <a:ln w="12700">
              <a:solidFill>
                <a:schemeClr val="tx1"/>
              </a:solidFill>
              <a:miter lim="800000"/>
              <a:headEnd type="none" w="sm" len="sm"/>
              <a:tailEnd type="triangle" w="med" len="lg"/>
            </a:ln>
          </p:spPr>
          <p:txBody>
            <a:bodyPr wrap="none"/>
            <a:lstStyle/>
            <a:p>
              <a:endParaRPr lang="fr-FR" sz="2800" b="1" dirty="0">
                <a:solidFill>
                  <a:prstClr val="black"/>
                </a:solidFill>
                <a:cs typeface="Arial" charset="0"/>
              </a:endParaRPr>
            </a:p>
          </p:txBody>
        </p:sp>
        <p:sp>
          <p:nvSpPr>
            <p:cNvPr id="30" name="Text Box 10"/>
            <p:cNvSpPr txBox="1">
              <a:spLocks noChangeArrowheads="1"/>
            </p:cNvSpPr>
            <p:nvPr/>
          </p:nvSpPr>
          <p:spPr bwMode="auto">
            <a:xfrm>
              <a:off x="4464" y="960"/>
              <a:ext cx="288" cy="181"/>
            </a:xfrm>
            <a:prstGeom prst="rect">
              <a:avLst/>
            </a:prstGeom>
            <a:noFill/>
            <a:ln w="12700">
              <a:noFill/>
              <a:miter lim="800000"/>
              <a:headEnd type="none" w="sm" len="sm"/>
              <a:tailEnd type="none" w="sm" len="sm"/>
            </a:ln>
          </p:spPr>
          <p:txBody>
            <a:bodyPr>
              <a:spAutoFit/>
            </a:bodyPr>
            <a:lstStyle/>
            <a:p>
              <a:pPr>
                <a:lnSpc>
                  <a:spcPct val="75000"/>
                </a:lnSpc>
                <a:spcBef>
                  <a:spcPct val="50000"/>
                </a:spcBef>
              </a:pPr>
              <a:r>
                <a:rPr lang="es-ES" sz="1300" b="1" i="1" dirty="0">
                  <a:solidFill>
                    <a:prstClr val="black"/>
                  </a:solidFill>
                  <a:cs typeface="Arial" charset="0"/>
                </a:rPr>
                <a:t>y</a:t>
              </a:r>
              <a:r>
                <a:rPr lang="es-ES" sz="1300" b="1" i="1" baseline="30000" dirty="0">
                  <a:solidFill>
                    <a:prstClr val="black"/>
                  </a:solidFill>
                  <a:cs typeface="Arial" charset="0"/>
                </a:rPr>
                <a:t>p</a:t>
              </a:r>
            </a:p>
          </p:txBody>
        </p:sp>
        <p:sp>
          <p:nvSpPr>
            <p:cNvPr id="31" name="Text Box 11"/>
            <p:cNvSpPr txBox="1">
              <a:spLocks noChangeArrowheads="1"/>
            </p:cNvSpPr>
            <p:nvPr/>
          </p:nvSpPr>
          <p:spPr bwMode="auto">
            <a:xfrm>
              <a:off x="4704" y="1392"/>
              <a:ext cx="191" cy="181"/>
            </a:xfrm>
            <a:prstGeom prst="rect">
              <a:avLst/>
            </a:prstGeom>
            <a:noFill/>
            <a:ln w="12700">
              <a:noFill/>
              <a:miter lim="800000"/>
              <a:headEnd type="none" w="sm" len="sm"/>
              <a:tailEnd type="none" w="sm" len="sm"/>
            </a:ln>
          </p:spPr>
          <p:txBody>
            <a:bodyPr>
              <a:spAutoFit/>
            </a:bodyPr>
            <a:lstStyle/>
            <a:p>
              <a:pPr>
                <a:lnSpc>
                  <a:spcPct val="75000"/>
                </a:lnSpc>
                <a:spcBef>
                  <a:spcPct val="50000"/>
                </a:spcBef>
              </a:pPr>
              <a:r>
                <a:rPr lang="es-ES" sz="1300" b="1" i="1" dirty="0">
                  <a:solidFill>
                    <a:prstClr val="black"/>
                  </a:solidFill>
                  <a:cs typeface="Arial" charset="0"/>
                </a:rPr>
                <a:t>y</a:t>
              </a:r>
            </a:p>
          </p:txBody>
        </p:sp>
        <p:sp>
          <p:nvSpPr>
            <p:cNvPr id="32" name="Text Box 12"/>
            <p:cNvSpPr txBox="1">
              <a:spLocks noChangeArrowheads="1"/>
            </p:cNvSpPr>
            <p:nvPr/>
          </p:nvSpPr>
          <p:spPr bwMode="auto">
            <a:xfrm>
              <a:off x="4944" y="2593"/>
              <a:ext cx="192" cy="181"/>
            </a:xfrm>
            <a:prstGeom prst="rect">
              <a:avLst/>
            </a:prstGeom>
            <a:noFill/>
            <a:ln w="12700">
              <a:noFill/>
              <a:miter lim="800000"/>
              <a:headEnd type="none" w="sm" len="sm"/>
              <a:tailEnd type="none" w="sm" len="sm"/>
            </a:ln>
          </p:spPr>
          <p:txBody>
            <a:bodyPr>
              <a:spAutoFit/>
            </a:bodyPr>
            <a:lstStyle/>
            <a:p>
              <a:pPr>
                <a:lnSpc>
                  <a:spcPct val="75000"/>
                </a:lnSpc>
                <a:spcBef>
                  <a:spcPct val="50000"/>
                </a:spcBef>
              </a:pPr>
              <a:r>
                <a:rPr lang="es-ES" sz="1300" i="1" dirty="0">
                  <a:solidFill>
                    <a:prstClr val="black"/>
                  </a:solidFill>
                  <a:cs typeface="Arial" charset="0"/>
                </a:rPr>
                <a:t>t</a:t>
              </a:r>
            </a:p>
          </p:txBody>
        </p:sp>
        <p:sp>
          <p:nvSpPr>
            <p:cNvPr id="33" name="Line 14"/>
            <p:cNvSpPr>
              <a:spLocks noChangeShapeType="1"/>
            </p:cNvSpPr>
            <p:nvPr/>
          </p:nvSpPr>
          <p:spPr bwMode="auto">
            <a:xfrm flipH="1">
              <a:off x="1632" y="1968"/>
              <a:ext cx="0" cy="576"/>
            </a:xfrm>
            <a:prstGeom prst="line">
              <a:avLst/>
            </a:prstGeom>
            <a:noFill/>
            <a:ln w="12700">
              <a:solidFill>
                <a:schemeClr val="tx1"/>
              </a:solidFill>
              <a:miter lim="800000"/>
              <a:headEnd type="none" w="sm" len="sm"/>
              <a:tailEnd type="none" w="sm" len="sm"/>
            </a:ln>
          </p:spPr>
          <p:txBody>
            <a:bodyPr wrap="none"/>
            <a:lstStyle/>
            <a:p>
              <a:endParaRPr lang="fr-FR" sz="2800" b="1" dirty="0">
                <a:solidFill>
                  <a:prstClr val="black"/>
                </a:solidFill>
                <a:cs typeface="Arial" charset="0"/>
              </a:endParaRPr>
            </a:p>
          </p:txBody>
        </p:sp>
        <p:sp>
          <p:nvSpPr>
            <p:cNvPr id="34" name="Line 15"/>
            <p:cNvSpPr>
              <a:spLocks noChangeShapeType="1"/>
            </p:cNvSpPr>
            <p:nvPr/>
          </p:nvSpPr>
          <p:spPr bwMode="auto">
            <a:xfrm>
              <a:off x="2832" y="1584"/>
              <a:ext cx="0" cy="960"/>
            </a:xfrm>
            <a:prstGeom prst="line">
              <a:avLst/>
            </a:prstGeom>
            <a:noFill/>
            <a:ln w="12700">
              <a:solidFill>
                <a:schemeClr val="tx1"/>
              </a:solidFill>
              <a:miter lim="800000"/>
              <a:headEnd type="none" w="sm" len="sm"/>
              <a:tailEnd type="none" w="sm" len="sm"/>
            </a:ln>
          </p:spPr>
          <p:txBody>
            <a:bodyPr wrap="none"/>
            <a:lstStyle/>
            <a:p>
              <a:endParaRPr lang="fr-FR" sz="2800" b="1" dirty="0">
                <a:solidFill>
                  <a:prstClr val="black"/>
                </a:solidFill>
                <a:cs typeface="Arial" charset="0"/>
              </a:endParaRPr>
            </a:p>
          </p:txBody>
        </p:sp>
        <p:sp>
          <p:nvSpPr>
            <p:cNvPr id="35" name="Line 16"/>
            <p:cNvSpPr>
              <a:spLocks noChangeShapeType="1"/>
            </p:cNvSpPr>
            <p:nvPr/>
          </p:nvSpPr>
          <p:spPr bwMode="auto">
            <a:xfrm>
              <a:off x="4032" y="1200"/>
              <a:ext cx="0" cy="1344"/>
            </a:xfrm>
            <a:prstGeom prst="line">
              <a:avLst/>
            </a:prstGeom>
            <a:noFill/>
            <a:ln w="12700">
              <a:solidFill>
                <a:schemeClr val="tx1"/>
              </a:solidFill>
              <a:miter lim="800000"/>
              <a:headEnd type="none" w="sm" len="sm"/>
              <a:tailEnd type="none" w="sm" len="sm"/>
            </a:ln>
          </p:spPr>
          <p:txBody>
            <a:bodyPr wrap="none"/>
            <a:lstStyle/>
            <a:p>
              <a:endParaRPr lang="fr-FR" sz="2800" b="1" dirty="0">
                <a:solidFill>
                  <a:prstClr val="black"/>
                </a:solidFill>
                <a:cs typeface="Arial" charset="0"/>
              </a:endParaRPr>
            </a:p>
          </p:txBody>
        </p:sp>
        <p:sp>
          <p:nvSpPr>
            <p:cNvPr id="36" name="Freeform 18"/>
            <p:cNvSpPr>
              <a:spLocks/>
            </p:cNvSpPr>
            <p:nvPr/>
          </p:nvSpPr>
          <p:spPr bwMode="auto">
            <a:xfrm>
              <a:off x="768" y="912"/>
              <a:ext cx="3888" cy="1440"/>
            </a:xfrm>
            <a:custGeom>
              <a:avLst/>
              <a:gdLst>
                <a:gd name="T0" fmla="*/ 0 w 3696"/>
                <a:gd name="T1" fmla="*/ 797 h 1712"/>
                <a:gd name="T2" fmla="*/ 646 w 3696"/>
                <a:gd name="T3" fmla="*/ 581 h 1712"/>
                <a:gd name="T4" fmla="*/ 1999 w 3696"/>
                <a:gd name="T5" fmla="*/ 773 h 1712"/>
                <a:gd name="T6" fmla="*/ 2821 w 3696"/>
                <a:gd name="T7" fmla="*/ 77 h 1712"/>
                <a:gd name="T8" fmla="*/ 4525 w 3696"/>
                <a:gd name="T9" fmla="*/ 316 h 1712"/>
                <a:gd name="T10" fmla="*/ 0 60000 65536"/>
                <a:gd name="T11" fmla="*/ 0 60000 65536"/>
                <a:gd name="T12" fmla="*/ 0 60000 65536"/>
                <a:gd name="T13" fmla="*/ 0 60000 65536"/>
                <a:gd name="T14" fmla="*/ 0 60000 65536"/>
                <a:gd name="T15" fmla="*/ 0 w 3696"/>
                <a:gd name="T16" fmla="*/ 0 h 1712"/>
                <a:gd name="T17" fmla="*/ 3696 w 3696"/>
                <a:gd name="T18" fmla="*/ 1712 h 1712"/>
              </a:gdLst>
              <a:ahLst/>
              <a:cxnLst>
                <a:cxn ang="T10">
                  <a:pos x="T0" y="T1"/>
                </a:cxn>
                <a:cxn ang="T11">
                  <a:pos x="T2" y="T3"/>
                </a:cxn>
                <a:cxn ang="T12">
                  <a:pos x="T4" y="T5"/>
                </a:cxn>
                <a:cxn ang="T13">
                  <a:pos x="T6" y="T7"/>
                </a:cxn>
                <a:cxn ang="T14">
                  <a:pos x="T8" y="T9"/>
                </a:cxn>
              </a:cxnLst>
              <a:rect l="T15" t="T16" r="T17" b="T18"/>
              <a:pathLst>
                <a:path w="3696" h="1712">
                  <a:moveTo>
                    <a:pt x="0" y="1592"/>
                  </a:moveTo>
                  <a:cubicBezTo>
                    <a:pt x="128" y="1380"/>
                    <a:pt x="256" y="1168"/>
                    <a:pt x="528" y="1160"/>
                  </a:cubicBezTo>
                  <a:cubicBezTo>
                    <a:pt x="800" y="1152"/>
                    <a:pt x="1336" y="1712"/>
                    <a:pt x="1632" y="1544"/>
                  </a:cubicBezTo>
                  <a:cubicBezTo>
                    <a:pt x="1928" y="1376"/>
                    <a:pt x="1960" y="304"/>
                    <a:pt x="2304" y="152"/>
                  </a:cubicBezTo>
                  <a:cubicBezTo>
                    <a:pt x="2648" y="0"/>
                    <a:pt x="3464" y="552"/>
                    <a:pt x="3696" y="632"/>
                  </a:cubicBezTo>
                </a:path>
              </a:pathLst>
            </a:custGeom>
            <a:noFill/>
            <a:ln w="19050" cap="flat" cmpd="sng">
              <a:solidFill>
                <a:schemeClr val="tx1"/>
              </a:solidFill>
              <a:prstDash val="solid"/>
              <a:miter lim="800000"/>
              <a:headEnd type="none" w="sm" len="sm"/>
              <a:tailEnd type="none" w="sm" len="sm"/>
            </a:ln>
          </p:spPr>
          <p:txBody>
            <a:bodyPr wrap="none"/>
            <a:lstStyle/>
            <a:p>
              <a:endParaRPr lang="fr-FR" sz="2800" b="1" dirty="0">
                <a:solidFill>
                  <a:prstClr val="black"/>
                </a:solidFill>
                <a:cs typeface="Arial" charset="0"/>
              </a:endParaRPr>
            </a:p>
          </p:txBody>
        </p:sp>
        <p:sp>
          <p:nvSpPr>
            <p:cNvPr id="37" name="Line 23"/>
            <p:cNvSpPr>
              <a:spLocks noChangeShapeType="1"/>
            </p:cNvSpPr>
            <p:nvPr/>
          </p:nvSpPr>
          <p:spPr bwMode="auto">
            <a:xfrm>
              <a:off x="768" y="1104"/>
              <a:ext cx="0" cy="1632"/>
            </a:xfrm>
            <a:prstGeom prst="line">
              <a:avLst/>
            </a:prstGeom>
            <a:noFill/>
            <a:ln w="25400">
              <a:solidFill>
                <a:schemeClr val="tx1"/>
              </a:solidFill>
              <a:miter lim="800000"/>
              <a:headEnd type="none" w="sm" len="sm"/>
              <a:tailEnd type="none" w="sm" len="sm"/>
            </a:ln>
          </p:spPr>
          <p:txBody>
            <a:bodyPr wrap="none"/>
            <a:lstStyle/>
            <a:p>
              <a:endParaRPr lang="fr-FR" sz="2800" b="1" dirty="0">
                <a:solidFill>
                  <a:prstClr val="black"/>
                </a:solidFill>
                <a:cs typeface="Arial" charset="0"/>
              </a:endParaRPr>
            </a:p>
          </p:txBody>
        </p:sp>
        <p:sp>
          <p:nvSpPr>
            <p:cNvPr id="38" name="Freeform 24"/>
            <p:cNvSpPr>
              <a:spLocks/>
            </p:cNvSpPr>
            <p:nvPr/>
          </p:nvSpPr>
          <p:spPr bwMode="auto">
            <a:xfrm>
              <a:off x="768" y="912"/>
              <a:ext cx="3888" cy="1440"/>
            </a:xfrm>
            <a:custGeom>
              <a:avLst/>
              <a:gdLst>
                <a:gd name="T0" fmla="*/ 0 w 3696"/>
                <a:gd name="T1" fmla="*/ 797 h 1712"/>
                <a:gd name="T2" fmla="*/ 646 w 3696"/>
                <a:gd name="T3" fmla="*/ 581 h 1712"/>
                <a:gd name="T4" fmla="*/ 1999 w 3696"/>
                <a:gd name="T5" fmla="*/ 773 h 1712"/>
                <a:gd name="T6" fmla="*/ 2821 w 3696"/>
                <a:gd name="T7" fmla="*/ 77 h 1712"/>
                <a:gd name="T8" fmla="*/ 4525 w 3696"/>
                <a:gd name="T9" fmla="*/ 316 h 1712"/>
                <a:gd name="T10" fmla="*/ 0 60000 65536"/>
                <a:gd name="T11" fmla="*/ 0 60000 65536"/>
                <a:gd name="T12" fmla="*/ 0 60000 65536"/>
                <a:gd name="T13" fmla="*/ 0 60000 65536"/>
                <a:gd name="T14" fmla="*/ 0 60000 65536"/>
                <a:gd name="T15" fmla="*/ 0 w 3696"/>
                <a:gd name="T16" fmla="*/ 0 h 1712"/>
                <a:gd name="T17" fmla="*/ 3696 w 3696"/>
                <a:gd name="T18" fmla="*/ 1712 h 1712"/>
              </a:gdLst>
              <a:ahLst/>
              <a:cxnLst>
                <a:cxn ang="T10">
                  <a:pos x="T0" y="T1"/>
                </a:cxn>
                <a:cxn ang="T11">
                  <a:pos x="T2" y="T3"/>
                </a:cxn>
                <a:cxn ang="T12">
                  <a:pos x="T4" y="T5"/>
                </a:cxn>
                <a:cxn ang="T13">
                  <a:pos x="T6" y="T7"/>
                </a:cxn>
                <a:cxn ang="T14">
                  <a:pos x="T8" y="T9"/>
                </a:cxn>
              </a:cxnLst>
              <a:rect l="T15" t="T16" r="T17" b="T18"/>
              <a:pathLst>
                <a:path w="3696" h="1712">
                  <a:moveTo>
                    <a:pt x="0" y="1592"/>
                  </a:moveTo>
                  <a:cubicBezTo>
                    <a:pt x="128" y="1380"/>
                    <a:pt x="256" y="1168"/>
                    <a:pt x="528" y="1160"/>
                  </a:cubicBezTo>
                  <a:cubicBezTo>
                    <a:pt x="800" y="1152"/>
                    <a:pt x="1336" y="1712"/>
                    <a:pt x="1632" y="1544"/>
                  </a:cubicBezTo>
                  <a:cubicBezTo>
                    <a:pt x="1928" y="1376"/>
                    <a:pt x="1960" y="304"/>
                    <a:pt x="2304" y="152"/>
                  </a:cubicBezTo>
                  <a:cubicBezTo>
                    <a:pt x="2648" y="0"/>
                    <a:pt x="3464" y="552"/>
                    <a:pt x="3696" y="632"/>
                  </a:cubicBezTo>
                </a:path>
              </a:pathLst>
            </a:custGeom>
            <a:noFill/>
            <a:ln w="19050" cap="flat" cmpd="sng">
              <a:solidFill>
                <a:schemeClr val="tx1"/>
              </a:solidFill>
              <a:prstDash val="solid"/>
              <a:miter lim="800000"/>
              <a:headEnd type="none" w="sm" len="sm"/>
              <a:tailEnd type="none" w="sm" len="sm"/>
            </a:ln>
          </p:spPr>
          <p:txBody>
            <a:bodyPr wrap="none"/>
            <a:lstStyle/>
            <a:p>
              <a:endParaRPr lang="fr-FR" sz="2800" b="1" dirty="0">
                <a:solidFill>
                  <a:prstClr val="black"/>
                </a:solidFill>
                <a:cs typeface="Arial" charset="0"/>
              </a:endParaRPr>
            </a:p>
          </p:txBody>
        </p:sp>
        <p:sp>
          <p:nvSpPr>
            <p:cNvPr id="39" name="Line 26"/>
            <p:cNvSpPr>
              <a:spLocks noChangeShapeType="1"/>
            </p:cNvSpPr>
            <p:nvPr/>
          </p:nvSpPr>
          <p:spPr bwMode="auto">
            <a:xfrm>
              <a:off x="768" y="912"/>
              <a:ext cx="0" cy="1824"/>
            </a:xfrm>
            <a:prstGeom prst="line">
              <a:avLst/>
            </a:prstGeom>
            <a:noFill/>
            <a:ln w="25400">
              <a:solidFill>
                <a:schemeClr val="tx1"/>
              </a:solidFill>
              <a:miter lim="800000"/>
              <a:headEnd type="none" w="sm" len="sm"/>
              <a:tailEnd type="none" w="sm" len="sm"/>
            </a:ln>
          </p:spPr>
          <p:txBody>
            <a:bodyPr wrap="none"/>
            <a:lstStyle/>
            <a:p>
              <a:endParaRPr lang="fr-FR" sz="2800" b="1" dirty="0">
                <a:solidFill>
                  <a:prstClr val="black"/>
                </a:solidFill>
                <a:cs typeface="Arial" charset="0"/>
              </a:endParaRPr>
            </a:p>
          </p:txBody>
        </p:sp>
        <p:sp>
          <p:nvSpPr>
            <p:cNvPr id="40" name="Freeform 27"/>
            <p:cNvSpPr>
              <a:spLocks/>
            </p:cNvSpPr>
            <p:nvPr/>
          </p:nvSpPr>
          <p:spPr bwMode="auto">
            <a:xfrm>
              <a:off x="768" y="912"/>
              <a:ext cx="3888" cy="1440"/>
            </a:xfrm>
            <a:custGeom>
              <a:avLst/>
              <a:gdLst>
                <a:gd name="T0" fmla="*/ 0 w 3696"/>
                <a:gd name="T1" fmla="*/ 797 h 1712"/>
                <a:gd name="T2" fmla="*/ 646 w 3696"/>
                <a:gd name="T3" fmla="*/ 581 h 1712"/>
                <a:gd name="T4" fmla="*/ 1999 w 3696"/>
                <a:gd name="T5" fmla="*/ 773 h 1712"/>
                <a:gd name="T6" fmla="*/ 2821 w 3696"/>
                <a:gd name="T7" fmla="*/ 77 h 1712"/>
                <a:gd name="T8" fmla="*/ 4525 w 3696"/>
                <a:gd name="T9" fmla="*/ 316 h 1712"/>
                <a:gd name="T10" fmla="*/ 0 60000 65536"/>
                <a:gd name="T11" fmla="*/ 0 60000 65536"/>
                <a:gd name="T12" fmla="*/ 0 60000 65536"/>
                <a:gd name="T13" fmla="*/ 0 60000 65536"/>
                <a:gd name="T14" fmla="*/ 0 60000 65536"/>
                <a:gd name="T15" fmla="*/ 0 w 3696"/>
                <a:gd name="T16" fmla="*/ 0 h 1712"/>
                <a:gd name="T17" fmla="*/ 3696 w 3696"/>
                <a:gd name="T18" fmla="*/ 1712 h 1712"/>
              </a:gdLst>
              <a:ahLst/>
              <a:cxnLst>
                <a:cxn ang="T10">
                  <a:pos x="T0" y="T1"/>
                </a:cxn>
                <a:cxn ang="T11">
                  <a:pos x="T2" y="T3"/>
                </a:cxn>
                <a:cxn ang="T12">
                  <a:pos x="T4" y="T5"/>
                </a:cxn>
                <a:cxn ang="T13">
                  <a:pos x="T6" y="T7"/>
                </a:cxn>
                <a:cxn ang="T14">
                  <a:pos x="T8" y="T9"/>
                </a:cxn>
              </a:cxnLst>
              <a:rect l="T15" t="T16" r="T17" b="T18"/>
              <a:pathLst>
                <a:path w="3696" h="1712">
                  <a:moveTo>
                    <a:pt x="0" y="1592"/>
                  </a:moveTo>
                  <a:cubicBezTo>
                    <a:pt x="128" y="1380"/>
                    <a:pt x="256" y="1168"/>
                    <a:pt x="528" y="1160"/>
                  </a:cubicBezTo>
                  <a:cubicBezTo>
                    <a:pt x="800" y="1152"/>
                    <a:pt x="1336" y="1712"/>
                    <a:pt x="1632" y="1544"/>
                  </a:cubicBezTo>
                  <a:cubicBezTo>
                    <a:pt x="1928" y="1376"/>
                    <a:pt x="1960" y="304"/>
                    <a:pt x="2304" y="152"/>
                  </a:cubicBezTo>
                  <a:cubicBezTo>
                    <a:pt x="2648" y="0"/>
                    <a:pt x="3464" y="552"/>
                    <a:pt x="3696" y="632"/>
                  </a:cubicBezTo>
                </a:path>
              </a:pathLst>
            </a:custGeom>
            <a:noFill/>
            <a:ln w="19050" cap="flat" cmpd="sng">
              <a:solidFill>
                <a:schemeClr val="tx1"/>
              </a:solidFill>
              <a:prstDash val="solid"/>
              <a:miter lim="800000"/>
              <a:headEnd type="none" w="sm" len="sm"/>
              <a:tailEnd type="none" w="sm" len="sm"/>
            </a:ln>
          </p:spPr>
          <p:txBody>
            <a:bodyPr wrap="none"/>
            <a:lstStyle/>
            <a:p>
              <a:endParaRPr lang="fr-FR" sz="2800" b="1" dirty="0">
                <a:solidFill>
                  <a:prstClr val="black"/>
                </a:solidFill>
                <a:cs typeface="Arial" charset="0"/>
              </a:endParaRPr>
            </a:p>
          </p:txBody>
        </p:sp>
      </p:grpSp>
    </p:spTree>
    <p:extLst>
      <p:ext uri="{BB962C8B-B14F-4D97-AF65-F5344CB8AC3E}">
        <p14:creationId xmlns:p14="http://schemas.microsoft.com/office/powerpoint/2010/main" val="36523064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1450" y="0"/>
            <a:ext cx="897255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defRPr/>
            </a:pPr>
            <a:r>
              <a:rPr lang="en-US" sz="3200" dirty="0">
                <a:solidFill>
                  <a:schemeClr val="bg1"/>
                </a:solidFill>
              </a:rPr>
              <a:t>Fiscal Policy (reality)</a:t>
            </a:r>
          </a:p>
        </p:txBody>
      </p:sp>
      <p:sp>
        <p:nvSpPr>
          <p:cNvPr id="6" name="Rectangle 3"/>
          <p:cNvSpPr txBox="1">
            <a:spLocks noChangeArrowheads="1"/>
          </p:cNvSpPr>
          <p:nvPr/>
        </p:nvSpPr>
        <p:spPr>
          <a:xfrm>
            <a:off x="228600" y="1295400"/>
            <a:ext cx="8686799" cy="4876800"/>
          </a:xfrm>
          <a:prstGeom prst="rect">
            <a:avLst/>
          </a:prstGeom>
        </p:spPr>
        <p:txBody>
          <a:bodyPr>
            <a:normAutofit fontScale="92500" lnSpcReduction="20000"/>
          </a:bodyPr>
          <a:lstStyle/>
          <a:p>
            <a:pPr marR="0" lvl="0" algn="l" defTabSz="914400" rtl="0" eaLnBrk="1" fontAlgn="auto" latinLnBrk="0" hangingPunct="1">
              <a:spcBef>
                <a:spcPct val="20000"/>
              </a:spcBef>
              <a:spcAft>
                <a:spcPts val="0"/>
              </a:spcAft>
              <a:buClrTx/>
              <a:buSzTx/>
              <a:tabLst/>
              <a:defRPr/>
            </a:pPr>
            <a:r>
              <a:rPr kumimoji="0" lang="en-US" sz="2400" b="0" i="0" strike="noStrike" kern="1200" cap="none" spc="0" normalizeH="0" baseline="0" noProof="0" dirty="0">
                <a:ln>
                  <a:noFill/>
                </a:ln>
                <a:solidFill>
                  <a:schemeClr val="tx1"/>
                </a:solidFill>
                <a:effectLst/>
                <a:uLnTx/>
                <a:uFillTx/>
                <a:latin typeface="+mn-lt"/>
                <a:cs typeface="+mn-cs"/>
              </a:rPr>
              <a:t>In reality, fiscal policy</a:t>
            </a:r>
            <a:r>
              <a:rPr kumimoji="0" lang="en-US" sz="2400" b="0" i="0" strike="noStrike" kern="1200" cap="none" spc="0" normalizeH="0" noProof="0" dirty="0">
                <a:ln>
                  <a:noFill/>
                </a:ln>
                <a:solidFill>
                  <a:schemeClr val="tx1"/>
                </a:solidFill>
                <a:effectLst/>
                <a:uLnTx/>
                <a:uFillTx/>
                <a:latin typeface="+mn-lt"/>
                <a:cs typeface="+mn-cs"/>
              </a:rPr>
              <a:t> in many countries is often </a:t>
            </a:r>
            <a:r>
              <a:rPr kumimoji="0" lang="en-US" sz="2400" b="1" i="0" strike="noStrike" kern="1200" cap="none" spc="0" normalizeH="0" noProof="0" dirty="0">
                <a:ln>
                  <a:noFill/>
                </a:ln>
                <a:solidFill>
                  <a:srgbClr val="FF0000"/>
                </a:solidFill>
                <a:effectLst/>
                <a:uLnTx/>
                <a:uFillTx/>
                <a:latin typeface="+mn-lt"/>
                <a:cs typeface="+mn-cs"/>
              </a:rPr>
              <a:t>pro-cyclical</a:t>
            </a:r>
            <a:r>
              <a:rPr lang="en-US" sz="2400" dirty="0">
                <a:solidFill>
                  <a:srgbClr val="FF0000"/>
                </a:solidFill>
              </a:rPr>
              <a:t>.</a:t>
            </a:r>
            <a:endParaRPr kumimoji="0" lang="en-US" sz="2400" b="0" i="0" strike="noStrike" kern="1200" cap="none" spc="0" normalizeH="0" noProof="0" dirty="0">
              <a:ln>
                <a:noFill/>
              </a:ln>
              <a:solidFill>
                <a:srgbClr val="FF0000"/>
              </a:solidFill>
              <a:effectLst/>
              <a:uLnTx/>
              <a:uFillTx/>
              <a:latin typeface="+mn-lt"/>
              <a:cs typeface="+mn-cs"/>
            </a:endParaRPr>
          </a:p>
          <a:p>
            <a:pPr marR="0" lvl="0" algn="l" defTabSz="914400" rtl="0" eaLnBrk="1" fontAlgn="auto" latinLnBrk="0" hangingPunct="1">
              <a:spcBef>
                <a:spcPct val="20000"/>
              </a:spcBef>
              <a:spcAft>
                <a:spcPts val="0"/>
              </a:spcAft>
              <a:buClrTx/>
              <a:buSzTx/>
              <a:tabLst/>
              <a:defRPr/>
            </a:pPr>
            <a:endParaRPr kumimoji="0" lang="en-US" sz="2400" b="0" i="0" strike="noStrike" kern="1200" cap="none" spc="0" normalizeH="0" baseline="0" noProof="0" dirty="0">
              <a:ln>
                <a:noFill/>
              </a:ln>
              <a:solidFill>
                <a:srgbClr val="FF0000"/>
              </a:solidFill>
              <a:effectLst/>
              <a:uLnTx/>
              <a:uFillTx/>
              <a:latin typeface="+mn-lt"/>
              <a:cs typeface="+mn-cs"/>
            </a:endParaRPr>
          </a:p>
          <a:p>
            <a:pPr marL="274320" lvl="2" indent="-274320">
              <a:spcBef>
                <a:spcPts val="600"/>
              </a:spcBef>
              <a:spcAft>
                <a:spcPts val="600"/>
              </a:spcAft>
              <a:defRPr/>
            </a:pPr>
            <a:r>
              <a:rPr lang="en-US" sz="2400" dirty="0"/>
              <a:t>Often, this is because of s</a:t>
            </a:r>
            <a:r>
              <a:rPr kumimoji="0" lang="en-US" sz="2400" i="0" u="none" strike="noStrike" kern="1200" cap="none" spc="0" normalizeH="0" baseline="0" noProof="0" dirty="0" err="1">
                <a:ln>
                  <a:noFill/>
                </a:ln>
                <a:solidFill>
                  <a:schemeClr val="tx1"/>
                </a:solidFill>
                <a:effectLst/>
                <a:uLnTx/>
                <a:uFillTx/>
              </a:rPr>
              <a:t>upply</a:t>
            </a:r>
            <a:r>
              <a:rPr kumimoji="0" lang="en-US" sz="2400" i="0" u="none" strike="noStrike" kern="1200" cap="none" spc="0" normalizeH="0" noProof="0" dirty="0">
                <a:ln>
                  <a:noFill/>
                </a:ln>
                <a:solidFill>
                  <a:schemeClr val="tx1"/>
                </a:solidFill>
                <a:effectLst/>
                <a:uLnTx/>
                <a:uFillTx/>
              </a:rPr>
              <a:t> of credit and political distortions:</a:t>
            </a:r>
          </a:p>
          <a:p>
            <a:pPr marL="274320" lvl="3" indent="-274320">
              <a:spcBef>
                <a:spcPts val="600"/>
              </a:spcBef>
              <a:spcAft>
                <a:spcPts val="600"/>
              </a:spcAft>
              <a:buFont typeface="Arial" pitchFamily="34" charset="0"/>
              <a:buChar char="•"/>
              <a:defRPr/>
            </a:pPr>
            <a:r>
              <a:rPr kumimoji="0" lang="en-US" sz="2400" b="1" i="0" u="none" strike="noStrike" kern="1200" cap="none" spc="0" normalizeH="0" baseline="0" noProof="0" dirty="0">
                <a:ln>
                  <a:noFill/>
                </a:ln>
                <a:solidFill>
                  <a:schemeClr val="tx1"/>
                </a:solidFill>
                <a:effectLst/>
                <a:uLnTx/>
                <a:uFillTx/>
                <a:latin typeface="+mn-lt"/>
                <a:cs typeface="+mn-cs"/>
              </a:rPr>
              <a:t>In booms:</a:t>
            </a:r>
          </a:p>
          <a:p>
            <a:pPr marL="731520" lvl="4" indent="-274320">
              <a:spcBef>
                <a:spcPts val="600"/>
              </a:spcBef>
              <a:spcAft>
                <a:spcPts val="600"/>
              </a:spcAft>
              <a:buFont typeface="Wingdings" pitchFamily="2" charset="2"/>
              <a:buChar char="Ø"/>
              <a:defRPr/>
            </a:pPr>
            <a:r>
              <a:rPr lang="en-US" sz="2400" dirty="0"/>
              <a:t>Governments</a:t>
            </a:r>
            <a:r>
              <a:rPr kumimoji="0" lang="en-US" sz="2400" b="0" i="0" u="none" strike="noStrike" kern="1200" cap="none" spc="0" normalizeH="0" noProof="0" dirty="0">
                <a:ln>
                  <a:noFill/>
                </a:ln>
                <a:solidFill>
                  <a:schemeClr val="tx1"/>
                </a:solidFill>
                <a:effectLst/>
                <a:uLnTx/>
                <a:uFillTx/>
                <a:latin typeface="+mn-lt"/>
                <a:cs typeface="+mn-cs"/>
              </a:rPr>
              <a:t> can borrow more </a:t>
            </a:r>
            <a:r>
              <a:rPr lang="en-US" sz="2400" dirty="0">
                <a:latin typeface="+mn-lt"/>
              </a:rPr>
              <a:t>easily </a:t>
            </a:r>
          </a:p>
          <a:p>
            <a:pPr marL="731520" lvl="4" indent="-274320">
              <a:spcBef>
                <a:spcPts val="600"/>
              </a:spcBef>
              <a:spcAft>
                <a:spcPts val="600"/>
              </a:spcAft>
              <a:buFont typeface="Wingdings" pitchFamily="2" charset="2"/>
              <a:buChar char="Ø"/>
              <a:defRPr/>
            </a:pPr>
            <a:r>
              <a:rPr lang="en-US" sz="2400" dirty="0">
                <a:latin typeface="+mn-lt"/>
              </a:rPr>
              <a:t>Higher </a:t>
            </a:r>
            <a:r>
              <a:rPr kumimoji="0" lang="en-US" sz="2400" b="0" i="0" u="none" strike="noStrike" kern="1200" cap="none" spc="0" normalizeH="0" baseline="0" noProof="0" dirty="0">
                <a:ln>
                  <a:noFill/>
                </a:ln>
                <a:solidFill>
                  <a:schemeClr val="tx1"/>
                </a:solidFill>
                <a:effectLst/>
                <a:uLnTx/>
                <a:uFillTx/>
                <a:latin typeface="+mn-lt"/>
                <a:cs typeface="+mn-cs"/>
              </a:rPr>
              <a:t>revenues allow higher spending</a:t>
            </a:r>
            <a:endParaRPr kumimoji="0" lang="en-US" sz="2400" b="0" i="0" u="none" strike="noStrike" kern="1200" cap="none" spc="0" normalizeH="0" noProof="0" dirty="0">
              <a:ln>
                <a:noFill/>
              </a:ln>
              <a:solidFill>
                <a:schemeClr val="tx1"/>
              </a:solidFill>
              <a:effectLst/>
              <a:uLnTx/>
              <a:uFillTx/>
              <a:latin typeface="+mn-lt"/>
              <a:cs typeface="+mn-cs"/>
            </a:endParaRPr>
          </a:p>
          <a:p>
            <a:pPr marL="731520" lvl="4" indent="-274320">
              <a:spcBef>
                <a:spcPts val="600"/>
              </a:spcBef>
              <a:spcAft>
                <a:spcPts val="600"/>
              </a:spcAft>
              <a:buFont typeface="Wingdings" pitchFamily="2" charset="2"/>
              <a:buChar char="Ø"/>
              <a:defRPr/>
            </a:pPr>
            <a:r>
              <a:rPr kumimoji="0" lang="en-US" sz="2400" b="0" i="0" u="none" strike="noStrike" kern="1200" cap="none" spc="0" normalizeH="0" baseline="0" noProof="0" dirty="0">
                <a:ln>
                  <a:noFill/>
                </a:ln>
                <a:solidFill>
                  <a:schemeClr val="tx1"/>
                </a:solidFill>
                <a:effectLst/>
                <a:uLnTx/>
                <a:uFillTx/>
                <a:latin typeface="+mn-lt"/>
                <a:cs typeface="+mn-cs"/>
              </a:rPr>
              <a:t>Leaders find it harder to resist demands when times are good</a:t>
            </a:r>
          </a:p>
          <a:p>
            <a:pPr marL="274320" lvl="3" indent="-274320">
              <a:spcBef>
                <a:spcPts val="600"/>
              </a:spcBef>
              <a:spcAft>
                <a:spcPts val="600"/>
              </a:spcAft>
              <a:buFont typeface="Arial" pitchFamily="34" charset="0"/>
              <a:buChar char="•"/>
              <a:defRPr/>
            </a:pPr>
            <a:r>
              <a:rPr lang="en-US" sz="2400" b="1" dirty="0"/>
              <a:t>In busts: </a:t>
            </a:r>
          </a:p>
          <a:p>
            <a:pPr marL="731520" lvl="4" indent="-274320">
              <a:spcBef>
                <a:spcPts val="600"/>
              </a:spcBef>
              <a:spcAft>
                <a:spcPts val="600"/>
              </a:spcAft>
              <a:buFont typeface="Wingdings" pitchFamily="2" charset="2"/>
              <a:buChar char="Ø"/>
              <a:defRPr/>
            </a:pPr>
            <a:r>
              <a:rPr lang="en-US" sz="2400" dirty="0"/>
              <a:t>Governments cannot borrow (or can do so only at very high interest rates)</a:t>
            </a:r>
          </a:p>
          <a:p>
            <a:pPr marL="731520" lvl="4" indent="-274320">
              <a:spcBef>
                <a:spcPts val="600"/>
              </a:spcBef>
              <a:spcAft>
                <a:spcPts val="600"/>
              </a:spcAft>
              <a:buFont typeface="Wingdings" pitchFamily="2" charset="2"/>
              <a:buChar char="Ø"/>
              <a:defRPr/>
            </a:pPr>
            <a:r>
              <a:rPr lang="en-US" sz="2400" dirty="0"/>
              <a:t>Lower revenues force lower spending when fiscal rules apply (cannot run deficits beyond certain level) </a:t>
            </a:r>
          </a:p>
        </p:txBody>
      </p:sp>
    </p:spTree>
    <p:extLst>
      <p:ext uri="{BB962C8B-B14F-4D97-AF65-F5344CB8AC3E}">
        <p14:creationId xmlns:p14="http://schemas.microsoft.com/office/powerpoint/2010/main" val="28353228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clrChange>
              <a:clrFrom>
                <a:srgbClr val="FFFFFF"/>
              </a:clrFrom>
              <a:clrTo>
                <a:srgbClr val="FFFFFF">
                  <a:alpha val="0"/>
                </a:srgbClr>
              </a:clrTo>
            </a:clrChange>
          </a:blip>
          <a:stretch>
            <a:fillRect/>
          </a:stretch>
        </p:blipFill>
        <p:spPr>
          <a:xfrm>
            <a:off x="1097280" y="1353312"/>
            <a:ext cx="7415784" cy="4552875"/>
          </a:xfrm>
          <a:prstGeom prst="rect">
            <a:avLst/>
          </a:prstGeom>
        </p:spPr>
      </p:pic>
      <p:pic>
        <p:nvPicPr>
          <p:cNvPr id="4" name="Picture 3"/>
          <p:cNvPicPr>
            <a:picLocks noChangeAspect="1"/>
          </p:cNvPicPr>
          <p:nvPr/>
        </p:nvPicPr>
        <p:blipFill>
          <a:blip r:embed="rId4">
            <a:clrChange>
              <a:clrFrom>
                <a:srgbClr val="FFFFFF"/>
              </a:clrFrom>
              <a:clrTo>
                <a:srgbClr val="FFFFFF">
                  <a:alpha val="0"/>
                </a:srgbClr>
              </a:clrTo>
            </a:clrChange>
          </a:blip>
          <a:stretch>
            <a:fillRect/>
          </a:stretch>
        </p:blipFill>
        <p:spPr>
          <a:xfrm>
            <a:off x="1097280" y="1353312"/>
            <a:ext cx="7410450" cy="4552950"/>
          </a:xfrm>
          <a:prstGeom prst="rect">
            <a:avLst/>
          </a:prstGeom>
        </p:spPr>
      </p:pic>
      <p:sp>
        <p:nvSpPr>
          <p:cNvPr id="2" name="Title 1"/>
          <p:cNvSpPr>
            <a:spLocks noGrp="1"/>
          </p:cNvSpPr>
          <p:nvPr>
            <p:ph type="title"/>
          </p:nvPr>
        </p:nvSpPr>
        <p:spPr>
          <a:xfrm>
            <a:off x="0" y="0"/>
            <a:ext cx="7886700" cy="1050587"/>
          </a:xfrm>
        </p:spPr>
        <p:txBody>
          <a:bodyPr/>
          <a:lstStyle/>
          <a:p>
            <a:r>
              <a:rPr lang="en-US" dirty="0">
                <a:solidFill>
                  <a:schemeClr val="bg1"/>
                </a:solidFill>
              </a:rPr>
              <a:t>Fiscal rules or responsibility laws help to define the scope of the MTFF</a:t>
            </a:r>
          </a:p>
        </p:txBody>
      </p:sp>
      <p:sp>
        <p:nvSpPr>
          <p:cNvPr id="7" name="Rectangle 6"/>
          <p:cNvSpPr/>
          <p:nvPr/>
        </p:nvSpPr>
        <p:spPr>
          <a:xfrm>
            <a:off x="523059" y="3531256"/>
            <a:ext cx="7984671" cy="2462213"/>
          </a:xfrm>
          <a:prstGeom prst="rect">
            <a:avLst/>
          </a:prstGeom>
        </p:spPr>
        <p:txBody>
          <a:bodyPr wrap="square">
            <a:spAutoFit/>
          </a:bodyPr>
          <a:lstStyle/>
          <a:p>
            <a:pPr>
              <a:spcAft>
                <a:spcPct val="35000"/>
              </a:spcAft>
            </a:pPr>
            <a:r>
              <a:rPr lang="en-US" sz="2000" dirty="0"/>
              <a:t>A </a:t>
            </a:r>
            <a:r>
              <a:rPr lang="en-US" sz="2000" b="1" dirty="0"/>
              <a:t>fiscal policy rule </a:t>
            </a:r>
            <a:r>
              <a:rPr lang="en-US" sz="2000" dirty="0"/>
              <a:t>is a permanent constraint on fiscal policy, expressed in terms of a numerical indicator of fiscal performance, such as:</a:t>
            </a:r>
          </a:p>
          <a:p>
            <a:pPr lvl="2">
              <a:spcAft>
                <a:spcPct val="35000"/>
              </a:spcAft>
            </a:pPr>
            <a:r>
              <a:rPr lang="en-US" sz="2000" dirty="0"/>
              <a:t>Government budget deficit</a:t>
            </a:r>
            <a:br>
              <a:rPr lang="en-US" sz="2000" dirty="0"/>
            </a:br>
            <a:r>
              <a:rPr lang="en-US" sz="2000" dirty="0"/>
              <a:t>Expenditure growth</a:t>
            </a:r>
            <a:br>
              <a:rPr lang="en-US" sz="2000" dirty="0"/>
            </a:br>
            <a:r>
              <a:rPr lang="en-US" sz="2000" dirty="0"/>
              <a:t>Government debt</a:t>
            </a:r>
          </a:p>
          <a:p>
            <a:r>
              <a:rPr lang="en-US" sz="2000" dirty="0"/>
              <a:t>Such constraints are usually explicitly written in laws, or constitutions, or in international treaties</a:t>
            </a:r>
          </a:p>
        </p:txBody>
      </p:sp>
    </p:spTree>
    <p:extLst>
      <p:ext uri="{BB962C8B-B14F-4D97-AF65-F5344CB8AC3E}">
        <p14:creationId xmlns:p14="http://schemas.microsoft.com/office/powerpoint/2010/main" val="2715045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356" y="-190686"/>
            <a:ext cx="7886700" cy="1325563"/>
          </a:xfrm>
        </p:spPr>
        <p:txBody>
          <a:bodyPr>
            <a:normAutofit/>
          </a:bodyPr>
          <a:lstStyle/>
          <a:p>
            <a:r>
              <a:rPr 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t>Generic features of strategic planning</a:t>
            </a:r>
          </a:p>
        </p:txBody>
      </p:sp>
      <p:sp>
        <p:nvSpPr>
          <p:cNvPr id="3" name="Content Placeholder 2"/>
          <p:cNvSpPr>
            <a:spLocks noGrp="1"/>
          </p:cNvSpPr>
          <p:nvPr>
            <p:ph idx="1"/>
          </p:nvPr>
        </p:nvSpPr>
        <p:spPr>
          <a:xfrm>
            <a:off x="378759" y="1134877"/>
            <a:ext cx="7886700" cy="4351338"/>
          </a:xfrm>
        </p:spPr>
        <p:txBody>
          <a:bodyPr>
            <a:normAutofit/>
          </a:bodyPr>
          <a:lstStyle/>
          <a:p>
            <a:endParaRPr lang="en-US" dirty="0"/>
          </a:p>
          <a:p>
            <a:r>
              <a:rPr lang="en-US" sz="2400" dirty="0">
                <a:latin typeface="Segoe UI" panose="020B0502040204020203" pitchFamily="34" charset="0"/>
                <a:ea typeface="Segoe UI" panose="020B0502040204020203" pitchFamily="34" charset="0"/>
                <a:cs typeface="Segoe UI" panose="020B0502040204020203" pitchFamily="34" charset="0"/>
              </a:rPr>
              <a:t>A </a:t>
            </a:r>
            <a:r>
              <a:rPr lang="en-US" sz="2400" b="1" dirty="0">
                <a:latin typeface="Segoe UI" panose="020B0502040204020203" pitchFamily="34" charset="0"/>
                <a:ea typeface="Segoe UI" panose="020B0502040204020203" pitchFamily="34" charset="0"/>
                <a:cs typeface="Segoe UI" panose="020B0502040204020203" pitchFamily="34" charset="0"/>
              </a:rPr>
              <a:t>situational analysis </a:t>
            </a:r>
            <a:r>
              <a:rPr lang="en-US" sz="2400" dirty="0">
                <a:latin typeface="Segoe UI" panose="020B0502040204020203" pitchFamily="34" charset="0"/>
                <a:ea typeface="Segoe UI" panose="020B0502040204020203" pitchFamily="34" charset="0"/>
                <a:cs typeface="Segoe UI" panose="020B0502040204020203" pitchFamily="34" charset="0"/>
              </a:rPr>
              <a:t>of the strengths and weaknesses- SWOT.  </a:t>
            </a:r>
          </a:p>
          <a:p>
            <a:r>
              <a:rPr lang="en-US" sz="2400" dirty="0">
                <a:latin typeface="Segoe UI" panose="020B0502040204020203" pitchFamily="34" charset="0"/>
                <a:ea typeface="Segoe UI" panose="020B0502040204020203" pitchFamily="34" charset="0"/>
                <a:cs typeface="Segoe UI" panose="020B0502040204020203" pitchFamily="34" charset="0"/>
              </a:rPr>
              <a:t>A </a:t>
            </a:r>
            <a:r>
              <a:rPr lang="en-US" sz="2400" b="1" dirty="0">
                <a:latin typeface="Segoe UI" panose="020B0502040204020203" pitchFamily="34" charset="0"/>
                <a:ea typeface="Segoe UI" panose="020B0502040204020203" pitchFamily="34" charset="0"/>
                <a:cs typeface="Segoe UI" panose="020B0502040204020203" pitchFamily="34" charset="0"/>
              </a:rPr>
              <a:t>vision</a:t>
            </a:r>
            <a:r>
              <a:rPr lang="en-US" sz="2400" dirty="0">
                <a:latin typeface="Segoe UI" panose="020B0502040204020203" pitchFamily="34" charset="0"/>
                <a:ea typeface="Segoe UI" panose="020B0502040204020203" pitchFamily="34" charset="0"/>
                <a:cs typeface="Segoe UI" panose="020B0502040204020203" pitchFamily="34" charset="0"/>
              </a:rPr>
              <a:t> and </a:t>
            </a:r>
            <a:r>
              <a:rPr lang="en-US" sz="2400" b="1" dirty="0">
                <a:latin typeface="Segoe UI" panose="020B0502040204020203" pitchFamily="34" charset="0"/>
                <a:ea typeface="Segoe UI" panose="020B0502040204020203" pitchFamily="34" charset="0"/>
                <a:cs typeface="Segoe UI" panose="020B0502040204020203" pitchFamily="34" charset="0"/>
              </a:rPr>
              <a:t>mission</a:t>
            </a:r>
            <a:r>
              <a:rPr lang="en-US" sz="2400" dirty="0">
                <a:latin typeface="Segoe UI" panose="020B0502040204020203" pitchFamily="34" charset="0"/>
                <a:ea typeface="Segoe UI" panose="020B0502040204020203" pitchFamily="34" charset="0"/>
                <a:cs typeface="Segoe UI" panose="020B0502040204020203" pitchFamily="34" charset="0"/>
              </a:rPr>
              <a:t> statement </a:t>
            </a:r>
          </a:p>
          <a:p>
            <a:r>
              <a:rPr lang="en-US" sz="2400" dirty="0">
                <a:latin typeface="Segoe UI" panose="020B0502040204020203" pitchFamily="34" charset="0"/>
                <a:ea typeface="Segoe UI" panose="020B0502040204020203" pitchFamily="34" charset="0"/>
                <a:cs typeface="Segoe UI" panose="020B0502040204020203" pitchFamily="34" charset="0"/>
              </a:rPr>
              <a:t>General </a:t>
            </a:r>
            <a:r>
              <a:rPr lang="en-US" sz="2400" b="1" dirty="0">
                <a:latin typeface="Segoe UI" panose="020B0502040204020203" pitchFamily="34" charset="0"/>
                <a:ea typeface="Segoe UI" panose="020B0502040204020203" pitchFamily="34" charset="0"/>
                <a:cs typeface="Segoe UI" panose="020B0502040204020203" pitchFamily="34" charset="0"/>
              </a:rPr>
              <a:t>goals,</a:t>
            </a:r>
            <a:r>
              <a:rPr lang="en-US" sz="2400" dirty="0">
                <a:latin typeface="Segoe UI" panose="020B0502040204020203" pitchFamily="34" charset="0"/>
                <a:ea typeface="Segoe UI" panose="020B0502040204020203" pitchFamily="34" charset="0"/>
                <a:cs typeface="Segoe UI" panose="020B0502040204020203" pitchFamily="34" charset="0"/>
              </a:rPr>
              <a:t> specific </a:t>
            </a:r>
            <a:r>
              <a:rPr lang="en-US" sz="2400" b="1" dirty="0">
                <a:latin typeface="Segoe UI" panose="020B0502040204020203" pitchFamily="34" charset="0"/>
                <a:ea typeface="Segoe UI" panose="020B0502040204020203" pitchFamily="34" charset="0"/>
                <a:cs typeface="Segoe UI" panose="020B0502040204020203" pitchFamily="34" charset="0"/>
              </a:rPr>
              <a:t>targets or objectives</a:t>
            </a:r>
            <a:r>
              <a:rPr lang="en-US" sz="2400" dirty="0">
                <a:latin typeface="Segoe UI" panose="020B0502040204020203" pitchFamily="34" charset="0"/>
                <a:ea typeface="Segoe UI" panose="020B0502040204020203" pitchFamily="34" charset="0"/>
                <a:cs typeface="Segoe UI" panose="020B0502040204020203" pitchFamily="34" charset="0"/>
              </a:rPr>
              <a:t>, and performance </a:t>
            </a:r>
            <a:r>
              <a:rPr lang="en-US" sz="2400" b="1" dirty="0">
                <a:latin typeface="Segoe UI" panose="020B0502040204020203" pitchFamily="34" charset="0"/>
                <a:ea typeface="Segoe UI" panose="020B0502040204020203" pitchFamily="34" charset="0"/>
                <a:cs typeface="Segoe UI" panose="020B0502040204020203" pitchFamily="34" charset="0"/>
              </a:rPr>
              <a:t>measurements</a:t>
            </a:r>
            <a:r>
              <a:rPr lang="en-US" sz="2400" dirty="0">
                <a:latin typeface="Segoe UI" panose="020B0502040204020203" pitchFamily="34" charset="0"/>
                <a:ea typeface="Segoe UI" panose="020B0502040204020203" pitchFamily="34" charset="0"/>
                <a:cs typeface="Segoe UI" panose="020B0502040204020203" pitchFamily="34" charset="0"/>
              </a:rPr>
              <a:t> to progress; </a:t>
            </a:r>
          </a:p>
          <a:p>
            <a:r>
              <a:rPr lang="en-US" sz="2400" dirty="0">
                <a:latin typeface="Segoe UI" panose="020B0502040204020203" pitchFamily="34" charset="0"/>
                <a:ea typeface="Segoe UI" panose="020B0502040204020203" pitchFamily="34" charset="0"/>
                <a:cs typeface="Segoe UI" panose="020B0502040204020203" pitchFamily="34" charset="0"/>
              </a:rPr>
              <a:t>A set of “action” </a:t>
            </a:r>
            <a:r>
              <a:rPr lang="en-US" sz="2400" b="1" dirty="0">
                <a:latin typeface="Segoe UI" panose="020B0502040204020203" pitchFamily="34" charset="0"/>
                <a:ea typeface="Segoe UI" panose="020B0502040204020203" pitchFamily="34" charset="0"/>
                <a:cs typeface="Segoe UI" panose="020B0502040204020203" pitchFamily="34" charset="0"/>
              </a:rPr>
              <a:t>strategies </a:t>
            </a:r>
            <a:r>
              <a:rPr lang="en-US" sz="2400" dirty="0">
                <a:latin typeface="Segoe UI" panose="020B0502040204020203" pitchFamily="34" charset="0"/>
                <a:ea typeface="Segoe UI" panose="020B0502040204020203" pitchFamily="34" charset="0"/>
                <a:cs typeface="Segoe UI" panose="020B0502040204020203" pitchFamily="34" charset="0"/>
              </a:rPr>
              <a:t>to accomplish goals and objectives; </a:t>
            </a:r>
          </a:p>
          <a:p>
            <a:r>
              <a:rPr lang="en-US" sz="2400" b="1" dirty="0">
                <a:latin typeface="Segoe UI" panose="020B0502040204020203" pitchFamily="34" charset="0"/>
                <a:ea typeface="Segoe UI" panose="020B0502040204020203" pitchFamily="34" charset="0"/>
                <a:cs typeface="Segoe UI" panose="020B0502040204020203" pitchFamily="34" charset="0"/>
              </a:rPr>
              <a:t>Implementation</a:t>
            </a:r>
            <a:r>
              <a:rPr lang="en-US" sz="2400" dirty="0">
                <a:latin typeface="Segoe UI" panose="020B0502040204020203" pitchFamily="34" charset="0"/>
                <a:ea typeface="Segoe UI" panose="020B0502040204020203" pitchFamily="34" charset="0"/>
                <a:cs typeface="Segoe UI" panose="020B0502040204020203" pitchFamily="34" charset="0"/>
              </a:rPr>
              <a:t> of detailed operational or tactical plans  </a:t>
            </a:r>
          </a:p>
          <a:p>
            <a:r>
              <a:rPr lang="en-US" sz="2400" b="1" dirty="0">
                <a:latin typeface="Segoe UI" panose="020B0502040204020203" pitchFamily="34" charset="0"/>
                <a:ea typeface="Segoe UI" panose="020B0502040204020203" pitchFamily="34" charset="0"/>
                <a:cs typeface="Segoe UI" panose="020B0502040204020203" pitchFamily="34" charset="0"/>
              </a:rPr>
              <a:t>M&amp;E.</a:t>
            </a:r>
            <a:r>
              <a:rPr lang="en-US" sz="2400" dirty="0">
                <a:latin typeface="Segoe UI" panose="020B0502040204020203" pitchFamily="34" charset="0"/>
                <a:ea typeface="Segoe UI" panose="020B0502040204020203" pitchFamily="34" charset="0"/>
                <a:cs typeface="Segoe UI" panose="020B0502040204020203" pitchFamily="34" charset="0"/>
              </a:rPr>
              <a:t> </a:t>
            </a:r>
          </a:p>
          <a:p>
            <a:endParaRPr lang="en-US" dirty="0"/>
          </a:p>
        </p:txBody>
      </p:sp>
    </p:spTree>
    <p:extLst>
      <p:ext uri="{BB962C8B-B14F-4D97-AF65-F5344CB8AC3E}">
        <p14:creationId xmlns:p14="http://schemas.microsoft.com/office/powerpoint/2010/main" val="38010448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cNvSpPr>
            <a:spLocks noGrp="1"/>
          </p:cNvSpPr>
          <p:nvPr>
            <p:ph type="title"/>
          </p:nvPr>
        </p:nvSpPr>
        <p:spPr>
          <a:xfrm>
            <a:off x="0" y="0"/>
            <a:ext cx="7886700" cy="1050587"/>
          </a:xfrm>
        </p:spPr>
        <p:txBody>
          <a:bodyPr/>
          <a:lstStyle/>
          <a:p>
            <a:r>
              <a:rPr lang="en-US" dirty="0">
                <a:solidFill>
                  <a:schemeClr val="bg1"/>
                </a:solidFill>
              </a:rPr>
              <a:t>What are some examples of fiscal rules or fiscal responsibility requirements?</a:t>
            </a:r>
          </a:p>
        </p:txBody>
      </p:sp>
      <p:pic>
        <p:nvPicPr>
          <p:cNvPr id="4" name="Flag Bar"/>
          <p:cNvPicPr>
            <a:picLocks noChangeAspect="1"/>
          </p:cNvPicPr>
          <p:nvPr/>
        </p:nvPicPr>
        <p:blipFill>
          <a:blip r:embed="rId3"/>
          <a:stretch>
            <a:fillRect/>
          </a:stretch>
        </p:blipFill>
        <p:spPr>
          <a:xfrm>
            <a:off x="836159" y="5009469"/>
            <a:ext cx="7210425" cy="1019175"/>
          </a:xfrm>
          <a:prstGeom prst="rect">
            <a:avLst/>
          </a:prstGeom>
        </p:spPr>
      </p:pic>
      <p:pic>
        <p:nvPicPr>
          <p:cNvPr id="9" name="Select Kenya Box"/>
          <p:cNvPicPr>
            <a:picLocks noChangeAspect="1"/>
          </p:cNvPicPr>
          <p:nvPr/>
        </p:nvPicPr>
        <p:blipFill>
          <a:blip r:embed="rId4">
            <a:clrChange>
              <a:clrFrom>
                <a:srgbClr val="FFFFFF"/>
              </a:clrFrom>
              <a:clrTo>
                <a:srgbClr val="FFFFFF">
                  <a:alpha val="0"/>
                </a:srgbClr>
              </a:clrTo>
            </a:clrChange>
          </a:blip>
          <a:stretch>
            <a:fillRect/>
          </a:stretch>
        </p:blipFill>
        <p:spPr>
          <a:xfrm>
            <a:off x="3020786" y="5009469"/>
            <a:ext cx="923925" cy="1019175"/>
          </a:xfrm>
          <a:prstGeom prst="rect">
            <a:avLst/>
          </a:prstGeom>
        </p:spPr>
      </p:pic>
      <p:pic>
        <p:nvPicPr>
          <p:cNvPr id="18" name="Select Uganda Box"/>
          <p:cNvPicPr>
            <a:picLocks noChangeAspect="1"/>
          </p:cNvPicPr>
          <p:nvPr/>
        </p:nvPicPr>
        <p:blipFill>
          <a:blip r:embed="rId4">
            <a:clrChange>
              <a:clrFrom>
                <a:srgbClr val="FFFFFF"/>
              </a:clrFrom>
              <a:clrTo>
                <a:srgbClr val="FFFFFF">
                  <a:alpha val="0"/>
                </a:srgbClr>
              </a:clrTo>
            </a:clrChange>
          </a:blip>
          <a:stretch>
            <a:fillRect/>
          </a:stretch>
        </p:blipFill>
        <p:spPr>
          <a:xfrm>
            <a:off x="6060326" y="5032871"/>
            <a:ext cx="923925" cy="1019175"/>
          </a:xfrm>
          <a:prstGeom prst="rect">
            <a:avLst/>
          </a:prstGeom>
        </p:spPr>
      </p:pic>
      <p:sp>
        <p:nvSpPr>
          <p:cNvPr id="35" name="TextBox 34">
            <a:extLst/>
          </p:cNvPr>
          <p:cNvSpPr txBox="1"/>
          <p:nvPr/>
        </p:nvSpPr>
        <p:spPr>
          <a:xfrm>
            <a:off x="708648" y="1719336"/>
            <a:ext cx="8196692" cy="3046988"/>
          </a:xfrm>
          <a:prstGeom prst="rect">
            <a:avLst/>
          </a:prstGeom>
          <a:noFill/>
        </p:spPr>
        <p:txBody>
          <a:bodyPr wrap="square" rtlCol="0">
            <a:spAutoFit/>
          </a:bodyPr>
          <a:lstStyle/>
          <a:p>
            <a:pPr marL="285750" indent="-285750">
              <a:buFont typeface="Arial" panose="020B0604020202020204" pitchFamily="34" charset="0"/>
              <a:buChar char="•"/>
            </a:pPr>
            <a:r>
              <a:rPr lang="en-AU" sz="3200" dirty="0"/>
              <a:t>Guidelines on fiscal policy</a:t>
            </a:r>
          </a:p>
          <a:p>
            <a:pPr marL="285750" indent="-285750">
              <a:buFont typeface="Arial" panose="020B0604020202020204" pitchFamily="34" charset="0"/>
              <a:buChar char="•"/>
            </a:pPr>
            <a:r>
              <a:rPr lang="en-AU" sz="3200" dirty="0"/>
              <a:t>Fiscal transparency </a:t>
            </a:r>
          </a:p>
          <a:p>
            <a:pPr marL="285750" indent="-285750">
              <a:buFont typeface="Arial" panose="020B0604020202020204" pitchFamily="34" charset="0"/>
              <a:buChar char="•"/>
            </a:pPr>
            <a:r>
              <a:rPr lang="en-AU" sz="3200" dirty="0"/>
              <a:t>How the fiscal framework should be documented</a:t>
            </a:r>
          </a:p>
          <a:p>
            <a:pPr marL="285750" indent="-285750">
              <a:buFont typeface="Arial" panose="020B0604020202020204" pitchFamily="34" charset="0"/>
              <a:buChar char="•"/>
            </a:pPr>
            <a:r>
              <a:rPr lang="en-AU" sz="3200" dirty="0"/>
              <a:t>Fiscal risks reporting</a:t>
            </a:r>
          </a:p>
          <a:p>
            <a:pPr marL="285750" indent="-285750">
              <a:buFont typeface="Arial" panose="020B0604020202020204" pitchFamily="34" charset="0"/>
              <a:buChar char="•"/>
            </a:pPr>
            <a:endParaRPr lang="en-AU" sz="3200" dirty="0"/>
          </a:p>
        </p:txBody>
      </p:sp>
    </p:spTree>
    <p:extLst>
      <p:ext uri="{BB962C8B-B14F-4D97-AF65-F5344CB8AC3E}">
        <p14:creationId xmlns:p14="http://schemas.microsoft.com/office/powerpoint/2010/main" val="24976910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White background Uganda"/>
          <p:cNvSpPr/>
          <p:nvPr/>
        </p:nvSpPr>
        <p:spPr>
          <a:xfrm>
            <a:off x="-173546" y="-146304"/>
            <a:ext cx="9656064" cy="75895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Uganda Title"/>
          <p:cNvSpPr txBox="1"/>
          <p:nvPr/>
        </p:nvSpPr>
        <p:spPr>
          <a:xfrm>
            <a:off x="2860655" y="196953"/>
            <a:ext cx="3312962" cy="369332"/>
          </a:xfrm>
          <a:prstGeom prst="rect">
            <a:avLst/>
          </a:prstGeom>
          <a:no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UGANDA</a:t>
            </a:r>
          </a:p>
        </p:txBody>
      </p:sp>
      <p:grpSp>
        <p:nvGrpSpPr>
          <p:cNvPr id="5" name="Uganda FR text"/>
          <p:cNvGrpSpPr/>
          <p:nvPr/>
        </p:nvGrpSpPr>
        <p:grpSpPr>
          <a:xfrm>
            <a:off x="2079912" y="580491"/>
            <a:ext cx="4993105" cy="6161719"/>
            <a:chOff x="2079912" y="580491"/>
            <a:chExt cx="4993105" cy="6161719"/>
          </a:xfrm>
        </p:grpSpPr>
        <p:pic>
          <p:nvPicPr>
            <p:cNvPr id="6" name="Uganda lower text"/>
            <p:cNvPicPr>
              <a:picLocks noChangeAspect="1"/>
            </p:cNvPicPr>
            <p:nvPr/>
          </p:nvPicPr>
          <p:blipFill>
            <a:blip r:embed="rId2"/>
            <a:stretch>
              <a:fillRect/>
            </a:stretch>
          </p:blipFill>
          <p:spPr>
            <a:xfrm>
              <a:off x="2079912" y="2459962"/>
              <a:ext cx="4783096" cy="4282248"/>
            </a:xfrm>
            <a:prstGeom prst="rect">
              <a:avLst/>
            </a:prstGeom>
          </p:spPr>
        </p:pic>
        <p:pic>
          <p:nvPicPr>
            <p:cNvPr id="7" name="Uganda upper text"/>
            <p:cNvPicPr>
              <a:picLocks noChangeAspect="1"/>
            </p:cNvPicPr>
            <p:nvPr/>
          </p:nvPicPr>
          <p:blipFill>
            <a:blip r:embed="rId3">
              <a:clrChange>
                <a:clrFrom>
                  <a:srgbClr val="FFFFFF"/>
                </a:clrFrom>
                <a:clrTo>
                  <a:srgbClr val="FFFFFF">
                    <a:alpha val="0"/>
                  </a:srgbClr>
                </a:clrTo>
              </a:clrChange>
            </a:blip>
            <a:stretch>
              <a:fillRect/>
            </a:stretch>
          </p:blipFill>
          <p:spPr>
            <a:xfrm>
              <a:off x="2097929" y="580491"/>
              <a:ext cx="4975088" cy="1970001"/>
            </a:xfrm>
            <a:prstGeom prst="rect">
              <a:avLst/>
            </a:prstGeom>
          </p:spPr>
        </p:pic>
      </p:grpSp>
    </p:spTree>
    <p:extLst>
      <p:ext uri="{BB962C8B-B14F-4D97-AF65-F5344CB8AC3E}">
        <p14:creationId xmlns:p14="http://schemas.microsoft.com/office/powerpoint/2010/main" val="26061462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White background Tanzania"/>
          <p:cNvSpPr/>
          <p:nvPr/>
        </p:nvSpPr>
        <p:spPr>
          <a:xfrm>
            <a:off x="-242559" y="0"/>
            <a:ext cx="9656064" cy="7589520"/>
          </a:xfrm>
          <a:prstGeom prst="rect">
            <a:avLst/>
          </a:prstGeom>
          <a:solidFill>
            <a:srgbClr val="F2FF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Select Tanzania Box"/>
          <p:cNvPicPr>
            <a:picLocks noChangeAspect="1"/>
          </p:cNvPicPr>
          <p:nvPr/>
        </p:nvPicPr>
        <p:blipFill>
          <a:blip r:embed="rId2">
            <a:clrChange>
              <a:clrFrom>
                <a:srgbClr val="FFFFFF"/>
              </a:clrFrom>
              <a:clrTo>
                <a:srgbClr val="FFFFFF">
                  <a:alpha val="0"/>
                </a:srgbClr>
              </a:clrTo>
            </a:clrChange>
          </a:blip>
          <a:stretch>
            <a:fillRect/>
          </a:stretch>
        </p:blipFill>
        <p:spPr>
          <a:xfrm>
            <a:off x="997066" y="5027845"/>
            <a:ext cx="923925" cy="1019175"/>
          </a:xfrm>
          <a:prstGeom prst="rect">
            <a:avLst/>
          </a:prstGeom>
        </p:spPr>
      </p:pic>
      <p:grpSp>
        <p:nvGrpSpPr>
          <p:cNvPr id="5" name="Tazania principles"/>
          <p:cNvGrpSpPr/>
          <p:nvPr/>
        </p:nvGrpSpPr>
        <p:grpSpPr>
          <a:xfrm>
            <a:off x="2098158" y="349353"/>
            <a:ext cx="5419725" cy="6426240"/>
            <a:chOff x="2098158" y="349353"/>
            <a:chExt cx="5419725" cy="6426240"/>
          </a:xfrm>
        </p:grpSpPr>
        <p:pic>
          <p:nvPicPr>
            <p:cNvPr id="6" name="Tanzania text"/>
            <p:cNvPicPr>
              <a:picLocks noChangeAspect="1"/>
            </p:cNvPicPr>
            <p:nvPr/>
          </p:nvPicPr>
          <p:blipFill>
            <a:blip r:embed="rId3"/>
            <a:stretch>
              <a:fillRect/>
            </a:stretch>
          </p:blipFill>
          <p:spPr>
            <a:xfrm>
              <a:off x="2098158" y="784368"/>
              <a:ext cx="5419725" cy="5991225"/>
            </a:xfrm>
            <a:prstGeom prst="rect">
              <a:avLst/>
            </a:prstGeom>
          </p:spPr>
        </p:pic>
        <p:sp>
          <p:nvSpPr>
            <p:cNvPr id="7" name="Tanzana Title"/>
            <p:cNvSpPr txBox="1"/>
            <p:nvPr/>
          </p:nvSpPr>
          <p:spPr>
            <a:xfrm>
              <a:off x="3013055" y="349353"/>
              <a:ext cx="3312962" cy="369332"/>
            </a:xfrm>
            <a:prstGeom prst="rect">
              <a:avLst/>
            </a:prstGeom>
            <a:no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TANZANIA</a:t>
              </a:r>
            </a:p>
          </p:txBody>
        </p:sp>
      </p:grpSp>
    </p:spTree>
    <p:extLst>
      <p:ext uri="{BB962C8B-B14F-4D97-AF65-F5344CB8AC3E}">
        <p14:creationId xmlns:p14="http://schemas.microsoft.com/office/powerpoint/2010/main" val="306522127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3" name="Uganda CFR"/>
          <p:cNvGrpSpPr/>
          <p:nvPr/>
        </p:nvGrpSpPr>
        <p:grpSpPr>
          <a:xfrm>
            <a:off x="-152400" y="-253857"/>
            <a:ext cx="9448800" cy="7886397"/>
            <a:chOff x="-152400" y="-253857"/>
            <a:chExt cx="9448800" cy="7886397"/>
          </a:xfrm>
        </p:grpSpPr>
        <p:sp>
          <p:nvSpPr>
            <p:cNvPr id="4" name="Rectangle 3"/>
            <p:cNvSpPr/>
            <p:nvPr/>
          </p:nvSpPr>
          <p:spPr>
            <a:xfrm>
              <a:off x="-152400" y="-253857"/>
              <a:ext cx="9448800" cy="78863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2071933" y="955120"/>
              <a:ext cx="4791075" cy="6048375"/>
            </a:xfrm>
            <a:prstGeom prst="rect">
              <a:avLst/>
            </a:prstGeom>
          </p:spPr>
        </p:pic>
        <p:sp>
          <p:nvSpPr>
            <p:cNvPr id="6" name="Uganda Title"/>
            <p:cNvSpPr txBox="1"/>
            <p:nvPr/>
          </p:nvSpPr>
          <p:spPr>
            <a:xfrm>
              <a:off x="1603766" y="475459"/>
              <a:ext cx="5128219" cy="369332"/>
            </a:xfrm>
            <a:prstGeom prst="rect">
              <a:avLst/>
            </a:prstGeom>
            <a:no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UGANDA : Charter of Fiscal Responsibility</a:t>
              </a:r>
            </a:p>
          </p:txBody>
        </p:sp>
      </p:grpSp>
    </p:spTree>
    <p:extLst>
      <p:ext uri="{BB962C8B-B14F-4D97-AF65-F5344CB8AC3E}">
        <p14:creationId xmlns:p14="http://schemas.microsoft.com/office/powerpoint/2010/main" val="1775006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White background  Kenya"/>
          <p:cNvSpPr/>
          <p:nvPr/>
        </p:nvSpPr>
        <p:spPr>
          <a:xfrm>
            <a:off x="-310896" y="-146304"/>
            <a:ext cx="9656064" cy="75895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Kenya PFM Title"/>
          <p:cNvPicPr>
            <a:picLocks noChangeAspect="1"/>
          </p:cNvPicPr>
          <p:nvPr/>
        </p:nvPicPr>
        <p:blipFill>
          <a:blip r:embed="rId2"/>
          <a:stretch>
            <a:fillRect/>
          </a:stretch>
        </p:blipFill>
        <p:spPr>
          <a:xfrm>
            <a:off x="907712" y="536823"/>
            <a:ext cx="6343650" cy="676275"/>
          </a:xfrm>
          <a:prstGeom prst="rect">
            <a:avLst/>
          </a:prstGeom>
        </p:spPr>
      </p:pic>
      <p:pic>
        <p:nvPicPr>
          <p:cNvPr id="5" name="Kenya FRP text"/>
          <p:cNvPicPr>
            <a:picLocks noChangeAspect="1"/>
          </p:cNvPicPr>
          <p:nvPr/>
        </p:nvPicPr>
        <p:blipFill>
          <a:blip r:embed="rId3"/>
          <a:stretch>
            <a:fillRect/>
          </a:stretch>
        </p:blipFill>
        <p:spPr>
          <a:xfrm>
            <a:off x="1425037" y="1375609"/>
            <a:ext cx="5309000" cy="5351988"/>
          </a:xfrm>
          <a:prstGeom prst="rect">
            <a:avLst/>
          </a:prstGeom>
        </p:spPr>
      </p:pic>
      <p:sp>
        <p:nvSpPr>
          <p:cNvPr id="6" name="Kenya Title"/>
          <p:cNvSpPr txBox="1"/>
          <p:nvPr/>
        </p:nvSpPr>
        <p:spPr>
          <a:xfrm>
            <a:off x="2423056" y="189646"/>
            <a:ext cx="3312962" cy="369332"/>
          </a:xfrm>
          <a:prstGeom prst="rect">
            <a:avLst/>
          </a:prstGeom>
          <a:no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KENYA</a:t>
            </a:r>
          </a:p>
        </p:txBody>
      </p:sp>
    </p:spTree>
    <p:extLst>
      <p:ext uri="{BB962C8B-B14F-4D97-AF65-F5344CB8AC3E}">
        <p14:creationId xmlns:p14="http://schemas.microsoft.com/office/powerpoint/2010/main" val="1367508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3" name="Kenya 2"/>
          <p:cNvGrpSpPr/>
          <p:nvPr/>
        </p:nvGrpSpPr>
        <p:grpSpPr>
          <a:xfrm>
            <a:off x="-152400" y="-171450"/>
            <a:ext cx="9448800" cy="7029450"/>
            <a:chOff x="-152400" y="-171450"/>
            <a:chExt cx="9448800" cy="7029450"/>
          </a:xfrm>
        </p:grpSpPr>
        <p:sp>
          <p:nvSpPr>
            <p:cNvPr id="4" name="Rectangle 3"/>
            <p:cNvSpPr/>
            <p:nvPr/>
          </p:nvSpPr>
          <p:spPr>
            <a:xfrm>
              <a:off x="-152400" y="-171450"/>
              <a:ext cx="9448800" cy="70294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1561285" y="774540"/>
              <a:ext cx="6048375" cy="5724525"/>
            </a:xfrm>
            <a:prstGeom prst="rect">
              <a:avLst/>
            </a:prstGeom>
          </p:spPr>
        </p:pic>
        <p:sp>
          <p:nvSpPr>
            <p:cNvPr id="6" name="TextBox 5"/>
            <p:cNvSpPr txBox="1"/>
            <p:nvPr/>
          </p:nvSpPr>
          <p:spPr>
            <a:xfrm>
              <a:off x="759784" y="390265"/>
              <a:ext cx="5128831" cy="369332"/>
            </a:xfrm>
            <a:prstGeom prst="rect">
              <a:avLst/>
            </a:prstGeom>
            <a:noFill/>
          </p:spPr>
          <p:txBody>
            <a:bodyPr wrap="square" rtlCol="0">
              <a:spAutoFit/>
            </a:bodyPr>
            <a:lstStyle/>
            <a:p>
              <a:r>
                <a:rPr lang="en-US" dirty="0"/>
                <a:t>Kenya PFM Act (2012) S(25)</a:t>
              </a:r>
            </a:p>
          </p:txBody>
        </p:sp>
      </p:grpSp>
    </p:spTree>
    <p:extLst>
      <p:ext uri="{BB962C8B-B14F-4D97-AF65-F5344CB8AC3E}">
        <p14:creationId xmlns:p14="http://schemas.microsoft.com/office/powerpoint/2010/main" val="169191657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clrChange>
              <a:clrFrom>
                <a:srgbClr val="FFFFFF"/>
              </a:clrFrom>
              <a:clrTo>
                <a:srgbClr val="FFFFFF">
                  <a:alpha val="0"/>
                </a:srgbClr>
              </a:clrTo>
            </a:clrChange>
          </a:blip>
          <a:stretch>
            <a:fillRect/>
          </a:stretch>
        </p:blipFill>
        <p:spPr>
          <a:xfrm>
            <a:off x="1097280" y="1353312"/>
            <a:ext cx="7415784" cy="4552875"/>
          </a:xfrm>
          <a:prstGeom prst="rect">
            <a:avLst/>
          </a:prstGeom>
        </p:spPr>
      </p:pic>
      <p:pic>
        <p:nvPicPr>
          <p:cNvPr id="7" name="Picture 6"/>
          <p:cNvPicPr>
            <a:picLocks noChangeAspect="1"/>
          </p:cNvPicPr>
          <p:nvPr/>
        </p:nvPicPr>
        <p:blipFill>
          <a:blip r:embed="rId3">
            <a:clrChange>
              <a:clrFrom>
                <a:srgbClr val="FFFFFF"/>
              </a:clrFrom>
              <a:clrTo>
                <a:srgbClr val="FFFFFF">
                  <a:alpha val="0"/>
                </a:srgbClr>
              </a:clrTo>
            </a:clrChange>
          </a:blip>
          <a:stretch>
            <a:fillRect/>
          </a:stretch>
        </p:blipFill>
        <p:spPr>
          <a:xfrm>
            <a:off x="1097280" y="1353312"/>
            <a:ext cx="7410450" cy="4552950"/>
          </a:xfrm>
          <a:prstGeom prst="rect">
            <a:avLst/>
          </a:prstGeom>
        </p:spPr>
      </p:pic>
      <p:pic>
        <p:nvPicPr>
          <p:cNvPr id="4" name="Picture 3"/>
          <p:cNvPicPr>
            <a:picLocks noChangeAspect="1"/>
          </p:cNvPicPr>
          <p:nvPr/>
        </p:nvPicPr>
        <p:blipFill>
          <a:blip r:embed="rId4">
            <a:clrChange>
              <a:clrFrom>
                <a:srgbClr val="FFFFFF"/>
              </a:clrFrom>
              <a:clrTo>
                <a:srgbClr val="FFFFFF">
                  <a:alpha val="0"/>
                </a:srgbClr>
              </a:clrTo>
            </a:clrChange>
          </a:blip>
          <a:stretch>
            <a:fillRect/>
          </a:stretch>
        </p:blipFill>
        <p:spPr>
          <a:xfrm>
            <a:off x="1097280" y="1353312"/>
            <a:ext cx="7410450" cy="4552950"/>
          </a:xfrm>
          <a:prstGeom prst="rect">
            <a:avLst/>
          </a:prstGeom>
        </p:spPr>
      </p:pic>
      <p:sp>
        <p:nvSpPr>
          <p:cNvPr id="8" name="TextBox 7"/>
          <p:cNvSpPr txBox="1"/>
          <p:nvPr/>
        </p:nvSpPr>
        <p:spPr>
          <a:xfrm>
            <a:off x="825500" y="4835128"/>
            <a:ext cx="7340600" cy="646331"/>
          </a:xfrm>
          <a:prstGeom prst="rect">
            <a:avLst/>
          </a:prstGeom>
          <a:noFill/>
          <a:ln>
            <a:solidFill>
              <a:srgbClr val="000000"/>
            </a:solidFill>
          </a:ln>
        </p:spPr>
        <p:txBody>
          <a:bodyPr wrap="square" rtlCol="0">
            <a:spAutoFit/>
          </a:bodyPr>
          <a:lstStyle/>
          <a:p>
            <a:pPr algn="ctr"/>
            <a:r>
              <a:rPr lang="en-US" dirty="0"/>
              <a:t>The fiscal framework provides revenue forecasts, macroeconomic parameters, and macroeconomic policy priorities for the budget framework</a:t>
            </a:r>
          </a:p>
        </p:txBody>
      </p:sp>
      <p:sp>
        <p:nvSpPr>
          <p:cNvPr id="9" name="Title 1"/>
          <p:cNvSpPr>
            <a:spLocks noGrp="1"/>
          </p:cNvSpPr>
          <p:nvPr>
            <p:ph type="title"/>
          </p:nvPr>
        </p:nvSpPr>
        <p:spPr>
          <a:xfrm>
            <a:off x="0" y="0"/>
            <a:ext cx="7886700" cy="1050587"/>
          </a:xfrm>
        </p:spPr>
        <p:txBody>
          <a:bodyPr/>
          <a:lstStyle/>
          <a:p>
            <a:r>
              <a:rPr lang="en-US" dirty="0">
                <a:solidFill>
                  <a:schemeClr val="bg1"/>
                </a:solidFill>
              </a:rPr>
              <a:t>Why do we have an MTFF?</a:t>
            </a:r>
          </a:p>
        </p:txBody>
      </p:sp>
      <p:pic>
        <p:nvPicPr>
          <p:cNvPr id="10" name="Picture 9"/>
          <p:cNvPicPr>
            <a:picLocks noChangeAspect="1"/>
          </p:cNvPicPr>
          <p:nvPr/>
        </p:nvPicPr>
        <p:blipFill>
          <a:blip r:embed="rId5"/>
          <a:stretch>
            <a:fillRect/>
          </a:stretch>
        </p:blipFill>
        <p:spPr>
          <a:xfrm>
            <a:off x="5475696" y="2522506"/>
            <a:ext cx="2917190" cy="845985"/>
          </a:xfrm>
          <a:prstGeom prst="rect">
            <a:avLst/>
          </a:prstGeom>
        </p:spPr>
      </p:pic>
    </p:spTree>
    <p:extLst>
      <p:ext uri="{BB962C8B-B14F-4D97-AF65-F5344CB8AC3E}">
        <p14:creationId xmlns:p14="http://schemas.microsoft.com/office/powerpoint/2010/main" val="76327140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895350"/>
            <a:ext cx="9144000" cy="5067299"/>
          </a:xfrm>
          <a:prstGeom prst="rect">
            <a:avLst/>
          </a:prstGeom>
        </p:spPr>
      </p:pic>
      <p:sp>
        <p:nvSpPr>
          <p:cNvPr id="12" name="Title 1"/>
          <p:cNvSpPr>
            <a:spLocks noGrp="1"/>
          </p:cNvSpPr>
          <p:nvPr>
            <p:ph type="title"/>
          </p:nvPr>
        </p:nvSpPr>
        <p:spPr>
          <a:xfrm>
            <a:off x="0" y="0"/>
            <a:ext cx="7886700" cy="1050587"/>
          </a:xfrm>
        </p:spPr>
        <p:txBody>
          <a:bodyPr/>
          <a:lstStyle/>
          <a:p>
            <a:r>
              <a:rPr lang="en-US" dirty="0">
                <a:solidFill>
                  <a:schemeClr val="bg1"/>
                </a:solidFill>
              </a:rPr>
              <a:t>Preparing the MTFF – the role of the </a:t>
            </a:r>
            <a:br>
              <a:rPr lang="en-US" dirty="0">
                <a:solidFill>
                  <a:schemeClr val="bg1"/>
                </a:solidFill>
              </a:rPr>
            </a:br>
            <a:r>
              <a:rPr lang="en-US" dirty="0">
                <a:solidFill>
                  <a:schemeClr val="bg1"/>
                </a:solidFill>
              </a:rPr>
              <a:t>macro-fiscal unit in a Ministry of Finance</a:t>
            </a:r>
          </a:p>
        </p:txBody>
      </p:sp>
    </p:spTree>
    <p:extLst>
      <p:ext uri="{BB962C8B-B14F-4D97-AF65-F5344CB8AC3E}">
        <p14:creationId xmlns:p14="http://schemas.microsoft.com/office/powerpoint/2010/main" val="318702584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0" y="0"/>
            <a:ext cx="7886700" cy="1050587"/>
          </a:xfrm>
        </p:spPr>
        <p:txBody>
          <a:bodyPr/>
          <a:lstStyle/>
          <a:p>
            <a:r>
              <a:rPr lang="en-US" dirty="0">
                <a:solidFill>
                  <a:schemeClr val="bg1"/>
                </a:solidFill>
              </a:rPr>
              <a:t>The macro-fiscal unit</a:t>
            </a:r>
          </a:p>
        </p:txBody>
      </p:sp>
      <p:sp>
        <p:nvSpPr>
          <p:cNvPr id="9" name="Content Placeholder 2"/>
          <p:cNvSpPr>
            <a:spLocks noGrp="1"/>
          </p:cNvSpPr>
          <p:nvPr>
            <p:ph idx="1"/>
          </p:nvPr>
        </p:nvSpPr>
        <p:spPr>
          <a:xfrm>
            <a:off x="628650" y="1570831"/>
            <a:ext cx="7886700" cy="4351338"/>
          </a:xfrm>
        </p:spPr>
        <p:txBody>
          <a:bodyPr>
            <a:normAutofit/>
          </a:bodyPr>
          <a:lstStyle/>
          <a:p>
            <a:r>
              <a:rPr lang="en-US" sz="2400" dirty="0"/>
              <a:t>The output with parameters usually includes:</a:t>
            </a:r>
            <a:br>
              <a:rPr lang="en-US" sz="2400" dirty="0"/>
            </a:br>
            <a:endParaRPr lang="en-US" sz="2400" dirty="0"/>
          </a:p>
          <a:p>
            <a:pPr lvl="1"/>
            <a:r>
              <a:rPr lang="en-US" sz="2000" dirty="0"/>
              <a:t>Spreadsheet of all macroeconomic variables needed in Budget process (usually internal use)</a:t>
            </a:r>
          </a:p>
          <a:p>
            <a:pPr lvl="1"/>
            <a:r>
              <a:rPr lang="en-US" sz="2000" dirty="0"/>
              <a:t>Summary table, with key variables presented (published)</a:t>
            </a:r>
          </a:p>
          <a:p>
            <a:pPr lvl="1"/>
            <a:r>
              <a:rPr lang="en-US" sz="2000" dirty="0"/>
              <a:t>Document presenting economic narrative and risks (published)</a:t>
            </a:r>
          </a:p>
        </p:txBody>
      </p:sp>
    </p:spTree>
    <p:extLst>
      <p:ext uri="{BB962C8B-B14F-4D97-AF65-F5344CB8AC3E}">
        <p14:creationId xmlns:p14="http://schemas.microsoft.com/office/powerpoint/2010/main" val="232167106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2286000"/>
            <a:ext cx="7315200" cy="609600"/>
          </a:xfrm>
          <a:prstGeom prst="rect">
            <a:avLst/>
          </a:prstGeom>
          <a:solidFill>
            <a:srgbClr val="FFFF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5" name="TextBox 4"/>
          <p:cNvSpPr txBox="1"/>
          <p:nvPr/>
        </p:nvSpPr>
        <p:spPr>
          <a:xfrm>
            <a:off x="1524000" y="4495800"/>
            <a:ext cx="5857875" cy="95410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800" dirty="0">
                <a:latin typeface="Arial" panose="020B0604020202020204" pitchFamily="34" charset="0"/>
                <a:cs typeface="Arial" panose="020B0604020202020204" pitchFamily="34" charset="0"/>
              </a:rPr>
              <a:t>What should be in that spreadsheet?</a:t>
            </a:r>
          </a:p>
        </p:txBody>
      </p:sp>
      <p:sp>
        <p:nvSpPr>
          <p:cNvPr id="7" name="Title 1"/>
          <p:cNvSpPr txBox="1">
            <a:spLocks/>
          </p:cNvSpPr>
          <p:nvPr/>
        </p:nvSpPr>
        <p:spPr>
          <a:xfrm>
            <a:off x="0" y="0"/>
            <a:ext cx="7886700" cy="105058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The macro-fiscal unit</a:t>
            </a:r>
          </a:p>
        </p:txBody>
      </p:sp>
      <p:sp>
        <p:nvSpPr>
          <p:cNvPr id="9" name="Content Placeholder 2">
            <a:extLst>
              <a:ext uri="{FF2B5EF4-FFF2-40B4-BE49-F238E27FC236}">
                <a16:creationId xmlns:a16="http://schemas.microsoft.com/office/drawing/2014/main" id="{88762D79-B073-4912-9AA6-29D8241AB47E}"/>
              </a:ext>
            </a:extLst>
          </p:cNvPr>
          <p:cNvSpPr>
            <a:spLocks noGrp="1"/>
          </p:cNvSpPr>
          <p:nvPr>
            <p:ph idx="1"/>
          </p:nvPr>
        </p:nvSpPr>
        <p:spPr>
          <a:xfrm>
            <a:off x="628650" y="1570831"/>
            <a:ext cx="7886700" cy="4351338"/>
          </a:xfrm>
        </p:spPr>
        <p:txBody>
          <a:bodyPr>
            <a:normAutofit/>
          </a:bodyPr>
          <a:lstStyle/>
          <a:p>
            <a:r>
              <a:rPr lang="en-US" sz="2400" dirty="0"/>
              <a:t>The output with parameters usually includes:</a:t>
            </a:r>
            <a:br>
              <a:rPr lang="en-US" sz="2400" dirty="0"/>
            </a:br>
            <a:endParaRPr lang="en-US" sz="2400" dirty="0"/>
          </a:p>
          <a:p>
            <a:pPr lvl="1"/>
            <a:r>
              <a:rPr lang="en-US" sz="2000" dirty="0"/>
              <a:t>Spreadsheet of all macroeconomic variables needed in Budget process (usually internal use)</a:t>
            </a:r>
          </a:p>
          <a:p>
            <a:pPr lvl="1"/>
            <a:r>
              <a:rPr lang="en-US" sz="2000" dirty="0"/>
              <a:t>Summary table, with key variables presented (published)</a:t>
            </a:r>
          </a:p>
          <a:p>
            <a:pPr lvl="1"/>
            <a:r>
              <a:rPr lang="en-US" sz="2000" dirty="0"/>
              <a:t>Document presenting economic narrative and risks (published)</a:t>
            </a:r>
          </a:p>
        </p:txBody>
      </p:sp>
    </p:spTree>
    <p:extLst>
      <p:ext uri="{BB962C8B-B14F-4D97-AF65-F5344CB8AC3E}">
        <p14:creationId xmlns:p14="http://schemas.microsoft.com/office/powerpoint/2010/main" val="919369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828" y="365127"/>
            <a:ext cx="8135522" cy="746222"/>
          </a:xfrm>
        </p:spPr>
        <p:txBody>
          <a:bodyPr>
            <a:normAutofit/>
          </a:bodyPr>
          <a:lstStyle/>
          <a:p>
            <a:r>
              <a:rPr lang="en-US" sz="3600" b="1" dirty="0">
                <a:solidFill>
                  <a:schemeClr val="bg1"/>
                </a:solidFill>
                <a:latin typeface="Segoe UI" panose="020B0502040204020203" pitchFamily="34" charset="0"/>
                <a:ea typeface="Segoe UI" panose="020B0502040204020203" pitchFamily="34" charset="0"/>
                <a:cs typeface="Segoe UI" panose="020B0502040204020203" pitchFamily="34" charset="0"/>
              </a:rPr>
              <a:t>Benefits</a:t>
            </a:r>
          </a:p>
        </p:txBody>
      </p:sp>
      <p:sp>
        <p:nvSpPr>
          <p:cNvPr id="3" name="Content Placeholder 2"/>
          <p:cNvSpPr>
            <a:spLocks noGrp="1"/>
          </p:cNvSpPr>
          <p:nvPr>
            <p:ph idx="1"/>
          </p:nvPr>
        </p:nvSpPr>
        <p:spPr>
          <a:xfrm>
            <a:off x="225083" y="1266092"/>
            <a:ext cx="8290267" cy="4910871"/>
          </a:xfrm>
        </p:spPr>
        <p:txBody>
          <a:bodyPr>
            <a:normAutofit/>
          </a:bodyPr>
          <a:lstStyle/>
          <a:p>
            <a:r>
              <a:rPr lang="en-US" sz="2400" dirty="0">
                <a:latin typeface="Segoe UI" panose="020B0502040204020203" pitchFamily="34" charset="0"/>
                <a:ea typeface="Segoe UI" panose="020B0502040204020203" pitchFamily="34" charset="0"/>
                <a:cs typeface="Segoe UI" panose="020B0502040204020203" pitchFamily="34" charset="0"/>
              </a:rPr>
              <a:t>Provides a long-range, unified and broad direction (a “plan”) </a:t>
            </a:r>
          </a:p>
          <a:p>
            <a:r>
              <a:rPr lang="en-US" sz="2400" dirty="0">
                <a:latin typeface="Segoe UI" panose="020B0502040204020203" pitchFamily="34" charset="0"/>
                <a:ea typeface="Segoe UI" panose="020B0502040204020203" pitchFamily="34" charset="0"/>
                <a:cs typeface="Segoe UI" panose="020B0502040204020203" pitchFamily="34" charset="0"/>
              </a:rPr>
              <a:t>Facilitates more </a:t>
            </a:r>
            <a:r>
              <a:rPr lang="en-US" sz="2400" b="1" dirty="0">
                <a:latin typeface="Segoe UI" panose="020B0502040204020203" pitchFamily="34" charset="0"/>
                <a:ea typeface="Segoe UI" panose="020B0502040204020203" pitchFamily="34" charset="0"/>
                <a:cs typeface="Segoe UI" panose="020B0502040204020203" pitchFamily="34" charset="0"/>
              </a:rPr>
              <a:t>responsive</a:t>
            </a:r>
            <a:r>
              <a:rPr lang="en-US" sz="2400" dirty="0">
                <a:latin typeface="Segoe UI" panose="020B0502040204020203" pitchFamily="34" charset="0"/>
                <a:ea typeface="Segoe UI" panose="020B0502040204020203" pitchFamily="34" charset="0"/>
                <a:cs typeface="Segoe UI" panose="020B0502040204020203" pitchFamily="34" charset="0"/>
              </a:rPr>
              <a:t>, and </a:t>
            </a:r>
            <a:r>
              <a:rPr lang="en-US" sz="2400" b="1" dirty="0">
                <a:latin typeface="Segoe UI" panose="020B0502040204020203" pitchFamily="34" charset="0"/>
                <a:ea typeface="Segoe UI" panose="020B0502040204020203" pitchFamily="34" charset="0"/>
                <a:cs typeface="Segoe UI" panose="020B0502040204020203" pitchFamily="34" charset="0"/>
              </a:rPr>
              <a:t>accountable leadership </a:t>
            </a:r>
            <a:r>
              <a:rPr lang="en-US" sz="2400" dirty="0">
                <a:latin typeface="Segoe UI" panose="020B0502040204020203" pitchFamily="34" charset="0"/>
                <a:ea typeface="Segoe UI" panose="020B0502040204020203" pitchFamily="34" charset="0"/>
                <a:cs typeface="Segoe UI" panose="020B0502040204020203" pitchFamily="34" charset="0"/>
              </a:rPr>
              <a:t>to the current and emerging needs of the state </a:t>
            </a:r>
          </a:p>
          <a:p>
            <a:r>
              <a:rPr lang="en-US" sz="2400" dirty="0">
                <a:latin typeface="Segoe UI" panose="020B0502040204020203" pitchFamily="34" charset="0"/>
                <a:ea typeface="Segoe UI" panose="020B0502040204020203" pitchFamily="34" charset="0"/>
                <a:cs typeface="Segoe UI" panose="020B0502040204020203" pitchFamily="34" charset="0"/>
              </a:rPr>
              <a:t>Structures the allocation of limited resources in a more </a:t>
            </a:r>
            <a:r>
              <a:rPr lang="en-US" sz="2400" b="1" dirty="0">
                <a:latin typeface="Segoe UI" panose="020B0502040204020203" pitchFamily="34" charset="0"/>
                <a:ea typeface="Segoe UI" panose="020B0502040204020203" pitchFamily="34" charset="0"/>
                <a:cs typeface="Segoe UI" panose="020B0502040204020203" pitchFamily="34" charset="0"/>
              </a:rPr>
              <a:t>rational, and “results-producing” way </a:t>
            </a:r>
          </a:p>
          <a:p>
            <a:r>
              <a:rPr lang="en-US" sz="2400" dirty="0">
                <a:latin typeface="Segoe UI" panose="020B0502040204020203" pitchFamily="34" charset="0"/>
                <a:ea typeface="Segoe UI" panose="020B0502040204020203" pitchFamily="34" charset="0"/>
                <a:cs typeface="Segoe UI" panose="020B0502040204020203" pitchFamily="34" charset="0"/>
              </a:rPr>
              <a:t>Enhances </a:t>
            </a:r>
            <a:r>
              <a:rPr lang="en-US" sz="2400" b="1" dirty="0">
                <a:latin typeface="Segoe UI" panose="020B0502040204020203" pitchFamily="34" charset="0"/>
                <a:ea typeface="Segoe UI" panose="020B0502040204020203" pitchFamily="34" charset="0"/>
                <a:cs typeface="Segoe UI" panose="020B0502040204020203" pitchFamily="34" charset="0"/>
              </a:rPr>
              <a:t>communication and better coordination </a:t>
            </a:r>
            <a:r>
              <a:rPr lang="en-US" sz="2400" dirty="0">
                <a:latin typeface="Segoe UI" panose="020B0502040204020203" pitchFamily="34" charset="0"/>
                <a:ea typeface="Segoe UI" panose="020B0502040204020203" pitchFamily="34" charset="0"/>
                <a:cs typeface="Segoe UI" panose="020B0502040204020203" pitchFamily="34" charset="0"/>
              </a:rPr>
              <a:t>of the policy/fiscal decision-making process. </a:t>
            </a:r>
          </a:p>
          <a:p>
            <a:r>
              <a:rPr lang="en-US" sz="2400" dirty="0">
                <a:latin typeface="Segoe UI" panose="020B0502040204020203" pitchFamily="34" charset="0"/>
                <a:ea typeface="Segoe UI" panose="020B0502040204020203" pitchFamily="34" charset="0"/>
                <a:cs typeface="Segoe UI" panose="020B0502040204020203" pitchFamily="34" charset="0"/>
              </a:rPr>
              <a:t>Provides the </a:t>
            </a:r>
            <a:r>
              <a:rPr lang="en-US" sz="2400" b="1" dirty="0">
                <a:latin typeface="Segoe UI" panose="020B0502040204020203" pitchFamily="34" charset="0"/>
                <a:ea typeface="Segoe UI" panose="020B0502040204020203" pitchFamily="34" charset="0"/>
                <a:cs typeface="Segoe UI" panose="020B0502040204020203" pitchFamily="34" charset="0"/>
              </a:rPr>
              <a:t>basis for measurement of the progress </a:t>
            </a:r>
            <a:r>
              <a:rPr lang="en-US" sz="2400" dirty="0">
                <a:latin typeface="Segoe UI" panose="020B0502040204020203" pitchFamily="34" charset="0"/>
                <a:ea typeface="Segoe UI" panose="020B0502040204020203" pitchFamily="34" charset="0"/>
                <a:cs typeface="Segoe UI" panose="020B0502040204020203" pitchFamily="34" charset="0"/>
              </a:rPr>
              <a:t>of strategic efforts and the updating or revision of these efforts as warranted </a:t>
            </a:r>
          </a:p>
        </p:txBody>
      </p:sp>
    </p:spTree>
    <p:extLst>
      <p:ext uri="{BB962C8B-B14F-4D97-AF65-F5344CB8AC3E}">
        <p14:creationId xmlns:p14="http://schemas.microsoft.com/office/powerpoint/2010/main" val="36184902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97429" y="2919643"/>
            <a:ext cx="1688646" cy="304800"/>
          </a:xfrm>
          <a:prstGeom prst="rect">
            <a:avLst/>
          </a:prstGeom>
          <a:solidFill>
            <a:srgbClr val="FFFF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28650" y="1570831"/>
            <a:ext cx="7886700" cy="4351338"/>
          </a:xfrm>
        </p:spPr>
        <p:txBody>
          <a:bodyPr>
            <a:normAutofit/>
          </a:bodyPr>
          <a:lstStyle/>
          <a:p>
            <a:r>
              <a:rPr lang="en-US" sz="2400" dirty="0"/>
              <a:t>The output with parameters usually includes:</a:t>
            </a:r>
            <a:br>
              <a:rPr lang="en-US" sz="2400" dirty="0"/>
            </a:br>
            <a:endParaRPr lang="en-US" sz="2400" dirty="0"/>
          </a:p>
          <a:p>
            <a:pPr lvl="1"/>
            <a:r>
              <a:rPr lang="en-US" sz="2000" dirty="0"/>
              <a:t>Spreadsheet of all macroeconomic variables needed in Budget process (usually internal use)</a:t>
            </a:r>
          </a:p>
          <a:p>
            <a:pPr lvl="1"/>
            <a:r>
              <a:rPr lang="en-US" sz="2000" dirty="0"/>
              <a:t>Summary table, with key variables presented (published)</a:t>
            </a:r>
          </a:p>
          <a:p>
            <a:pPr lvl="1"/>
            <a:r>
              <a:rPr lang="en-US" sz="2000" dirty="0"/>
              <a:t>Document presenting economic narrative and risks (published)</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2700" y="3746500"/>
            <a:ext cx="6578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1282700" y="5534836"/>
            <a:ext cx="3530600" cy="246221"/>
          </a:xfrm>
          <a:prstGeom prst="rect">
            <a:avLst/>
          </a:prstGeom>
          <a:noFill/>
        </p:spPr>
        <p:txBody>
          <a:bodyPr wrap="square" rtlCol="0">
            <a:spAutoFit/>
          </a:bodyPr>
          <a:lstStyle/>
          <a:p>
            <a:r>
              <a:rPr lang="en-US" sz="1000" dirty="0"/>
              <a:t>Source: Commonwealth of Australia (2017)</a:t>
            </a:r>
          </a:p>
        </p:txBody>
      </p:sp>
      <p:sp>
        <p:nvSpPr>
          <p:cNvPr id="8" name="Title 1"/>
          <p:cNvSpPr txBox="1">
            <a:spLocks/>
          </p:cNvSpPr>
          <p:nvPr/>
        </p:nvSpPr>
        <p:spPr>
          <a:xfrm>
            <a:off x="0" y="0"/>
            <a:ext cx="7886700" cy="105058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The Budget parameters</a:t>
            </a:r>
          </a:p>
        </p:txBody>
      </p:sp>
    </p:spTree>
    <p:extLst>
      <p:ext uri="{BB962C8B-B14F-4D97-AF65-F5344CB8AC3E}">
        <p14:creationId xmlns:p14="http://schemas.microsoft.com/office/powerpoint/2010/main" val="156358297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219200" y="3200400"/>
            <a:ext cx="7086600" cy="3048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2">
            <a:extLst>
              <a:ext uri="{FF2B5EF4-FFF2-40B4-BE49-F238E27FC236}">
                <a16:creationId xmlns:a16="http://schemas.microsoft.com/office/drawing/2014/main" id="{2079BA9F-5B81-4EF8-A72E-2732E721E8F3}"/>
              </a:ext>
            </a:extLst>
          </p:cNvPr>
          <p:cNvSpPr>
            <a:spLocks noGrp="1"/>
          </p:cNvSpPr>
          <p:nvPr>
            <p:ph idx="1"/>
          </p:nvPr>
        </p:nvSpPr>
        <p:spPr>
          <a:xfrm>
            <a:off x="628650" y="1570831"/>
            <a:ext cx="7886700" cy="4351338"/>
          </a:xfrm>
        </p:spPr>
        <p:txBody>
          <a:bodyPr>
            <a:normAutofit/>
          </a:bodyPr>
          <a:lstStyle/>
          <a:p>
            <a:r>
              <a:rPr lang="en-US" sz="2400" dirty="0"/>
              <a:t>The output with parameters usually includes:</a:t>
            </a:r>
            <a:br>
              <a:rPr lang="en-US" sz="2400" dirty="0"/>
            </a:br>
            <a:endParaRPr lang="en-US" sz="2400" dirty="0"/>
          </a:p>
          <a:p>
            <a:pPr lvl="1"/>
            <a:r>
              <a:rPr lang="en-US" sz="2000" dirty="0"/>
              <a:t>Spreadsheet of all macroeconomic variables needed in Budget process (usually internal use)</a:t>
            </a:r>
          </a:p>
          <a:p>
            <a:pPr lvl="1"/>
            <a:r>
              <a:rPr lang="en-US" sz="2000" dirty="0"/>
              <a:t>Summary table, with key variables presented (published)</a:t>
            </a:r>
          </a:p>
          <a:p>
            <a:pPr lvl="1"/>
            <a:r>
              <a:rPr lang="en-US" sz="2000" dirty="0"/>
              <a:t>Document presenting economic narrative and risks (published)</a:t>
            </a:r>
          </a:p>
        </p:txBody>
      </p:sp>
      <p:pic>
        <p:nvPicPr>
          <p:cNvPr id="6" name="Picture 5"/>
          <p:cNvPicPr>
            <a:picLocks noChangeAspect="1"/>
          </p:cNvPicPr>
          <p:nvPr/>
        </p:nvPicPr>
        <p:blipFill>
          <a:blip r:embed="rId2"/>
          <a:stretch>
            <a:fillRect/>
          </a:stretch>
        </p:blipFill>
        <p:spPr>
          <a:xfrm>
            <a:off x="2796759" y="3623469"/>
            <a:ext cx="1594681" cy="2211052"/>
          </a:xfrm>
          <a:prstGeom prst="rect">
            <a:avLst/>
          </a:prstGeom>
          <a:effectLst>
            <a:outerShdw blurRad="50800" dist="38100" dir="2700000" algn="tl" rotWithShape="0">
              <a:prstClr val="black">
                <a:alpha val="40000"/>
              </a:prstClr>
            </a:outerShdw>
          </a:effectLst>
        </p:spPr>
      </p:pic>
      <p:pic>
        <p:nvPicPr>
          <p:cNvPr id="7" name="Picture 6"/>
          <p:cNvPicPr>
            <a:picLocks noChangeAspect="1"/>
          </p:cNvPicPr>
          <p:nvPr/>
        </p:nvPicPr>
        <p:blipFill>
          <a:blip r:embed="rId3"/>
          <a:stretch>
            <a:fillRect/>
          </a:stretch>
        </p:blipFill>
        <p:spPr>
          <a:xfrm>
            <a:off x="1066800" y="3623469"/>
            <a:ext cx="1594238" cy="2224768"/>
          </a:xfrm>
          <a:prstGeom prst="rect">
            <a:avLst/>
          </a:prstGeom>
          <a:effectLst>
            <a:outerShdw blurRad="50800" dist="38100" dir="2700000" algn="tl" rotWithShape="0">
              <a:prstClr val="black">
                <a:alpha val="40000"/>
              </a:prstClr>
            </a:outerShdw>
          </a:effectLst>
        </p:spPr>
      </p:pic>
      <p:pic>
        <p:nvPicPr>
          <p:cNvPr id="8" name="Picture 7"/>
          <p:cNvPicPr>
            <a:picLocks noChangeAspect="1"/>
          </p:cNvPicPr>
          <p:nvPr/>
        </p:nvPicPr>
        <p:blipFill>
          <a:blip r:embed="rId4"/>
          <a:stretch>
            <a:fillRect/>
          </a:stretch>
        </p:blipFill>
        <p:spPr>
          <a:xfrm>
            <a:off x="4527161" y="3636169"/>
            <a:ext cx="1605824" cy="2212068"/>
          </a:xfrm>
          <a:prstGeom prst="rect">
            <a:avLst/>
          </a:prstGeom>
          <a:effectLst>
            <a:outerShdw blurRad="50800" dist="38100" dir="5400000" algn="t" rotWithShape="0">
              <a:prstClr val="black">
                <a:alpha val="40000"/>
              </a:prstClr>
            </a:outerShdw>
          </a:effectLst>
        </p:spPr>
      </p:pic>
      <p:pic>
        <p:nvPicPr>
          <p:cNvPr id="11" name="Picture 10"/>
          <p:cNvPicPr>
            <a:picLocks noChangeAspect="1"/>
          </p:cNvPicPr>
          <p:nvPr/>
        </p:nvPicPr>
        <p:blipFill>
          <a:blip r:embed="rId5"/>
          <a:stretch>
            <a:fillRect/>
          </a:stretch>
        </p:blipFill>
        <p:spPr>
          <a:xfrm>
            <a:off x="2869000" y="1219200"/>
            <a:ext cx="5076825" cy="5514975"/>
          </a:xfrm>
          <a:prstGeom prst="rect">
            <a:avLst/>
          </a:prstGeom>
        </p:spPr>
      </p:pic>
      <p:sp>
        <p:nvSpPr>
          <p:cNvPr id="10" name="Title 1"/>
          <p:cNvSpPr txBox="1">
            <a:spLocks/>
          </p:cNvSpPr>
          <p:nvPr/>
        </p:nvSpPr>
        <p:spPr>
          <a:xfrm>
            <a:off x="0" y="0"/>
            <a:ext cx="7886700" cy="105058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The macro-fiscal unit</a:t>
            </a:r>
          </a:p>
        </p:txBody>
      </p:sp>
    </p:spTree>
    <p:extLst>
      <p:ext uri="{BB962C8B-B14F-4D97-AF65-F5344CB8AC3E}">
        <p14:creationId xmlns:p14="http://schemas.microsoft.com/office/powerpoint/2010/main" val="1683865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500" fill="hold"/>
                                        <p:tgtEl>
                                          <p:spTgt spid="8"/>
                                        </p:tgtEl>
                                      </p:cBhvr>
                                      <p:by x="350000" y="350000"/>
                                    </p:animScale>
                                  </p:childTnLst>
                                </p:cTn>
                              </p:par>
                            </p:childTnLst>
                          </p:cTn>
                        </p:par>
                        <p:par>
                          <p:cTn id="7" fill="hold">
                            <p:stCondLst>
                              <p:cond delay="500"/>
                            </p:stCondLst>
                            <p:childTnLst>
                              <p:par>
                                <p:cTn id="8" presetID="10" presetClass="entr" presetSubtype="0" fill="hold" nodeType="after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3AC403-0C4E-46D2-BE3A-8F8A4523B7BF}"/>
              </a:ext>
            </a:extLst>
          </p:cNvPr>
          <p:cNvSpPr/>
          <p:nvPr/>
        </p:nvSpPr>
        <p:spPr>
          <a:xfrm>
            <a:off x="6265572" y="4127679"/>
            <a:ext cx="1281448" cy="753414"/>
          </a:xfrm>
          <a:prstGeom prst="rect">
            <a:avLst/>
          </a:prstGeom>
          <a:solidFill>
            <a:srgbClr val="FFFF0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9" name="Picture 8"/>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895350"/>
            <a:ext cx="9144000" cy="5067299"/>
          </a:xfrm>
          <a:prstGeom prst="rect">
            <a:avLst/>
          </a:prstGeom>
        </p:spPr>
      </p:pic>
      <p:sp>
        <p:nvSpPr>
          <p:cNvPr id="12" name="Title 1"/>
          <p:cNvSpPr>
            <a:spLocks noGrp="1"/>
          </p:cNvSpPr>
          <p:nvPr>
            <p:ph type="title"/>
          </p:nvPr>
        </p:nvSpPr>
        <p:spPr>
          <a:xfrm>
            <a:off x="0" y="0"/>
            <a:ext cx="7886700" cy="1050587"/>
          </a:xfrm>
        </p:spPr>
        <p:txBody>
          <a:bodyPr/>
          <a:lstStyle/>
          <a:p>
            <a:r>
              <a:rPr lang="en-US" dirty="0">
                <a:solidFill>
                  <a:schemeClr val="bg1"/>
                </a:solidFill>
              </a:rPr>
              <a:t>Preparing the MTFF – the role of the </a:t>
            </a:r>
            <a:br>
              <a:rPr lang="en-US" dirty="0">
                <a:solidFill>
                  <a:schemeClr val="bg1"/>
                </a:solidFill>
              </a:rPr>
            </a:br>
            <a:r>
              <a:rPr lang="en-US" dirty="0">
                <a:solidFill>
                  <a:schemeClr val="bg1"/>
                </a:solidFill>
              </a:rPr>
              <a:t>macro-fiscal unit in a Ministry of Finance</a:t>
            </a:r>
          </a:p>
        </p:txBody>
      </p:sp>
    </p:spTree>
    <p:extLst>
      <p:ext uri="{BB962C8B-B14F-4D97-AF65-F5344CB8AC3E}">
        <p14:creationId xmlns:p14="http://schemas.microsoft.com/office/powerpoint/2010/main" val="373365114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0" y="0"/>
            <a:ext cx="7886700" cy="1050587"/>
          </a:xfrm>
        </p:spPr>
        <p:txBody>
          <a:bodyPr/>
          <a:lstStyle/>
          <a:p>
            <a:r>
              <a:rPr lang="en-US" dirty="0">
                <a:solidFill>
                  <a:schemeClr val="bg1"/>
                </a:solidFill>
              </a:rPr>
              <a:t>In fact, the MFU could be doing a whole lot more than just budget parameters…</a:t>
            </a:r>
          </a:p>
        </p:txBody>
      </p:sp>
      <p:sp>
        <p:nvSpPr>
          <p:cNvPr id="3" name="TextBox 2">
            <a:extLst>
              <a:ext uri="{FF2B5EF4-FFF2-40B4-BE49-F238E27FC236}">
                <a16:creationId xmlns:a16="http://schemas.microsoft.com/office/drawing/2014/main" id="{2589DBB1-99B1-49A9-AAFC-8A47141A2C06}"/>
              </a:ext>
            </a:extLst>
          </p:cNvPr>
          <p:cNvSpPr txBox="1"/>
          <p:nvPr/>
        </p:nvSpPr>
        <p:spPr>
          <a:xfrm>
            <a:off x="529589" y="2132598"/>
            <a:ext cx="8084821" cy="3539430"/>
          </a:xfrm>
          <a:prstGeom prst="rect">
            <a:avLst/>
          </a:prstGeom>
          <a:noFill/>
        </p:spPr>
        <p:txBody>
          <a:bodyPr wrap="square" rtlCol="0">
            <a:spAutoFit/>
          </a:bodyPr>
          <a:lstStyle/>
          <a:p>
            <a:pPr marL="285750" indent="-285750">
              <a:buFont typeface="Arial" panose="020B0604020202020204" pitchFamily="34" charset="0"/>
              <a:buChar char="•"/>
            </a:pPr>
            <a:r>
              <a:rPr lang="en-AU" sz="2800" dirty="0"/>
              <a:t>Regular reports on economic conditions</a:t>
            </a:r>
          </a:p>
          <a:p>
            <a:pPr marL="285750" indent="-285750">
              <a:buFont typeface="Arial" panose="020B0604020202020204" pitchFamily="34" charset="0"/>
              <a:buChar char="•"/>
            </a:pPr>
            <a:r>
              <a:rPr lang="en-AU" sz="2800" dirty="0"/>
              <a:t>Fiscal policy analysis</a:t>
            </a:r>
          </a:p>
          <a:p>
            <a:pPr marL="285750" indent="-285750">
              <a:buFont typeface="Arial" panose="020B0604020202020204" pitchFamily="34" charset="0"/>
              <a:buChar char="•"/>
            </a:pPr>
            <a:r>
              <a:rPr lang="en-AU" sz="2800" dirty="0"/>
              <a:t>Costings of fiscal policies</a:t>
            </a:r>
          </a:p>
          <a:p>
            <a:pPr marL="285750" indent="-285750">
              <a:buFont typeface="Arial" panose="020B0604020202020204" pitchFamily="34" charset="0"/>
              <a:buChar char="•"/>
            </a:pPr>
            <a:r>
              <a:rPr lang="en-AU" sz="2800" dirty="0"/>
              <a:t>Debt sustainability analysis</a:t>
            </a:r>
          </a:p>
          <a:p>
            <a:pPr marL="285750" indent="-285750">
              <a:buFont typeface="Arial" panose="020B0604020202020204" pitchFamily="34" charset="0"/>
              <a:buChar char="•"/>
            </a:pPr>
            <a:r>
              <a:rPr lang="en-AU" sz="2800" dirty="0"/>
              <a:t>Medium term fiscal strategy</a:t>
            </a:r>
          </a:p>
          <a:p>
            <a:pPr marL="285750" indent="-285750">
              <a:buFont typeface="Arial" panose="020B0604020202020204" pitchFamily="34" charset="0"/>
              <a:buChar char="•"/>
            </a:pPr>
            <a:r>
              <a:rPr lang="en-AU" sz="2800" dirty="0"/>
              <a:t>Reports on compliance with fiscal rules</a:t>
            </a:r>
          </a:p>
          <a:p>
            <a:pPr marL="285750" indent="-285750">
              <a:buFont typeface="Arial" panose="020B0604020202020204" pitchFamily="34" charset="0"/>
              <a:buChar char="•"/>
            </a:pPr>
            <a:r>
              <a:rPr lang="en-AU" sz="2800" dirty="0"/>
              <a:t>Fiscal risk statements</a:t>
            </a:r>
          </a:p>
          <a:p>
            <a:pPr marL="285750" indent="-285750">
              <a:buFont typeface="Arial" panose="020B0604020202020204" pitchFamily="34" charset="0"/>
              <a:buChar char="•"/>
            </a:pPr>
            <a:endParaRPr lang="en-AU" sz="2800" dirty="0"/>
          </a:p>
        </p:txBody>
      </p:sp>
      <p:sp>
        <p:nvSpPr>
          <p:cNvPr id="4" name="TextBox 3">
            <a:extLst>
              <a:ext uri="{FF2B5EF4-FFF2-40B4-BE49-F238E27FC236}">
                <a16:creationId xmlns:a16="http://schemas.microsoft.com/office/drawing/2014/main" id="{34F8D98C-EBD3-4738-AAF6-CB033708AA5E}"/>
              </a:ext>
            </a:extLst>
          </p:cNvPr>
          <p:cNvSpPr txBox="1"/>
          <p:nvPr/>
        </p:nvSpPr>
        <p:spPr>
          <a:xfrm>
            <a:off x="594784" y="1435947"/>
            <a:ext cx="7193280" cy="584775"/>
          </a:xfrm>
          <a:prstGeom prst="rect">
            <a:avLst/>
          </a:prstGeom>
          <a:noFill/>
        </p:spPr>
        <p:txBody>
          <a:bodyPr wrap="square" rtlCol="0">
            <a:spAutoFit/>
          </a:bodyPr>
          <a:lstStyle/>
          <a:p>
            <a:r>
              <a:rPr lang="en-AU" sz="3200" b="1" dirty="0"/>
              <a:t>Other typical outputs of a MFU:</a:t>
            </a:r>
          </a:p>
        </p:txBody>
      </p:sp>
    </p:spTree>
    <p:extLst>
      <p:ext uri="{BB962C8B-B14F-4D97-AF65-F5344CB8AC3E}">
        <p14:creationId xmlns:p14="http://schemas.microsoft.com/office/powerpoint/2010/main" val="138087154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0F731C0-EAC4-49A9-B4C9-B5F00A280AA9}"/>
              </a:ext>
            </a:extLst>
          </p:cNvPr>
          <p:cNvSpPr>
            <a:spLocks noGrp="1"/>
          </p:cNvSpPr>
          <p:nvPr>
            <p:ph type="title"/>
          </p:nvPr>
        </p:nvSpPr>
        <p:spPr>
          <a:xfrm>
            <a:off x="0" y="0"/>
            <a:ext cx="7886700" cy="1050587"/>
          </a:xfrm>
        </p:spPr>
        <p:txBody>
          <a:bodyPr/>
          <a:lstStyle/>
          <a:p>
            <a:r>
              <a:rPr lang="en-US" dirty="0">
                <a:solidFill>
                  <a:schemeClr val="bg1"/>
                </a:solidFill>
              </a:rPr>
              <a:t>…but it all requires a lot of data, technical capacity, and interdepartmental goodwill</a:t>
            </a:r>
          </a:p>
        </p:txBody>
      </p:sp>
      <p:sp>
        <p:nvSpPr>
          <p:cNvPr id="5" name="TextBox 4">
            <a:extLst>
              <a:ext uri="{FF2B5EF4-FFF2-40B4-BE49-F238E27FC236}">
                <a16:creationId xmlns:a16="http://schemas.microsoft.com/office/drawing/2014/main" id="{37A913FB-FFB0-463B-A33A-DA5BA68C6B48}"/>
              </a:ext>
            </a:extLst>
          </p:cNvPr>
          <p:cNvSpPr txBox="1"/>
          <p:nvPr/>
        </p:nvSpPr>
        <p:spPr>
          <a:xfrm>
            <a:off x="602827" y="2336801"/>
            <a:ext cx="2702728" cy="2585323"/>
          </a:xfrm>
          <a:prstGeom prst="rect">
            <a:avLst/>
          </a:prstGeom>
          <a:noFill/>
        </p:spPr>
        <p:txBody>
          <a:bodyPr wrap="none" rtlCol="0">
            <a:spAutoFit/>
          </a:bodyPr>
          <a:lstStyle/>
          <a:p>
            <a:r>
              <a:rPr lang="en-AU" dirty="0"/>
              <a:t>National Statistics Office</a:t>
            </a:r>
          </a:p>
          <a:p>
            <a:r>
              <a:rPr lang="en-AU" dirty="0"/>
              <a:t>Central Bank</a:t>
            </a:r>
          </a:p>
          <a:p>
            <a:r>
              <a:rPr lang="en-AU" dirty="0"/>
              <a:t>Budget directorate</a:t>
            </a:r>
          </a:p>
          <a:p>
            <a:r>
              <a:rPr lang="en-AU" dirty="0"/>
              <a:t>Treasury</a:t>
            </a:r>
          </a:p>
          <a:p>
            <a:r>
              <a:rPr lang="en-AU" dirty="0"/>
              <a:t>Taxation, customs</a:t>
            </a:r>
          </a:p>
          <a:p>
            <a:r>
              <a:rPr lang="en-AU" dirty="0"/>
              <a:t>Debt management</a:t>
            </a:r>
          </a:p>
          <a:p>
            <a:r>
              <a:rPr lang="en-AU" dirty="0"/>
              <a:t>SOE oversight unit</a:t>
            </a:r>
          </a:p>
          <a:p>
            <a:r>
              <a:rPr lang="en-AU" dirty="0"/>
              <a:t>Line ministries</a:t>
            </a:r>
          </a:p>
          <a:p>
            <a:r>
              <a:rPr lang="en-AU" dirty="0"/>
              <a:t>International organisations</a:t>
            </a:r>
          </a:p>
        </p:txBody>
      </p:sp>
      <p:sp>
        <p:nvSpPr>
          <p:cNvPr id="6" name="TextBox 5">
            <a:extLst>
              <a:ext uri="{FF2B5EF4-FFF2-40B4-BE49-F238E27FC236}">
                <a16:creationId xmlns:a16="http://schemas.microsoft.com/office/drawing/2014/main" id="{C6E1BF98-B1E0-43CF-AB28-E2EBA5BA3FD6}"/>
              </a:ext>
            </a:extLst>
          </p:cNvPr>
          <p:cNvSpPr txBox="1"/>
          <p:nvPr/>
        </p:nvSpPr>
        <p:spPr>
          <a:xfrm>
            <a:off x="4179147" y="2475300"/>
            <a:ext cx="4120295" cy="2308324"/>
          </a:xfrm>
          <a:prstGeom prst="rect">
            <a:avLst/>
          </a:prstGeom>
          <a:noFill/>
        </p:spPr>
        <p:txBody>
          <a:bodyPr wrap="none" rtlCol="0">
            <a:spAutoFit/>
          </a:bodyPr>
          <a:lstStyle/>
          <a:p>
            <a:r>
              <a:rPr lang="en-AU" dirty="0"/>
              <a:t>Macroeconomic statistics and outturns</a:t>
            </a:r>
          </a:p>
          <a:p>
            <a:r>
              <a:rPr lang="en-AU" dirty="0"/>
              <a:t>Annual budget forecast</a:t>
            </a:r>
          </a:p>
          <a:p>
            <a:r>
              <a:rPr lang="en-AU" dirty="0"/>
              <a:t>In-year revenue and expenditure outturns</a:t>
            </a:r>
          </a:p>
          <a:p>
            <a:r>
              <a:rPr lang="en-AU" dirty="0"/>
              <a:t>Tax base and tax policy developments</a:t>
            </a:r>
          </a:p>
          <a:p>
            <a:r>
              <a:rPr lang="en-AU" dirty="0"/>
              <a:t>Debt statistics</a:t>
            </a:r>
          </a:p>
          <a:p>
            <a:r>
              <a:rPr lang="en-AU" dirty="0"/>
              <a:t>Fiscal risk quantification</a:t>
            </a:r>
          </a:p>
          <a:p>
            <a:r>
              <a:rPr lang="en-AU" dirty="0"/>
              <a:t>World economic indicators</a:t>
            </a:r>
          </a:p>
          <a:p>
            <a:endParaRPr lang="en-AU" dirty="0"/>
          </a:p>
        </p:txBody>
      </p:sp>
      <p:sp>
        <p:nvSpPr>
          <p:cNvPr id="7" name="Arrow: Right 6">
            <a:extLst>
              <a:ext uri="{FF2B5EF4-FFF2-40B4-BE49-F238E27FC236}">
                <a16:creationId xmlns:a16="http://schemas.microsoft.com/office/drawing/2014/main" id="{0FC96C34-859B-4444-88F5-883FB69E8FF3}"/>
              </a:ext>
            </a:extLst>
          </p:cNvPr>
          <p:cNvSpPr/>
          <p:nvPr/>
        </p:nvSpPr>
        <p:spPr>
          <a:xfrm>
            <a:off x="3027680" y="3067275"/>
            <a:ext cx="1070187" cy="11243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extBox 7">
            <a:extLst>
              <a:ext uri="{FF2B5EF4-FFF2-40B4-BE49-F238E27FC236}">
                <a16:creationId xmlns:a16="http://schemas.microsoft.com/office/drawing/2014/main" id="{82CEAA34-7308-4B45-BF2E-5CC6B6B040C9}"/>
              </a:ext>
            </a:extLst>
          </p:cNvPr>
          <p:cNvSpPr txBox="1"/>
          <p:nvPr/>
        </p:nvSpPr>
        <p:spPr>
          <a:xfrm>
            <a:off x="602827" y="1874265"/>
            <a:ext cx="2282613" cy="461665"/>
          </a:xfrm>
          <a:prstGeom prst="rect">
            <a:avLst/>
          </a:prstGeom>
          <a:noFill/>
        </p:spPr>
        <p:txBody>
          <a:bodyPr wrap="square" rtlCol="0">
            <a:spAutoFit/>
          </a:bodyPr>
          <a:lstStyle/>
          <a:p>
            <a:r>
              <a:rPr lang="en-AU" sz="2400" b="1" dirty="0"/>
              <a:t>Data providers</a:t>
            </a:r>
          </a:p>
        </p:txBody>
      </p:sp>
      <p:sp>
        <p:nvSpPr>
          <p:cNvPr id="9" name="TextBox 8">
            <a:extLst>
              <a:ext uri="{FF2B5EF4-FFF2-40B4-BE49-F238E27FC236}">
                <a16:creationId xmlns:a16="http://schemas.microsoft.com/office/drawing/2014/main" id="{517F0DC5-6C40-4C66-A1BB-158F375B1CF5}"/>
              </a:ext>
            </a:extLst>
          </p:cNvPr>
          <p:cNvSpPr txBox="1"/>
          <p:nvPr/>
        </p:nvSpPr>
        <p:spPr>
          <a:xfrm>
            <a:off x="4179147" y="1874265"/>
            <a:ext cx="2282613" cy="461665"/>
          </a:xfrm>
          <a:prstGeom prst="rect">
            <a:avLst/>
          </a:prstGeom>
          <a:noFill/>
        </p:spPr>
        <p:txBody>
          <a:bodyPr wrap="square" rtlCol="0">
            <a:spAutoFit/>
          </a:bodyPr>
          <a:lstStyle/>
          <a:p>
            <a:r>
              <a:rPr lang="en-AU" sz="2400" b="1" dirty="0"/>
              <a:t>Data</a:t>
            </a:r>
          </a:p>
        </p:txBody>
      </p:sp>
      <p:sp>
        <p:nvSpPr>
          <p:cNvPr id="2" name="TextBox 1"/>
          <p:cNvSpPr txBox="1"/>
          <p:nvPr/>
        </p:nvSpPr>
        <p:spPr>
          <a:xfrm>
            <a:off x="602827" y="5087768"/>
            <a:ext cx="7696615" cy="830997"/>
          </a:xfrm>
          <a:prstGeom prst="rect">
            <a:avLst/>
          </a:prstGeom>
          <a:noFill/>
          <a:ln>
            <a:solidFill>
              <a:schemeClr val="dk1"/>
            </a:solidFill>
          </a:ln>
        </p:spPr>
        <p:txBody>
          <a:bodyPr wrap="square" rtlCol="0">
            <a:spAutoFit/>
          </a:bodyPr>
          <a:lstStyle/>
          <a:p>
            <a:pPr algn="ctr"/>
            <a:r>
              <a:rPr lang="en-US" sz="2400" dirty="0"/>
              <a:t>While economics and statistics skills are important for an MFU, communication skills are just as important.</a:t>
            </a:r>
          </a:p>
        </p:txBody>
      </p:sp>
    </p:spTree>
    <p:extLst>
      <p:ext uri="{BB962C8B-B14F-4D97-AF65-F5344CB8AC3E}">
        <p14:creationId xmlns:p14="http://schemas.microsoft.com/office/powerpoint/2010/main" val="2125263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p:bldP spid="2"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clrChange>
              <a:clrFrom>
                <a:srgbClr val="FFFFFF"/>
              </a:clrFrom>
              <a:clrTo>
                <a:srgbClr val="FFFFFF">
                  <a:alpha val="0"/>
                </a:srgbClr>
              </a:clrTo>
            </a:clrChange>
          </a:blip>
          <a:stretch>
            <a:fillRect/>
          </a:stretch>
        </p:blipFill>
        <p:spPr>
          <a:xfrm>
            <a:off x="1097280" y="1353312"/>
            <a:ext cx="7415784" cy="4552875"/>
          </a:xfrm>
          <a:prstGeom prst="rect">
            <a:avLst/>
          </a:prstGeom>
        </p:spPr>
      </p:pic>
      <p:pic>
        <p:nvPicPr>
          <p:cNvPr id="7" name="Picture 6"/>
          <p:cNvPicPr>
            <a:picLocks noChangeAspect="1"/>
          </p:cNvPicPr>
          <p:nvPr/>
        </p:nvPicPr>
        <p:blipFill>
          <a:blip r:embed="rId4">
            <a:clrChange>
              <a:clrFrom>
                <a:srgbClr val="FFFFFF"/>
              </a:clrFrom>
              <a:clrTo>
                <a:srgbClr val="FFFFFF">
                  <a:alpha val="0"/>
                </a:srgbClr>
              </a:clrTo>
            </a:clrChange>
          </a:blip>
          <a:stretch>
            <a:fillRect/>
          </a:stretch>
        </p:blipFill>
        <p:spPr>
          <a:xfrm>
            <a:off x="1097280" y="1353312"/>
            <a:ext cx="7410450" cy="4552950"/>
          </a:xfrm>
          <a:prstGeom prst="rect">
            <a:avLst/>
          </a:prstGeom>
        </p:spPr>
      </p:pic>
      <p:pic>
        <p:nvPicPr>
          <p:cNvPr id="4" name="Picture 3"/>
          <p:cNvPicPr>
            <a:picLocks noChangeAspect="1"/>
          </p:cNvPicPr>
          <p:nvPr/>
        </p:nvPicPr>
        <p:blipFill>
          <a:blip r:embed="rId5">
            <a:clrChange>
              <a:clrFrom>
                <a:srgbClr val="FFFFFF"/>
              </a:clrFrom>
              <a:clrTo>
                <a:srgbClr val="FFFFFF">
                  <a:alpha val="0"/>
                </a:srgbClr>
              </a:clrTo>
            </a:clrChange>
          </a:blip>
          <a:stretch>
            <a:fillRect/>
          </a:stretch>
        </p:blipFill>
        <p:spPr>
          <a:xfrm>
            <a:off x="1097280" y="1353312"/>
            <a:ext cx="7410450" cy="4552950"/>
          </a:xfrm>
          <a:prstGeom prst="rect">
            <a:avLst/>
          </a:prstGeom>
        </p:spPr>
      </p:pic>
      <p:sp>
        <p:nvSpPr>
          <p:cNvPr id="9" name="How does this work?"/>
          <p:cNvSpPr txBox="1"/>
          <p:nvPr/>
        </p:nvSpPr>
        <p:spPr>
          <a:xfrm>
            <a:off x="825499" y="4533866"/>
            <a:ext cx="7340600" cy="646331"/>
          </a:xfrm>
          <a:prstGeom prst="rect">
            <a:avLst/>
          </a:prstGeom>
          <a:noFill/>
          <a:ln>
            <a:solidFill>
              <a:srgbClr val="000000"/>
            </a:solidFill>
          </a:ln>
        </p:spPr>
        <p:txBody>
          <a:bodyPr wrap="square" rtlCol="0">
            <a:spAutoFit/>
          </a:bodyPr>
          <a:lstStyle/>
          <a:p>
            <a:pPr algn="ctr"/>
            <a:r>
              <a:rPr lang="en-US" sz="3600" dirty="0"/>
              <a:t>HOW WELL DOES THIS WORK?</a:t>
            </a:r>
          </a:p>
        </p:txBody>
      </p:sp>
      <p:pic>
        <p:nvPicPr>
          <p:cNvPr id="8" name="MFU 1"/>
          <p:cNvPicPr>
            <a:picLocks noChangeAspect="1"/>
          </p:cNvPicPr>
          <p:nvPr/>
        </p:nvPicPr>
        <p:blipFill>
          <a:blip r:embed="rId6" cstate="print">
            <a:clrChange>
              <a:clrFrom>
                <a:srgbClr val="FFFFFF"/>
              </a:clrFrom>
              <a:clrTo>
                <a:srgbClr val="FFFFFF">
                  <a:alpha val="0"/>
                </a:srgbClr>
              </a:clrTo>
            </a:clrChange>
            <a:extLst>
              <a:ext uri="{BEBA8EAE-BF5A-486C-A8C5-ECC9F3942E4B}">
                <a14:imgProps xmlns:a14="http://schemas.microsoft.com/office/drawing/2010/main">
                  <a14:imgLayer r:embed="rId7">
                    <a14:imgEffect>
                      <a14:artisticPaintStrokes/>
                    </a14:imgEffect>
                    <a14:imgEffect>
                      <a14:sharpenSoften amount="25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70550" y="2481942"/>
            <a:ext cx="2392099" cy="1325935"/>
          </a:xfrm>
          <a:prstGeom prst="rect">
            <a:avLst/>
          </a:prstGeom>
        </p:spPr>
      </p:pic>
      <p:sp>
        <p:nvSpPr>
          <p:cNvPr id="10" name="Title 1">
            <a:extLst>
              <a:ext uri="{FF2B5EF4-FFF2-40B4-BE49-F238E27FC236}">
                <a16:creationId xmlns:a16="http://schemas.microsoft.com/office/drawing/2014/main" id="{A71C1B28-BED6-4A41-913F-53FB02366812}"/>
              </a:ext>
            </a:extLst>
          </p:cNvPr>
          <p:cNvSpPr>
            <a:spLocks noGrp="1"/>
          </p:cNvSpPr>
          <p:nvPr>
            <p:ph type="title"/>
          </p:nvPr>
        </p:nvSpPr>
        <p:spPr>
          <a:xfrm>
            <a:off x="0" y="0"/>
            <a:ext cx="7886700" cy="1050587"/>
          </a:xfrm>
        </p:spPr>
        <p:txBody>
          <a:bodyPr/>
          <a:lstStyle/>
          <a:p>
            <a:r>
              <a:rPr lang="en-US" dirty="0">
                <a:solidFill>
                  <a:schemeClr val="bg1"/>
                </a:solidFill>
              </a:rPr>
              <a:t>To recap…</a:t>
            </a:r>
          </a:p>
        </p:txBody>
      </p:sp>
      <p:sp>
        <p:nvSpPr>
          <p:cNvPr id="11" name="Transparent budget doc">
            <a:extLst>
              <a:ext uri="{FF2B5EF4-FFF2-40B4-BE49-F238E27FC236}">
                <a16:creationId xmlns:a16="http://schemas.microsoft.com/office/drawing/2014/main" id="{82C33AA3-961A-4910-A40E-7A296FD9B4CD}"/>
              </a:ext>
            </a:extLst>
          </p:cNvPr>
          <p:cNvSpPr txBox="1"/>
          <p:nvPr/>
        </p:nvSpPr>
        <p:spPr>
          <a:xfrm>
            <a:off x="825499" y="5444521"/>
            <a:ext cx="7340600" cy="461665"/>
          </a:xfrm>
          <a:prstGeom prst="rect">
            <a:avLst/>
          </a:prstGeom>
          <a:noFill/>
          <a:ln>
            <a:noFill/>
          </a:ln>
        </p:spPr>
        <p:txBody>
          <a:bodyPr wrap="square" rtlCol="0">
            <a:spAutoFit/>
          </a:bodyPr>
          <a:lstStyle/>
          <a:p>
            <a:pPr algn="ctr"/>
            <a:r>
              <a:rPr lang="en-US" sz="2400" dirty="0"/>
              <a:t>Transparent budget documentation can help…</a:t>
            </a:r>
          </a:p>
        </p:txBody>
      </p:sp>
    </p:spTree>
    <p:extLst>
      <p:ext uri="{BB962C8B-B14F-4D97-AF65-F5344CB8AC3E}">
        <p14:creationId xmlns:p14="http://schemas.microsoft.com/office/powerpoint/2010/main" val="98680814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3" name="Example 1"/>
          <p:cNvGrpSpPr/>
          <p:nvPr/>
        </p:nvGrpSpPr>
        <p:grpSpPr>
          <a:xfrm>
            <a:off x="-163286" y="1050587"/>
            <a:ext cx="10172700" cy="5088956"/>
            <a:chOff x="-163286" y="1050587"/>
            <a:chExt cx="10172700" cy="5088956"/>
          </a:xfrm>
        </p:grpSpPr>
        <p:sp>
          <p:nvSpPr>
            <p:cNvPr id="4" name="Rectangle 3"/>
            <p:cNvSpPr/>
            <p:nvPr/>
          </p:nvSpPr>
          <p:spPr>
            <a:xfrm>
              <a:off x="-163286" y="1050587"/>
              <a:ext cx="10172700" cy="50889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2725857" y="1527188"/>
              <a:ext cx="3781425" cy="1476375"/>
            </a:xfrm>
            <a:prstGeom prst="rect">
              <a:avLst/>
            </a:prstGeom>
          </p:spPr>
        </p:pic>
        <p:sp>
          <p:nvSpPr>
            <p:cNvPr id="6" name="TextBox 5"/>
            <p:cNvSpPr txBox="1"/>
            <p:nvPr/>
          </p:nvSpPr>
          <p:spPr>
            <a:xfrm>
              <a:off x="3020682" y="1807318"/>
              <a:ext cx="3053751" cy="923330"/>
            </a:xfrm>
            <a:prstGeom prst="rect">
              <a:avLst/>
            </a:prstGeom>
            <a:noFill/>
          </p:spPr>
          <p:txBody>
            <a:bodyPr wrap="square" rtlCol="0">
              <a:spAutoFit/>
            </a:bodyPr>
            <a:lstStyle/>
            <a:p>
              <a:pPr algn="ctr"/>
              <a:r>
                <a:rPr lang="en-US" dirty="0">
                  <a:solidFill>
                    <a:schemeClr val="bg1"/>
                  </a:solidFill>
                </a:rPr>
                <a:t>Maximum deficit of 2%</a:t>
              </a:r>
              <a:br>
                <a:rPr lang="en-US" dirty="0">
                  <a:solidFill>
                    <a:schemeClr val="bg1"/>
                  </a:solidFill>
                </a:rPr>
              </a:br>
              <a:r>
                <a:rPr lang="en-US" dirty="0">
                  <a:solidFill>
                    <a:schemeClr val="bg1"/>
                  </a:solidFill>
                </a:rPr>
                <a:t>Investment to support growth</a:t>
              </a:r>
              <a:br>
                <a:rPr lang="en-US" dirty="0">
                  <a:solidFill>
                    <a:schemeClr val="bg1"/>
                  </a:solidFill>
                </a:rPr>
              </a:br>
              <a:r>
                <a:rPr lang="en-US" dirty="0">
                  <a:solidFill>
                    <a:schemeClr val="bg1"/>
                  </a:solidFill>
                </a:rPr>
                <a:t>Managing fiscal risks w buffers</a:t>
              </a:r>
            </a:p>
          </p:txBody>
        </p:sp>
        <p:sp>
          <p:nvSpPr>
            <p:cNvPr id="7" name="TextBox 6"/>
            <p:cNvSpPr txBox="1"/>
            <p:nvPr/>
          </p:nvSpPr>
          <p:spPr>
            <a:xfrm>
              <a:off x="3477870" y="1165071"/>
              <a:ext cx="2139375" cy="369332"/>
            </a:xfrm>
            <a:prstGeom prst="rect">
              <a:avLst/>
            </a:prstGeom>
            <a:noFill/>
          </p:spPr>
          <p:txBody>
            <a:bodyPr wrap="square" rtlCol="0">
              <a:spAutoFit/>
            </a:bodyPr>
            <a:lstStyle/>
            <a:p>
              <a:pPr algn="ctr"/>
              <a:r>
                <a:rPr lang="en-US" i="1" dirty="0"/>
                <a:t>A quick example…</a:t>
              </a:r>
            </a:p>
          </p:txBody>
        </p:sp>
      </p:grpSp>
      <p:grpSp>
        <p:nvGrpSpPr>
          <p:cNvPr id="8" name="Example 2"/>
          <p:cNvGrpSpPr/>
          <p:nvPr/>
        </p:nvGrpSpPr>
        <p:grpSpPr>
          <a:xfrm>
            <a:off x="2625844" y="3017044"/>
            <a:ext cx="3943350" cy="2095500"/>
            <a:chOff x="2625844" y="3017044"/>
            <a:chExt cx="3943350" cy="2095500"/>
          </a:xfrm>
        </p:grpSpPr>
        <p:pic>
          <p:nvPicPr>
            <p:cNvPr id="9" name="Picture 8"/>
            <p:cNvPicPr>
              <a:picLocks noChangeAspect="1"/>
            </p:cNvPicPr>
            <p:nvPr/>
          </p:nvPicPr>
          <p:blipFill>
            <a:blip r:embed="rId3"/>
            <a:stretch>
              <a:fillRect/>
            </a:stretch>
          </p:blipFill>
          <p:spPr>
            <a:xfrm>
              <a:off x="2625844" y="3017044"/>
              <a:ext cx="3943350" cy="2095500"/>
            </a:xfrm>
            <a:prstGeom prst="rect">
              <a:avLst/>
            </a:prstGeom>
          </p:spPr>
        </p:pic>
        <p:sp>
          <p:nvSpPr>
            <p:cNvPr id="10" name="TextBox 9"/>
            <p:cNvSpPr txBox="1"/>
            <p:nvPr/>
          </p:nvSpPr>
          <p:spPr>
            <a:xfrm>
              <a:off x="3070643" y="3720438"/>
              <a:ext cx="3053751" cy="923330"/>
            </a:xfrm>
            <a:prstGeom prst="rect">
              <a:avLst/>
            </a:prstGeom>
            <a:noFill/>
          </p:spPr>
          <p:txBody>
            <a:bodyPr wrap="square" rtlCol="0">
              <a:spAutoFit/>
            </a:bodyPr>
            <a:lstStyle/>
            <a:p>
              <a:pPr algn="ctr"/>
              <a:r>
                <a:rPr lang="en-US" dirty="0">
                  <a:solidFill>
                    <a:schemeClr val="bg1"/>
                  </a:solidFill>
                </a:rPr>
                <a:t>Investment spending delayed</a:t>
              </a:r>
              <a:br>
                <a:rPr lang="en-US" dirty="0">
                  <a:solidFill>
                    <a:schemeClr val="bg1"/>
                  </a:solidFill>
                </a:rPr>
              </a:br>
              <a:r>
                <a:rPr lang="en-US" dirty="0">
                  <a:solidFill>
                    <a:schemeClr val="bg1"/>
                  </a:solidFill>
                </a:rPr>
                <a:t>Strong expenditure growth </a:t>
              </a:r>
              <a:br>
                <a:rPr lang="en-US" dirty="0">
                  <a:solidFill>
                    <a:schemeClr val="bg1"/>
                  </a:solidFill>
                </a:rPr>
              </a:br>
              <a:r>
                <a:rPr lang="en-US" dirty="0">
                  <a:solidFill>
                    <a:schemeClr val="bg1"/>
                  </a:solidFill>
                </a:rPr>
                <a:t>Deficit exceeds 2%</a:t>
              </a:r>
            </a:p>
          </p:txBody>
        </p:sp>
      </p:grpSp>
      <p:sp>
        <p:nvSpPr>
          <p:cNvPr id="11" name="Example 3"/>
          <p:cNvSpPr txBox="1"/>
          <p:nvPr/>
        </p:nvSpPr>
        <p:spPr>
          <a:xfrm>
            <a:off x="634370" y="5084296"/>
            <a:ext cx="7875260" cy="830997"/>
          </a:xfrm>
          <a:prstGeom prst="rect">
            <a:avLst/>
          </a:prstGeom>
          <a:noFill/>
        </p:spPr>
        <p:txBody>
          <a:bodyPr wrap="square" rtlCol="0">
            <a:spAutoFit/>
          </a:bodyPr>
          <a:lstStyle/>
          <a:p>
            <a:pPr algn="ctr"/>
            <a:r>
              <a:rPr lang="en-US" sz="2400" b="1" dirty="0">
                <a:solidFill>
                  <a:srgbClr val="C00000"/>
                </a:solidFill>
              </a:rPr>
              <a:t>Debt grows, interest bill rises, GDP growth weaker, inflation increases, fiscal risks grow, sustainability more difficult</a:t>
            </a:r>
          </a:p>
        </p:txBody>
      </p:sp>
      <p:sp>
        <p:nvSpPr>
          <p:cNvPr id="12" name="Freeform: Shape 11"/>
          <p:cNvSpPr/>
          <p:nvPr/>
        </p:nvSpPr>
        <p:spPr>
          <a:xfrm>
            <a:off x="6245525" y="2101174"/>
            <a:ext cx="2608681" cy="3074675"/>
          </a:xfrm>
          <a:custGeom>
            <a:avLst/>
            <a:gdLst>
              <a:gd name="connsiteX0" fmla="*/ 0 w 2608681"/>
              <a:gd name="connsiteY0" fmla="*/ 3398807 h 3398807"/>
              <a:gd name="connsiteX1" fmla="*/ 2122098 w 2608681"/>
              <a:gd name="connsiteY1" fmla="*/ 2553418 h 3398807"/>
              <a:gd name="connsiteX2" fmla="*/ 2605177 w 2608681"/>
              <a:gd name="connsiteY2" fmla="*/ 1535501 h 3398807"/>
              <a:gd name="connsiteX3" fmla="*/ 2225615 w 2608681"/>
              <a:gd name="connsiteY3" fmla="*/ 310550 h 3398807"/>
              <a:gd name="connsiteX4" fmla="*/ 431320 w 2608681"/>
              <a:gd name="connsiteY4" fmla="*/ 0 h 3398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8681" h="3398807">
                <a:moveTo>
                  <a:pt x="0" y="3398807"/>
                </a:moveTo>
                <a:cubicBezTo>
                  <a:pt x="843951" y="3131388"/>
                  <a:pt x="1687902" y="2863969"/>
                  <a:pt x="2122098" y="2553418"/>
                </a:cubicBezTo>
                <a:cubicBezTo>
                  <a:pt x="2556294" y="2242867"/>
                  <a:pt x="2587924" y="1909312"/>
                  <a:pt x="2605177" y="1535501"/>
                </a:cubicBezTo>
                <a:cubicBezTo>
                  <a:pt x="2622430" y="1161690"/>
                  <a:pt x="2587925" y="566467"/>
                  <a:pt x="2225615" y="310550"/>
                </a:cubicBezTo>
                <a:cubicBezTo>
                  <a:pt x="1863306" y="54633"/>
                  <a:pt x="1147313" y="27316"/>
                  <a:pt x="431320" y="0"/>
                </a:cubicBezTo>
              </a:path>
            </a:pathLst>
          </a:custGeom>
          <a:noFill/>
          <a:ln w="127000">
            <a:solidFill>
              <a:srgbClr val="C00000"/>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MFU 2"/>
          <p:cNvPicPr>
            <a:picLocks noChangeAspect="1"/>
          </p:cNvPicPr>
          <p:nvPr/>
        </p:nvPicPr>
        <p:blipFill>
          <a:blip r:embed="rId4" cstate="print">
            <a:clrChange>
              <a:clrFrom>
                <a:srgbClr val="FFFFFF"/>
              </a:clrFrom>
              <a:clrTo>
                <a:srgbClr val="FFFFFF">
                  <a:alpha val="0"/>
                </a:srgbClr>
              </a:clrTo>
            </a:clrChange>
            <a:extLst>
              <a:ext uri="{BEBA8EAE-BF5A-486C-A8C5-ECC9F3942E4B}">
                <a14:imgProps xmlns:a14="http://schemas.microsoft.com/office/drawing/2010/main">
                  <a14:imgLayer r:embed="rId5">
                    <a14:imgEffect>
                      <a14:artisticPaintStrokes/>
                    </a14:imgEffect>
                    <a14:imgEffect>
                      <a14:sharpenSoften amount="25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524951" y="1638399"/>
            <a:ext cx="2392099" cy="1325935"/>
          </a:xfrm>
          <a:prstGeom prst="rect">
            <a:avLst/>
          </a:prstGeom>
        </p:spPr>
      </p:pic>
    </p:spTree>
    <p:extLst>
      <p:ext uri="{BB962C8B-B14F-4D97-AF65-F5344CB8AC3E}">
        <p14:creationId xmlns:p14="http://schemas.microsoft.com/office/powerpoint/2010/main" val="244629451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Rectangle 2"/>
          <p:cNvSpPr/>
          <p:nvPr/>
        </p:nvSpPr>
        <p:spPr>
          <a:xfrm>
            <a:off x="-171450" y="-323850"/>
            <a:ext cx="9772650" cy="77533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2013"/>
          <p:cNvPicPr>
            <a:picLocks noChangeAspect="1"/>
          </p:cNvPicPr>
          <p:nvPr/>
        </p:nvPicPr>
        <p:blipFill>
          <a:blip r:embed="rId2"/>
          <a:stretch>
            <a:fillRect/>
          </a:stretch>
        </p:blipFill>
        <p:spPr>
          <a:xfrm>
            <a:off x="-48126" y="905108"/>
            <a:ext cx="9144000" cy="5625296"/>
          </a:xfrm>
          <a:prstGeom prst="rect">
            <a:avLst/>
          </a:prstGeom>
        </p:spPr>
      </p:pic>
    </p:spTree>
    <p:extLst>
      <p:ext uri="{BB962C8B-B14F-4D97-AF65-F5344CB8AC3E}">
        <p14:creationId xmlns:p14="http://schemas.microsoft.com/office/powerpoint/2010/main" val="421340167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Rectangle 2"/>
          <p:cNvSpPr/>
          <p:nvPr/>
        </p:nvSpPr>
        <p:spPr>
          <a:xfrm>
            <a:off x="-171450" y="-323850"/>
            <a:ext cx="9772650" cy="77533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2016"/>
          <p:cNvPicPr>
            <a:picLocks noChangeAspect="1"/>
          </p:cNvPicPr>
          <p:nvPr/>
        </p:nvPicPr>
        <p:blipFill>
          <a:blip r:embed="rId2">
            <a:clrChange>
              <a:clrFrom>
                <a:srgbClr val="FFFFFF"/>
              </a:clrFrom>
              <a:clrTo>
                <a:srgbClr val="FFFFFF">
                  <a:alpha val="0"/>
                </a:srgbClr>
              </a:clrTo>
            </a:clrChange>
          </a:blip>
          <a:stretch>
            <a:fillRect/>
          </a:stretch>
        </p:blipFill>
        <p:spPr>
          <a:xfrm>
            <a:off x="-171450" y="504459"/>
            <a:ext cx="9144000" cy="6055576"/>
          </a:xfrm>
          <a:prstGeom prst="rect">
            <a:avLst/>
          </a:prstGeom>
        </p:spPr>
      </p:pic>
    </p:spTree>
    <p:extLst>
      <p:ext uri="{BB962C8B-B14F-4D97-AF65-F5344CB8AC3E}">
        <p14:creationId xmlns:p14="http://schemas.microsoft.com/office/powerpoint/2010/main" val="193385697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7886700" cy="105058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Outline</a:t>
            </a:r>
          </a:p>
        </p:txBody>
      </p:sp>
      <p:sp>
        <p:nvSpPr>
          <p:cNvPr id="7" name="Freeform: Shape 6"/>
          <p:cNvSpPr/>
          <p:nvPr/>
        </p:nvSpPr>
        <p:spPr>
          <a:xfrm>
            <a:off x="1524000" y="1552838"/>
            <a:ext cx="6096000" cy="719549"/>
          </a:xfrm>
          <a:custGeom>
            <a:avLst/>
            <a:gdLst>
              <a:gd name="connsiteX0" fmla="*/ 0 w 6096000"/>
              <a:gd name="connsiteY0" fmla="*/ 119927 h 719549"/>
              <a:gd name="connsiteX1" fmla="*/ 119927 w 6096000"/>
              <a:gd name="connsiteY1" fmla="*/ 0 h 719549"/>
              <a:gd name="connsiteX2" fmla="*/ 5976073 w 6096000"/>
              <a:gd name="connsiteY2" fmla="*/ 0 h 719549"/>
              <a:gd name="connsiteX3" fmla="*/ 6096000 w 6096000"/>
              <a:gd name="connsiteY3" fmla="*/ 119927 h 719549"/>
              <a:gd name="connsiteX4" fmla="*/ 6096000 w 6096000"/>
              <a:gd name="connsiteY4" fmla="*/ 599622 h 719549"/>
              <a:gd name="connsiteX5" fmla="*/ 5976073 w 6096000"/>
              <a:gd name="connsiteY5" fmla="*/ 719549 h 719549"/>
              <a:gd name="connsiteX6" fmla="*/ 119927 w 6096000"/>
              <a:gd name="connsiteY6" fmla="*/ 719549 h 719549"/>
              <a:gd name="connsiteX7" fmla="*/ 0 w 6096000"/>
              <a:gd name="connsiteY7" fmla="*/ 599622 h 719549"/>
              <a:gd name="connsiteX8" fmla="*/ 0 w 6096000"/>
              <a:gd name="connsiteY8" fmla="*/ 119927 h 719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719549">
                <a:moveTo>
                  <a:pt x="0" y="119927"/>
                </a:moveTo>
                <a:cubicBezTo>
                  <a:pt x="0" y="53693"/>
                  <a:pt x="53693" y="0"/>
                  <a:pt x="119927" y="0"/>
                </a:cubicBezTo>
                <a:lnTo>
                  <a:pt x="5976073" y="0"/>
                </a:lnTo>
                <a:cubicBezTo>
                  <a:pt x="6042307" y="0"/>
                  <a:pt x="6096000" y="53693"/>
                  <a:pt x="6096000" y="119927"/>
                </a:cubicBezTo>
                <a:lnTo>
                  <a:pt x="6096000" y="599622"/>
                </a:lnTo>
                <a:cubicBezTo>
                  <a:pt x="6096000" y="665856"/>
                  <a:pt x="6042307" y="719549"/>
                  <a:pt x="5976073" y="719549"/>
                </a:cubicBezTo>
                <a:lnTo>
                  <a:pt x="119927" y="719549"/>
                </a:lnTo>
                <a:cubicBezTo>
                  <a:pt x="53693" y="719549"/>
                  <a:pt x="0" y="665856"/>
                  <a:pt x="0" y="599622"/>
                </a:cubicBezTo>
                <a:lnTo>
                  <a:pt x="0" y="119927"/>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9425" tIns="149425" rIns="149425" bIns="149425" numCol="1" spcCol="1270" anchor="ctr" anchorCtr="0">
            <a:noAutofit/>
          </a:bodyPr>
          <a:lstStyle/>
          <a:p>
            <a:pPr marL="0" lvl="0" indent="0" algn="l" defTabSz="1333500">
              <a:lnSpc>
                <a:spcPct val="90000"/>
              </a:lnSpc>
              <a:spcBef>
                <a:spcPct val="0"/>
              </a:spcBef>
              <a:spcAft>
                <a:spcPct val="35000"/>
              </a:spcAft>
              <a:buNone/>
            </a:pPr>
            <a:r>
              <a:rPr lang="en-US" sz="3000" kern="1200" dirty="0"/>
              <a:t>The Medium Term Fiscal Framework</a:t>
            </a:r>
          </a:p>
        </p:txBody>
      </p:sp>
      <p:sp>
        <p:nvSpPr>
          <p:cNvPr id="8" name="Freeform: Shape 7"/>
          <p:cNvSpPr/>
          <p:nvPr/>
        </p:nvSpPr>
        <p:spPr>
          <a:xfrm>
            <a:off x="1524000" y="2272387"/>
            <a:ext cx="6096000" cy="1521450"/>
          </a:xfrm>
          <a:custGeom>
            <a:avLst/>
            <a:gdLst>
              <a:gd name="connsiteX0" fmla="*/ 0 w 6096000"/>
              <a:gd name="connsiteY0" fmla="*/ 0 h 1521450"/>
              <a:gd name="connsiteX1" fmla="*/ 6096000 w 6096000"/>
              <a:gd name="connsiteY1" fmla="*/ 0 h 1521450"/>
              <a:gd name="connsiteX2" fmla="*/ 6096000 w 6096000"/>
              <a:gd name="connsiteY2" fmla="*/ 1521450 h 1521450"/>
              <a:gd name="connsiteX3" fmla="*/ 0 w 6096000"/>
              <a:gd name="connsiteY3" fmla="*/ 1521450 h 1521450"/>
              <a:gd name="connsiteX4" fmla="*/ 0 w 6096000"/>
              <a:gd name="connsiteY4" fmla="*/ 0 h 152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1521450">
                <a:moveTo>
                  <a:pt x="0" y="0"/>
                </a:moveTo>
                <a:lnTo>
                  <a:pt x="6096000" y="0"/>
                </a:lnTo>
                <a:lnTo>
                  <a:pt x="6096000" y="1521450"/>
                </a:lnTo>
                <a:lnTo>
                  <a:pt x="0" y="152145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3548" tIns="38100" rIns="213360" bIns="38100" numCol="1" spcCol="1270" anchor="t" anchorCtr="0">
            <a:noAutofit/>
          </a:bodyPr>
          <a:lstStyle/>
          <a:p>
            <a:pPr marL="228600" lvl="1" indent="-228600" algn="l" defTabSz="1022350">
              <a:lnSpc>
                <a:spcPct val="90000"/>
              </a:lnSpc>
              <a:spcBef>
                <a:spcPct val="0"/>
              </a:spcBef>
              <a:spcAft>
                <a:spcPct val="20000"/>
              </a:spcAft>
              <a:buChar char="•"/>
            </a:pPr>
            <a:r>
              <a:rPr lang="en-US" sz="2300" kern="1200" dirty="0">
                <a:solidFill>
                  <a:schemeClr val="bg1">
                    <a:lumMod val="75000"/>
                  </a:schemeClr>
                </a:solidFill>
              </a:rPr>
              <a:t>What is it, and how does it fit with the Budget?</a:t>
            </a:r>
          </a:p>
          <a:p>
            <a:pPr marL="228600" lvl="1" indent="-228600" algn="l" defTabSz="1022350">
              <a:lnSpc>
                <a:spcPct val="90000"/>
              </a:lnSpc>
              <a:spcBef>
                <a:spcPct val="0"/>
              </a:spcBef>
              <a:spcAft>
                <a:spcPct val="20000"/>
              </a:spcAft>
              <a:buChar char="•"/>
            </a:pPr>
            <a:r>
              <a:rPr lang="en-US" sz="2300" kern="1200" dirty="0">
                <a:solidFill>
                  <a:schemeClr val="bg1">
                    <a:lumMod val="75000"/>
                  </a:schemeClr>
                </a:solidFill>
              </a:rPr>
              <a:t>Fiscal policy, and why it’s important</a:t>
            </a:r>
          </a:p>
          <a:p>
            <a:pPr marL="228600" lvl="1" indent="-228600" algn="l" defTabSz="1022350">
              <a:lnSpc>
                <a:spcPct val="90000"/>
              </a:lnSpc>
              <a:spcBef>
                <a:spcPct val="0"/>
              </a:spcBef>
              <a:spcAft>
                <a:spcPct val="20000"/>
              </a:spcAft>
              <a:buChar char="•"/>
            </a:pPr>
            <a:r>
              <a:rPr lang="en-US" sz="2300" kern="1200" dirty="0">
                <a:solidFill>
                  <a:schemeClr val="bg1">
                    <a:lumMod val="75000"/>
                  </a:schemeClr>
                </a:solidFill>
              </a:rPr>
              <a:t>The role of macro-fiscal units</a:t>
            </a:r>
          </a:p>
        </p:txBody>
      </p:sp>
      <p:sp>
        <p:nvSpPr>
          <p:cNvPr id="9" name="Freeform: Shape 8"/>
          <p:cNvSpPr/>
          <p:nvPr/>
        </p:nvSpPr>
        <p:spPr>
          <a:xfrm>
            <a:off x="1524000" y="3793837"/>
            <a:ext cx="6096000" cy="719549"/>
          </a:xfrm>
          <a:custGeom>
            <a:avLst/>
            <a:gdLst>
              <a:gd name="connsiteX0" fmla="*/ 0 w 6096000"/>
              <a:gd name="connsiteY0" fmla="*/ 119927 h 719549"/>
              <a:gd name="connsiteX1" fmla="*/ 119927 w 6096000"/>
              <a:gd name="connsiteY1" fmla="*/ 0 h 719549"/>
              <a:gd name="connsiteX2" fmla="*/ 5976073 w 6096000"/>
              <a:gd name="connsiteY2" fmla="*/ 0 h 719549"/>
              <a:gd name="connsiteX3" fmla="*/ 6096000 w 6096000"/>
              <a:gd name="connsiteY3" fmla="*/ 119927 h 719549"/>
              <a:gd name="connsiteX4" fmla="*/ 6096000 w 6096000"/>
              <a:gd name="connsiteY4" fmla="*/ 599622 h 719549"/>
              <a:gd name="connsiteX5" fmla="*/ 5976073 w 6096000"/>
              <a:gd name="connsiteY5" fmla="*/ 719549 h 719549"/>
              <a:gd name="connsiteX6" fmla="*/ 119927 w 6096000"/>
              <a:gd name="connsiteY6" fmla="*/ 719549 h 719549"/>
              <a:gd name="connsiteX7" fmla="*/ 0 w 6096000"/>
              <a:gd name="connsiteY7" fmla="*/ 599622 h 719549"/>
              <a:gd name="connsiteX8" fmla="*/ 0 w 6096000"/>
              <a:gd name="connsiteY8" fmla="*/ 119927 h 719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719549">
                <a:moveTo>
                  <a:pt x="0" y="119927"/>
                </a:moveTo>
                <a:cubicBezTo>
                  <a:pt x="0" y="53693"/>
                  <a:pt x="53693" y="0"/>
                  <a:pt x="119927" y="0"/>
                </a:cubicBezTo>
                <a:lnTo>
                  <a:pt x="5976073" y="0"/>
                </a:lnTo>
                <a:cubicBezTo>
                  <a:pt x="6042307" y="0"/>
                  <a:pt x="6096000" y="53693"/>
                  <a:pt x="6096000" y="119927"/>
                </a:cubicBezTo>
                <a:lnTo>
                  <a:pt x="6096000" y="599622"/>
                </a:lnTo>
                <a:cubicBezTo>
                  <a:pt x="6096000" y="665856"/>
                  <a:pt x="6042307" y="719549"/>
                  <a:pt x="5976073" y="719549"/>
                </a:cubicBezTo>
                <a:lnTo>
                  <a:pt x="119927" y="719549"/>
                </a:lnTo>
                <a:cubicBezTo>
                  <a:pt x="53693" y="719549"/>
                  <a:pt x="0" y="665856"/>
                  <a:pt x="0" y="599622"/>
                </a:cubicBezTo>
                <a:lnTo>
                  <a:pt x="0" y="119927"/>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9425" tIns="149425" rIns="149425" bIns="149425" numCol="1" spcCol="1270" anchor="ctr" anchorCtr="0">
            <a:noAutofit/>
          </a:bodyPr>
          <a:lstStyle/>
          <a:p>
            <a:pPr marL="0" lvl="0" indent="0" algn="l" defTabSz="1333500">
              <a:lnSpc>
                <a:spcPct val="90000"/>
              </a:lnSpc>
              <a:spcBef>
                <a:spcPct val="0"/>
              </a:spcBef>
              <a:spcAft>
                <a:spcPct val="35000"/>
              </a:spcAft>
              <a:buNone/>
            </a:pPr>
            <a:r>
              <a:rPr lang="en-US" sz="3000" kern="1200" dirty="0"/>
              <a:t>Documenting the framework</a:t>
            </a:r>
          </a:p>
        </p:txBody>
      </p:sp>
      <p:sp>
        <p:nvSpPr>
          <p:cNvPr id="10" name="Freeform: Shape 9"/>
          <p:cNvSpPr/>
          <p:nvPr/>
        </p:nvSpPr>
        <p:spPr>
          <a:xfrm>
            <a:off x="1524000" y="4513387"/>
            <a:ext cx="6096000" cy="791774"/>
          </a:xfrm>
          <a:custGeom>
            <a:avLst/>
            <a:gdLst>
              <a:gd name="connsiteX0" fmla="*/ 0 w 6096000"/>
              <a:gd name="connsiteY0" fmla="*/ 0 h 791774"/>
              <a:gd name="connsiteX1" fmla="*/ 6096000 w 6096000"/>
              <a:gd name="connsiteY1" fmla="*/ 0 h 791774"/>
              <a:gd name="connsiteX2" fmla="*/ 6096000 w 6096000"/>
              <a:gd name="connsiteY2" fmla="*/ 791774 h 791774"/>
              <a:gd name="connsiteX3" fmla="*/ 0 w 6096000"/>
              <a:gd name="connsiteY3" fmla="*/ 791774 h 791774"/>
              <a:gd name="connsiteX4" fmla="*/ 0 w 6096000"/>
              <a:gd name="connsiteY4" fmla="*/ 0 h 791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791774">
                <a:moveTo>
                  <a:pt x="0" y="0"/>
                </a:moveTo>
                <a:lnTo>
                  <a:pt x="6096000" y="0"/>
                </a:lnTo>
                <a:lnTo>
                  <a:pt x="6096000" y="791774"/>
                </a:lnTo>
                <a:lnTo>
                  <a:pt x="0" y="79177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3548" tIns="38100" rIns="213360" bIns="38100" numCol="1" spcCol="1270" anchor="t" anchorCtr="0">
            <a:noAutofit/>
          </a:bodyPr>
          <a:lstStyle/>
          <a:p>
            <a:pPr marL="228600" lvl="1" indent="-228600" algn="l" defTabSz="1022350">
              <a:lnSpc>
                <a:spcPct val="90000"/>
              </a:lnSpc>
              <a:spcBef>
                <a:spcPct val="0"/>
              </a:spcBef>
              <a:spcAft>
                <a:spcPct val="20000"/>
              </a:spcAft>
              <a:buChar char="•"/>
            </a:pPr>
            <a:r>
              <a:rPr lang="en-US" sz="2300" kern="1200" dirty="0"/>
              <a:t>Fiscal transparency</a:t>
            </a:r>
          </a:p>
          <a:p>
            <a:pPr marL="228600" lvl="1" indent="-228600" algn="l" defTabSz="1022350">
              <a:lnSpc>
                <a:spcPct val="90000"/>
              </a:lnSpc>
              <a:spcBef>
                <a:spcPct val="0"/>
              </a:spcBef>
              <a:spcAft>
                <a:spcPct val="20000"/>
              </a:spcAft>
              <a:buChar char="•"/>
            </a:pPr>
            <a:r>
              <a:rPr lang="en-US" sz="2300" kern="1200" dirty="0"/>
              <a:t>The fiscal framework in the Budget</a:t>
            </a:r>
          </a:p>
        </p:txBody>
      </p:sp>
    </p:spTree>
    <p:extLst>
      <p:ext uri="{BB962C8B-B14F-4D97-AF65-F5344CB8AC3E}">
        <p14:creationId xmlns:p14="http://schemas.microsoft.com/office/powerpoint/2010/main" val="29928721"/>
      </p:ext>
    </p:extLst>
  </p:cSld>
  <p:clrMapOvr>
    <a:masterClrMapping/>
  </p:clrMapOvr>
  <mc:AlternateContent xmlns:mc="http://schemas.openxmlformats.org/markup-compatibility/2006" xmlns:p159="http://schemas.microsoft.com/office/powerpoint/2015/09/main">
    <mc:Choice Requires="p159">
      <p:transition>
        <p159:morph option="byObject"/>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194" y="225277"/>
            <a:ext cx="7886700" cy="775185"/>
          </a:xfrm>
        </p:spPr>
        <p:txBody>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Translating a dream into reality</a:t>
            </a:r>
          </a:p>
        </p:txBody>
      </p:sp>
      <p:graphicFrame>
        <p:nvGraphicFramePr>
          <p:cNvPr id="4" name="Content Placeholder 3"/>
          <p:cNvGraphicFramePr>
            <a:graphicFrameLocks noGrp="1"/>
          </p:cNvGraphicFramePr>
          <p:nvPr>
            <p:ph idx="1"/>
          </p:nvPr>
        </p:nvGraphicFramePr>
        <p:xfrm>
          <a:off x="179388" y="1201738"/>
          <a:ext cx="8335962" cy="4975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29111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2E8DA01-E0F0-40BD-A7B9-312E368256AF}"/>
              </a:ext>
            </a:extLst>
          </p:cNvPr>
          <p:cNvSpPr>
            <a:spLocks noGrp="1"/>
          </p:cNvSpPr>
          <p:nvPr>
            <p:ph type="title"/>
          </p:nvPr>
        </p:nvSpPr>
        <p:spPr>
          <a:xfrm>
            <a:off x="0" y="0"/>
            <a:ext cx="7886700" cy="1050587"/>
          </a:xfrm>
        </p:spPr>
        <p:txBody>
          <a:bodyPr/>
          <a:lstStyle/>
          <a:p>
            <a:r>
              <a:rPr lang="en-US" dirty="0">
                <a:solidFill>
                  <a:schemeClr val="bg1"/>
                </a:solidFill>
              </a:rPr>
              <a:t>Fiscal transparency – a good reason for clear budget documentation</a:t>
            </a:r>
          </a:p>
        </p:txBody>
      </p:sp>
      <p:sp>
        <p:nvSpPr>
          <p:cNvPr id="2" name="Rectangle 1">
            <a:extLst>
              <a:ext uri="{FF2B5EF4-FFF2-40B4-BE49-F238E27FC236}">
                <a16:creationId xmlns:a16="http://schemas.microsoft.com/office/drawing/2014/main" id="{F381D5AD-E154-43AF-B041-C469AD8480F0}"/>
              </a:ext>
            </a:extLst>
          </p:cNvPr>
          <p:cNvSpPr/>
          <p:nvPr/>
        </p:nvSpPr>
        <p:spPr>
          <a:xfrm>
            <a:off x="186067" y="1322176"/>
            <a:ext cx="8575160" cy="4693593"/>
          </a:xfrm>
          <a:prstGeom prst="rect">
            <a:avLst/>
          </a:prstGeom>
        </p:spPr>
        <p:txBody>
          <a:bodyPr wrap="square">
            <a:spAutoFit/>
          </a:bodyPr>
          <a:lstStyle/>
          <a:p>
            <a:pPr marL="342900" indent="-342900">
              <a:buFont typeface="Arial" panose="020B0604020202020204" pitchFamily="34" charset="0"/>
              <a:buChar char="•"/>
            </a:pPr>
            <a:r>
              <a:rPr lang="en-AU" sz="2300" dirty="0">
                <a:solidFill>
                  <a:srgbClr val="000000"/>
                </a:solidFill>
                <a:latin typeface="MuseoSlab-300"/>
              </a:rPr>
              <a:t>Fiscal transparency is the comprehensiveness, clarity, reliability, timeliness, and relevance of public reporting on the past, present, and future state of public finances</a:t>
            </a:r>
          </a:p>
          <a:p>
            <a:endParaRPr lang="en-AU" sz="2300" dirty="0">
              <a:solidFill>
                <a:srgbClr val="000000"/>
              </a:solidFill>
              <a:latin typeface="MuseoSlab-300"/>
            </a:endParaRPr>
          </a:p>
          <a:p>
            <a:pPr marL="342900" indent="-342900">
              <a:buFont typeface="Arial" panose="020B0604020202020204" pitchFamily="34" charset="0"/>
              <a:buChar char="•"/>
            </a:pPr>
            <a:r>
              <a:rPr lang="en-AU" sz="2300" dirty="0">
                <a:solidFill>
                  <a:srgbClr val="000000"/>
                </a:solidFill>
                <a:latin typeface="MuseoSlab-300"/>
              </a:rPr>
              <a:t>It is critical for effective fiscal management and accountability</a:t>
            </a:r>
          </a:p>
          <a:p>
            <a:endParaRPr lang="en-AU" sz="2300" dirty="0">
              <a:solidFill>
                <a:srgbClr val="000000"/>
              </a:solidFill>
              <a:latin typeface="MuseoSlab-300"/>
            </a:endParaRPr>
          </a:p>
          <a:p>
            <a:pPr marL="1257300" lvl="2" indent="-342900">
              <a:buFont typeface="Arial" panose="020B0604020202020204" pitchFamily="34" charset="0"/>
              <a:buChar char="•"/>
            </a:pPr>
            <a:r>
              <a:rPr lang="en-AU" sz="2300" dirty="0">
                <a:solidFill>
                  <a:srgbClr val="000000"/>
                </a:solidFill>
                <a:latin typeface="MuseoSlab-300"/>
              </a:rPr>
              <a:t>It helps ensure that governments have an accurate picture of their finances when making economic decisions, including of the costs and benefits of policy changes and potential risks to public finances. </a:t>
            </a:r>
          </a:p>
          <a:p>
            <a:endParaRPr lang="en-AU" sz="2300" dirty="0">
              <a:solidFill>
                <a:srgbClr val="000000"/>
              </a:solidFill>
              <a:latin typeface="MuseoSlab-300"/>
            </a:endParaRPr>
          </a:p>
          <a:p>
            <a:pPr marL="1257300" lvl="2" indent="-342900">
              <a:buFont typeface="Arial" panose="020B0604020202020204" pitchFamily="34" charset="0"/>
              <a:buChar char="•"/>
            </a:pPr>
            <a:r>
              <a:rPr lang="en-AU" sz="2300" dirty="0">
                <a:solidFill>
                  <a:srgbClr val="000000"/>
                </a:solidFill>
                <a:latin typeface="MuseoSlab-300"/>
              </a:rPr>
              <a:t>It also provides legislatures, markets, and citizens with the information they need to hold governments accountable</a:t>
            </a:r>
            <a:endParaRPr lang="en-AU" sz="2300" dirty="0"/>
          </a:p>
        </p:txBody>
      </p:sp>
    </p:spTree>
    <p:extLst>
      <p:ext uri="{BB962C8B-B14F-4D97-AF65-F5344CB8AC3E}">
        <p14:creationId xmlns:p14="http://schemas.microsoft.com/office/powerpoint/2010/main" val="50415726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r="3608"/>
          <a:stretch/>
        </p:blipFill>
        <p:spPr>
          <a:xfrm rot="21480000">
            <a:off x="853377" y="1003258"/>
            <a:ext cx="7437246" cy="4764396"/>
          </a:xfrm>
          <a:prstGeom prst="rect">
            <a:avLst/>
          </a:prstGeom>
        </p:spPr>
      </p:pic>
      <p:graphicFrame>
        <p:nvGraphicFramePr>
          <p:cNvPr id="4" name="Object 3"/>
          <p:cNvGraphicFramePr>
            <a:graphicFrameLocks noChangeAspect="1"/>
          </p:cNvGraphicFramePr>
          <p:nvPr>
            <p:extLst/>
          </p:nvPr>
        </p:nvGraphicFramePr>
        <p:xfrm>
          <a:off x="7969792" y="6017672"/>
          <a:ext cx="914400" cy="771525"/>
        </p:xfrm>
        <a:graphic>
          <a:graphicData uri="http://schemas.openxmlformats.org/presentationml/2006/ole">
            <mc:AlternateContent xmlns:mc="http://schemas.openxmlformats.org/markup-compatibility/2006">
              <mc:Choice xmlns:v="urn:schemas-microsoft-com:vml" Requires="v">
                <p:oleObj spid="_x0000_s1026" name="Acrobat Document" showAsIcon="1" r:id="rId4" imgW="914400" imgH="771480" progId="Acrobat.Document.2015">
                  <p:embed/>
                </p:oleObj>
              </mc:Choice>
              <mc:Fallback>
                <p:oleObj name="Acrobat Document" showAsIcon="1" r:id="rId4" imgW="914400" imgH="771480" progId="Acrobat.Document.2015">
                  <p:embed/>
                  <p:pic>
                    <p:nvPicPr>
                      <p:cNvPr id="4" name="Object 3"/>
                      <p:cNvPicPr/>
                      <p:nvPr/>
                    </p:nvPicPr>
                    <p:blipFill>
                      <a:blip r:embed="rId5"/>
                      <a:stretch>
                        <a:fillRect/>
                      </a:stretch>
                    </p:blipFill>
                    <p:spPr>
                      <a:xfrm>
                        <a:off x="7969792" y="6017672"/>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223528785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0" presetClass="verb" presetSubtype="0" fill="hold" nodeType="clickEffect">
                                  <p:stCondLst>
                                    <p:cond delay="0"/>
                                  </p:stCondLst>
                                  <p:childTnLst>
                                    <p:cmd type="verb" cmd="0">
                                      <p:cBhvr>
                                        <p:cTn id="6"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generated with very high confidence">
            <a:extLst>
              <a:ext uri="{FF2B5EF4-FFF2-40B4-BE49-F238E27FC236}">
                <a16:creationId xmlns:a16="http://schemas.microsoft.com/office/drawing/2014/main" id="{898EB6AC-C977-4536-A7A6-FE94549224B6}"/>
              </a:ext>
            </a:extLst>
          </p:cNvPr>
          <p:cNvPicPr>
            <a:picLocks noChangeAspect="1"/>
          </p:cNvPicPr>
          <p:nvPr/>
        </p:nvPicPr>
        <p:blipFill rotWithShape="1">
          <a:blip r:embed="rId2"/>
          <a:srcRect r="4391" b="2"/>
          <a:stretch/>
        </p:blipFill>
        <p:spPr>
          <a:xfrm rot="43080000">
            <a:off x="853377" y="1003258"/>
            <a:ext cx="7437246" cy="4764396"/>
          </a:xfrm>
          <a:prstGeom prst="rect">
            <a:avLst/>
          </a:prstGeom>
          <a:solidFill>
            <a:srgbClr val="FFFFFF">
              <a:shade val="85000"/>
            </a:srgbClr>
          </a:solidFill>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59947154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F0C24E4-53E4-4FA0-979B-C69A75EDB31A}"/>
              </a:ext>
            </a:extLst>
          </p:cNvPr>
          <p:cNvPicPr>
            <a:picLocks noChangeAspect="1"/>
          </p:cNvPicPr>
          <p:nvPr/>
        </p:nvPicPr>
        <p:blipFill rotWithShape="1">
          <a:blip r:embed="rId2"/>
          <a:srcRect r="-1" b="4386"/>
          <a:stretch/>
        </p:blipFill>
        <p:spPr>
          <a:xfrm rot="21480000">
            <a:off x="853377" y="1003258"/>
            <a:ext cx="7437246" cy="4764396"/>
          </a:xfrm>
          <a:prstGeom prst="rect">
            <a:avLst/>
          </a:prstGeom>
        </p:spPr>
      </p:pic>
    </p:spTree>
    <p:extLst>
      <p:ext uri="{BB962C8B-B14F-4D97-AF65-F5344CB8AC3E}">
        <p14:creationId xmlns:p14="http://schemas.microsoft.com/office/powerpoint/2010/main" val="263574955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social media post&#10;&#10;Description generated with very high confidence">
            <a:extLst>
              <a:ext uri="{FF2B5EF4-FFF2-40B4-BE49-F238E27FC236}">
                <a16:creationId xmlns:a16="http://schemas.microsoft.com/office/drawing/2014/main" id="{C977EE83-01D6-4474-BB39-8E748C41DCBB}"/>
              </a:ext>
            </a:extLst>
          </p:cNvPr>
          <p:cNvPicPr>
            <a:picLocks noChangeAspect="1"/>
          </p:cNvPicPr>
          <p:nvPr/>
        </p:nvPicPr>
        <p:blipFill rotWithShape="1">
          <a:blip r:embed="rId2"/>
          <a:srcRect l="6288" r="8637"/>
          <a:stretch/>
        </p:blipFill>
        <p:spPr>
          <a:xfrm rot="21480000">
            <a:off x="853377" y="1003258"/>
            <a:ext cx="7437246" cy="4764396"/>
          </a:xfrm>
          <a:prstGeom prst="rect">
            <a:avLst/>
          </a:prstGeom>
        </p:spPr>
      </p:pic>
    </p:spTree>
    <p:extLst>
      <p:ext uri="{BB962C8B-B14F-4D97-AF65-F5344CB8AC3E}">
        <p14:creationId xmlns:p14="http://schemas.microsoft.com/office/powerpoint/2010/main" val="412446699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5C6EDE9-180C-418C-96FC-3B79FE0BEFF6}"/>
              </a:ext>
            </a:extLst>
          </p:cNvPr>
          <p:cNvSpPr>
            <a:spLocks noGrp="1"/>
          </p:cNvSpPr>
          <p:nvPr>
            <p:ph type="title"/>
          </p:nvPr>
        </p:nvSpPr>
        <p:spPr>
          <a:xfrm>
            <a:off x="0" y="0"/>
            <a:ext cx="7886700" cy="1050587"/>
          </a:xfrm>
        </p:spPr>
        <p:txBody>
          <a:bodyPr/>
          <a:lstStyle/>
          <a:p>
            <a:r>
              <a:rPr lang="en-US" dirty="0">
                <a:solidFill>
                  <a:schemeClr val="bg1"/>
                </a:solidFill>
              </a:rPr>
              <a:t>Different types of Budget documents</a:t>
            </a:r>
          </a:p>
        </p:txBody>
      </p:sp>
      <p:graphicFrame>
        <p:nvGraphicFramePr>
          <p:cNvPr id="4" name="Table 3">
            <a:extLst>
              <a:ext uri="{FF2B5EF4-FFF2-40B4-BE49-F238E27FC236}">
                <a16:creationId xmlns:a16="http://schemas.microsoft.com/office/drawing/2014/main" id="{79F3844B-A2F3-40B3-B013-9714E4EF288C}"/>
              </a:ext>
            </a:extLst>
          </p:cNvPr>
          <p:cNvGraphicFramePr>
            <a:graphicFrameLocks noGrp="1"/>
          </p:cNvGraphicFramePr>
          <p:nvPr>
            <p:extLst/>
          </p:nvPr>
        </p:nvGraphicFramePr>
        <p:xfrm>
          <a:off x="734532" y="2115702"/>
          <a:ext cx="7152168" cy="2626596"/>
        </p:xfrm>
        <a:graphic>
          <a:graphicData uri="http://schemas.openxmlformats.org/drawingml/2006/table">
            <a:tbl>
              <a:tblPr firstRow="1" bandRow="1">
                <a:effectLst>
                  <a:outerShdw blurRad="50800" dist="38100" dir="2700000" algn="tl" rotWithShape="0">
                    <a:prstClr val="black">
                      <a:alpha val="40000"/>
                    </a:prstClr>
                  </a:outerShdw>
                </a:effectLst>
                <a:tableStyleId>{2D5ABB26-0587-4C30-8999-92F81FD0307C}</a:tableStyleId>
              </a:tblPr>
              <a:tblGrid>
                <a:gridCol w="3576084">
                  <a:extLst>
                    <a:ext uri="{9D8B030D-6E8A-4147-A177-3AD203B41FA5}">
                      <a16:colId xmlns:a16="http://schemas.microsoft.com/office/drawing/2014/main" val="1294423926"/>
                    </a:ext>
                  </a:extLst>
                </a:gridCol>
                <a:gridCol w="3576084">
                  <a:extLst>
                    <a:ext uri="{9D8B030D-6E8A-4147-A177-3AD203B41FA5}">
                      <a16:colId xmlns:a16="http://schemas.microsoft.com/office/drawing/2014/main" val="3293384907"/>
                    </a:ext>
                  </a:extLst>
                </a:gridCol>
              </a:tblGrid>
              <a:tr h="656649">
                <a:tc>
                  <a:txBody>
                    <a:bodyPr/>
                    <a:lstStyle/>
                    <a:p>
                      <a:pPr algn="ctr"/>
                      <a:r>
                        <a:rPr lang="en-AU" sz="2800" b="1" dirty="0">
                          <a:solidFill>
                            <a:schemeClr val="bg1"/>
                          </a:solidFill>
                        </a:rPr>
                        <a:t>Pre Budget Statement</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a:r>
                        <a:rPr lang="en-AU" sz="2800" b="1" dirty="0">
                          <a:solidFill>
                            <a:schemeClr val="bg1"/>
                          </a:solidFill>
                        </a:rPr>
                        <a:t>Budget Proposal</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3404437550"/>
                  </a:ext>
                </a:extLst>
              </a:tr>
              <a:tr h="656649">
                <a:tc>
                  <a:txBody>
                    <a:bodyPr/>
                    <a:lstStyle/>
                    <a:p>
                      <a:pPr algn="ctr"/>
                      <a:r>
                        <a:rPr lang="en-AU" sz="2800" b="1" dirty="0">
                          <a:solidFill>
                            <a:schemeClr val="bg1"/>
                          </a:solidFill>
                        </a:rPr>
                        <a:t>Citizen’s Budget</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a:r>
                        <a:rPr lang="en-AU" sz="2800" b="1" dirty="0">
                          <a:solidFill>
                            <a:schemeClr val="bg1"/>
                          </a:solidFill>
                        </a:rPr>
                        <a:t>Enacted Budget</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133391534"/>
                  </a:ext>
                </a:extLst>
              </a:tr>
              <a:tr h="656649">
                <a:tc>
                  <a:txBody>
                    <a:bodyPr/>
                    <a:lstStyle/>
                    <a:p>
                      <a:pPr algn="ctr"/>
                      <a:r>
                        <a:rPr lang="en-AU" sz="2800" b="1" dirty="0">
                          <a:solidFill>
                            <a:schemeClr val="bg1"/>
                          </a:solidFill>
                        </a:rPr>
                        <a:t>In-year reports</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a:r>
                        <a:rPr lang="en-AU" sz="2800" b="1" dirty="0">
                          <a:solidFill>
                            <a:schemeClr val="bg1"/>
                          </a:solidFill>
                        </a:rPr>
                        <a:t>Mid-year review</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101689590"/>
                  </a:ext>
                </a:extLst>
              </a:tr>
              <a:tr h="656649">
                <a:tc>
                  <a:txBody>
                    <a:bodyPr/>
                    <a:lstStyle/>
                    <a:p>
                      <a:pPr algn="ctr"/>
                      <a:r>
                        <a:rPr lang="en-AU" sz="2800" b="1" dirty="0">
                          <a:solidFill>
                            <a:schemeClr val="bg1"/>
                          </a:solidFill>
                        </a:rPr>
                        <a:t>Year end-report</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65000"/>
                      </a:schemeClr>
                    </a:solidFill>
                  </a:tcPr>
                </a:tc>
                <a:tc>
                  <a:txBody>
                    <a:bodyPr/>
                    <a:lstStyle/>
                    <a:p>
                      <a:pPr algn="ctr"/>
                      <a:r>
                        <a:rPr lang="en-AU" sz="2800" b="1" dirty="0">
                          <a:solidFill>
                            <a:schemeClr val="bg1"/>
                          </a:solidFill>
                        </a:rPr>
                        <a:t>Audit report</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lumMod val="65000"/>
                      </a:schemeClr>
                    </a:solidFill>
                  </a:tcPr>
                </a:tc>
                <a:extLst>
                  <a:ext uri="{0D108BD9-81ED-4DB2-BD59-A6C34878D82A}">
                    <a16:rowId xmlns:a16="http://schemas.microsoft.com/office/drawing/2014/main" val="1848140315"/>
                  </a:ext>
                </a:extLst>
              </a:tr>
            </a:tbl>
          </a:graphicData>
        </a:graphic>
      </p:graphicFrame>
      <p:pic>
        <p:nvPicPr>
          <p:cNvPr id="2" name="Picture 1"/>
          <p:cNvPicPr>
            <a:picLocks noChangeAspect="1"/>
          </p:cNvPicPr>
          <p:nvPr/>
        </p:nvPicPr>
        <p:blipFill>
          <a:blip r:embed="rId2"/>
          <a:stretch>
            <a:fillRect/>
          </a:stretch>
        </p:blipFill>
        <p:spPr>
          <a:xfrm rot="1136635">
            <a:off x="7682183" y="4443194"/>
            <a:ext cx="1166791" cy="1515650"/>
          </a:xfrm>
          <a:prstGeom prst="rect">
            <a:avLst/>
          </a:prstGeom>
          <a:effectLst>
            <a:outerShdw blurRad="101600" dist="38100" dir="2700000" algn="tl" rotWithShape="0">
              <a:prstClr val="black">
                <a:alpha val="40000"/>
              </a:prstClr>
            </a:outerShdw>
          </a:effectLst>
        </p:spPr>
      </p:pic>
    </p:spTree>
    <p:extLst>
      <p:ext uri="{BB962C8B-B14F-4D97-AF65-F5344CB8AC3E}">
        <p14:creationId xmlns:p14="http://schemas.microsoft.com/office/powerpoint/2010/main" val="397524611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799065E-A082-4E25-9D32-A7531FDB82A7}"/>
              </a:ext>
            </a:extLst>
          </p:cNvPr>
          <p:cNvSpPr>
            <a:spLocks noGrp="1"/>
          </p:cNvSpPr>
          <p:nvPr>
            <p:ph type="title"/>
          </p:nvPr>
        </p:nvSpPr>
        <p:spPr>
          <a:xfrm>
            <a:off x="0" y="0"/>
            <a:ext cx="7886700" cy="1050587"/>
          </a:xfrm>
        </p:spPr>
        <p:txBody>
          <a:bodyPr/>
          <a:lstStyle/>
          <a:p>
            <a:r>
              <a:rPr lang="en-US" dirty="0">
                <a:solidFill>
                  <a:schemeClr val="bg1"/>
                </a:solidFill>
              </a:rPr>
              <a:t>Different types of Budget documents</a:t>
            </a:r>
          </a:p>
        </p:txBody>
      </p:sp>
      <p:graphicFrame>
        <p:nvGraphicFramePr>
          <p:cNvPr id="5" name="Table 4">
            <a:extLst>
              <a:ext uri="{FF2B5EF4-FFF2-40B4-BE49-F238E27FC236}">
                <a16:creationId xmlns:a16="http://schemas.microsoft.com/office/drawing/2014/main" id="{9C5E1C1F-4EF2-4EA1-AF06-56BC6504A5B2}"/>
              </a:ext>
            </a:extLst>
          </p:cNvPr>
          <p:cNvGraphicFramePr>
            <a:graphicFrameLocks noGrp="1"/>
          </p:cNvGraphicFramePr>
          <p:nvPr>
            <p:extLst/>
          </p:nvPr>
        </p:nvGraphicFramePr>
        <p:xfrm>
          <a:off x="1524000" y="1644303"/>
          <a:ext cx="6096000" cy="1584960"/>
        </p:xfrm>
        <a:graphic>
          <a:graphicData uri="http://schemas.openxmlformats.org/drawingml/2006/table">
            <a:tbl>
              <a:tblPr firstRow="1" bandRow="1">
                <a:effectLst>
                  <a:outerShdw blurRad="50800" dist="38100" dir="2700000" algn="tl" rotWithShape="0">
                    <a:prstClr val="black">
                      <a:alpha val="40000"/>
                    </a:prstClr>
                  </a:outerShdw>
                </a:effectLst>
                <a:tableStyleId>{2D5ABB26-0587-4C30-8999-92F81FD0307C}</a:tableStyleId>
              </a:tblPr>
              <a:tblGrid>
                <a:gridCol w="3048000">
                  <a:extLst>
                    <a:ext uri="{9D8B030D-6E8A-4147-A177-3AD203B41FA5}">
                      <a16:colId xmlns:a16="http://schemas.microsoft.com/office/drawing/2014/main" val="1294423926"/>
                    </a:ext>
                  </a:extLst>
                </a:gridCol>
                <a:gridCol w="3048000">
                  <a:extLst>
                    <a:ext uri="{9D8B030D-6E8A-4147-A177-3AD203B41FA5}">
                      <a16:colId xmlns:a16="http://schemas.microsoft.com/office/drawing/2014/main" val="3293384907"/>
                    </a:ext>
                  </a:extLst>
                </a:gridCol>
              </a:tblGrid>
              <a:tr h="370840">
                <a:tc>
                  <a:txBody>
                    <a:bodyPr/>
                    <a:lstStyle/>
                    <a:p>
                      <a:pPr algn="ctr"/>
                      <a:r>
                        <a:rPr lang="en-AU" sz="2000" b="1" dirty="0">
                          <a:solidFill>
                            <a:schemeClr val="bg1"/>
                          </a:solidFill>
                        </a:rPr>
                        <a:t>Pre Budget Statement</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a:r>
                        <a:rPr lang="en-AU" sz="2000" b="1" dirty="0">
                          <a:solidFill>
                            <a:schemeClr val="bg1"/>
                          </a:solidFill>
                        </a:rPr>
                        <a:t>Budget Proposal</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3404437550"/>
                  </a:ext>
                </a:extLst>
              </a:tr>
              <a:tr h="370840">
                <a:tc>
                  <a:txBody>
                    <a:bodyPr/>
                    <a:lstStyle/>
                    <a:p>
                      <a:pPr algn="ctr"/>
                      <a:r>
                        <a:rPr lang="en-AU" sz="2000" b="1" dirty="0">
                          <a:solidFill>
                            <a:schemeClr val="bg1"/>
                          </a:solidFill>
                        </a:rPr>
                        <a:t>Citizen’s Budget</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a:r>
                        <a:rPr lang="en-AU" sz="2000" b="1" dirty="0">
                          <a:solidFill>
                            <a:schemeClr val="bg1"/>
                          </a:solidFill>
                        </a:rPr>
                        <a:t>Enacted Budget</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133391534"/>
                  </a:ext>
                </a:extLst>
              </a:tr>
              <a:tr h="370840">
                <a:tc>
                  <a:txBody>
                    <a:bodyPr/>
                    <a:lstStyle/>
                    <a:p>
                      <a:pPr algn="ctr"/>
                      <a:r>
                        <a:rPr lang="en-AU" sz="2000" b="1" dirty="0">
                          <a:solidFill>
                            <a:schemeClr val="bg1"/>
                          </a:solidFill>
                        </a:rPr>
                        <a:t>In-year reports</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a:r>
                        <a:rPr lang="en-AU" sz="2000" b="1" dirty="0">
                          <a:solidFill>
                            <a:schemeClr val="bg1"/>
                          </a:solidFill>
                        </a:rPr>
                        <a:t>Mid-year review</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101689590"/>
                  </a:ext>
                </a:extLst>
              </a:tr>
              <a:tr h="370840">
                <a:tc>
                  <a:txBody>
                    <a:bodyPr/>
                    <a:lstStyle/>
                    <a:p>
                      <a:pPr algn="ctr"/>
                      <a:r>
                        <a:rPr lang="en-AU" sz="2000" b="1" dirty="0">
                          <a:solidFill>
                            <a:schemeClr val="bg1"/>
                          </a:solidFill>
                        </a:rPr>
                        <a:t>Year end-report</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65000"/>
                      </a:schemeClr>
                    </a:solidFill>
                  </a:tcPr>
                </a:tc>
                <a:tc>
                  <a:txBody>
                    <a:bodyPr/>
                    <a:lstStyle/>
                    <a:p>
                      <a:pPr algn="ctr"/>
                      <a:r>
                        <a:rPr lang="en-AU" sz="2000" b="1" dirty="0">
                          <a:solidFill>
                            <a:schemeClr val="bg1"/>
                          </a:solidFill>
                        </a:rPr>
                        <a:t>Audit report</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lumMod val="65000"/>
                      </a:schemeClr>
                    </a:solidFill>
                  </a:tcPr>
                </a:tc>
                <a:extLst>
                  <a:ext uri="{0D108BD9-81ED-4DB2-BD59-A6C34878D82A}">
                    <a16:rowId xmlns:a16="http://schemas.microsoft.com/office/drawing/2014/main" val="1848140315"/>
                  </a:ext>
                </a:extLst>
              </a:tr>
            </a:tbl>
          </a:graphicData>
        </a:graphic>
      </p:graphicFrame>
      <p:sp>
        <p:nvSpPr>
          <p:cNvPr id="6" name="TextBox 5">
            <a:extLst>
              <a:ext uri="{FF2B5EF4-FFF2-40B4-BE49-F238E27FC236}">
                <a16:creationId xmlns:a16="http://schemas.microsoft.com/office/drawing/2014/main" id="{B08F37CA-A71F-4B8D-9C83-3E94CA0B4DD6}"/>
              </a:ext>
            </a:extLst>
          </p:cNvPr>
          <p:cNvSpPr txBox="1"/>
          <p:nvPr/>
        </p:nvSpPr>
        <p:spPr>
          <a:xfrm>
            <a:off x="2691729" y="3939649"/>
            <a:ext cx="3803073" cy="2031325"/>
          </a:xfrm>
          <a:prstGeom prst="rect">
            <a:avLst/>
          </a:prstGeom>
          <a:noFill/>
        </p:spPr>
        <p:txBody>
          <a:bodyPr wrap="square" rtlCol="0">
            <a:spAutoFit/>
          </a:bodyPr>
          <a:lstStyle/>
          <a:p>
            <a:pPr algn="ctr"/>
            <a:r>
              <a:rPr lang="en-AU" dirty="0"/>
              <a:t>Fiscal strategy and policy</a:t>
            </a:r>
          </a:p>
          <a:p>
            <a:pPr algn="ctr"/>
            <a:endParaRPr lang="en-AU" dirty="0"/>
          </a:p>
          <a:p>
            <a:pPr algn="ctr"/>
            <a:r>
              <a:rPr lang="en-AU" dirty="0"/>
              <a:t>Economic conditions  and outlook</a:t>
            </a:r>
          </a:p>
          <a:p>
            <a:pPr algn="ctr"/>
            <a:endParaRPr lang="en-AU" dirty="0"/>
          </a:p>
          <a:p>
            <a:pPr algn="ctr"/>
            <a:r>
              <a:rPr lang="en-AU" dirty="0"/>
              <a:t>Macroeconomic parameters</a:t>
            </a:r>
          </a:p>
          <a:p>
            <a:pPr algn="ctr"/>
            <a:endParaRPr lang="en-AU" dirty="0"/>
          </a:p>
          <a:p>
            <a:pPr algn="ctr"/>
            <a:r>
              <a:rPr lang="en-AU" dirty="0"/>
              <a:t>Fiscal risks and forecast reviews</a:t>
            </a:r>
          </a:p>
        </p:txBody>
      </p:sp>
      <p:sp>
        <p:nvSpPr>
          <p:cNvPr id="7" name="TextBox 6">
            <a:extLst>
              <a:ext uri="{FF2B5EF4-FFF2-40B4-BE49-F238E27FC236}">
                <a16:creationId xmlns:a16="http://schemas.microsoft.com/office/drawing/2014/main" id="{CC7596FF-D002-40B9-926B-AC1AD4101726}"/>
              </a:ext>
            </a:extLst>
          </p:cNvPr>
          <p:cNvSpPr txBox="1"/>
          <p:nvPr/>
        </p:nvSpPr>
        <p:spPr>
          <a:xfrm>
            <a:off x="1018309" y="1184564"/>
            <a:ext cx="3813464" cy="369332"/>
          </a:xfrm>
          <a:prstGeom prst="rect">
            <a:avLst/>
          </a:prstGeom>
          <a:noFill/>
        </p:spPr>
        <p:txBody>
          <a:bodyPr wrap="square" rtlCol="0">
            <a:spAutoFit/>
          </a:bodyPr>
          <a:lstStyle/>
          <a:p>
            <a:r>
              <a:rPr lang="en-AU" b="1" dirty="0"/>
              <a:t>Different documents…</a:t>
            </a:r>
          </a:p>
        </p:txBody>
      </p:sp>
      <p:sp>
        <p:nvSpPr>
          <p:cNvPr id="8" name="TextBox 7">
            <a:extLst>
              <a:ext uri="{FF2B5EF4-FFF2-40B4-BE49-F238E27FC236}">
                <a16:creationId xmlns:a16="http://schemas.microsoft.com/office/drawing/2014/main" id="{F7CFDD90-FB8B-4ACB-93A6-4BEA8415AE2A}"/>
              </a:ext>
            </a:extLst>
          </p:cNvPr>
          <p:cNvSpPr txBox="1"/>
          <p:nvPr/>
        </p:nvSpPr>
        <p:spPr>
          <a:xfrm>
            <a:off x="2567039" y="3453647"/>
            <a:ext cx="4759036" cy="369332"/>
          </a:xfrm>
          <a:prstGeom prst="rect">
            <a:avLst/>
          </a:prstGeom>
          <a:noFill/>
        </p:spPr>
        <p:txBody>
          <a:bodyPr wrap="square" rtlCol="0">
            <a:spAutoFit/>
          </a:bodyPr>
          <a:lstStyle/>
          <a:p>
            <a:r>
              <a:rPr lang="en-AU" b="1" dirty="0"/>
              <a:t>…feature different macro-fiscal content</a:t>
            </a:r>
          </a:p>
        </p:txBody>
      </p:sp>
    </p:spTree>
    <p:extLst>
      <p:ext uri="{BB962C8B-B14F-4D97-AF65-F5344CB8AC3E}">
        <p14:creationId xmlns:p14="http://schemas.microsoft.com/office/powerpoint/2010/main" val="36221181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C69CD9BC-7D05-4FC9-9B41-E9C9D0C262A8}"/>
              </a:ext>
            </a:extLst>
          </p:cNvPr>
          <p:cNvSpPr txBox="1"/>
          <p:nvPr/>
        </p:nvSpPr>
        <p:spPr>
          <a:xfrm>
            <a:off x="471412" y="1560298"/>
            <a:ext cx="8159612" cy="2923877"/>
          </a:xfrm>
          <a:prstGeom prst="rect">
            <a:avLst/>
          </a:prstGeom>
          <a:noFill/>
        </p:spPr>
        <p:txBody>
          <a:bodyPr wrap="square" rtlCol="0">
            <a:spAutoFit/>
          </a:bodyPr>
          <a:lstStyle/>
          <a:p>
            <a:pPr marL="342900" indent="-342900">
              <a:buFont typeface="Arial" panose="020B0604020202020204" pitchFamily="34" charset="0"/>
              <a:buChar char="•"/>
            </a:pPr>
            <a:r>
              <a:rPr lang="en-AU" sz="2300" dirty="0"/>
              <a:t>This should lay out the strategic priorities for the forthcoming budget.</a:t>
            </a:r>
          </a:p>
          <a:p>
            <a:pPr marL="342900" indent="-342900">
              <a:buFont typeface="Arial" panose="020B0604020202020204" pitchFamily="34" charset="0"/>
              <a:buChar char="•"/>
            </a:pPr>
            <a:r>
              <a:rPr lang="en-AU" sz="2300" dirty="0"/>
              <a:t>It should include the overarching policy goals, the broad economic context.</a:t>
            </a:r>
          </a:p>
          <a:p>
            <a:pPr marL="342900" indent="-342900">
              <a:buFont typeface="Arial" panose="020B0604020202020204" pitchFamily="34" charset="0"/>
              <a:buChar char="•"/>
            </a:pPr>
            <a:r>
              <a:rPr lang="en-AU" sz="2300" dirty="0"/>
              <a:t>It should state how the Budget is consistent with the medium term objectives.</a:t>
            </a:r>
          </a:p>
          <a:p>
            <a:pPr marL="342900" indent="-342900">
              <a:buFont typeface="Arial" panose="020B0604020202020204" pitchFamily="34" charset="0"/>
              <a:buChar char="•"/>
            </a:pPr>
            <a:r>
              <a:rPr lang="en-AU" sz="2300" dirty="0"/>
              <a:t>And it should highlight the consistency of the Budget with any fiscal rules that have been adopted.</a:t>
            </a:r>
          </a:p>
        </p:txBody>
      </p:sp>
      <p:sp>
        <p:nvSpPr>
          <p:cNvPr id="3" name="Title 1">
            <a:extLst>
              <a:ext uri="{FF2B5EF4-FFF2-40B4-BE49-F238E27FC236}">
                <a16:creationId xmlns:a16="http://schemas.microsoft.com/office/drawing/2014/main" id="{9DD60FE5-1030-465B-B514-9064237ABB79}"/>
              </a:ext>
            </a:extLst>
          </p:cNvPr>
          <p:cNvSpPr txBox="1">
            <a:spLocks/>
          </p:cNvSpPr>
          <p:nvPr/>
        </p:nvSpPr>
        <p:spPr>
          <a:xfrm>
            <a:off x="0" y="0"/>
            <a:ext cx="7886700" cy="105058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Fiscal strategy statement</a:t>
            </a:r>
          </a:p>
        </p:txBody>
      </p:sp>
    </p:spTree>
    <p:extLst>
      <p:ext uri="{BB962C8B-B14F-4D97-AF65-F5344CB8AC3E}">
        <p14:creationId xmlns:p14="http://schemas.microsoft.com/office/powerpoint/2010/main" val="264508019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DD60FE5-1030-465B-B514-9064237ABB79}"/>
              </a:ext>
            </a:extLst>
          </p:cNvPr>
          <p:cNvSpPr txBox="1">
            <a:spLocks/>
          </p:cNvSpPr>
          <p:nvPr/>
        </p:nvSpPr>
        <p:spPr>
          <a:xfrm>
            <a:off x="0" y="0"/>
            <a:ext cx="7886700" cy="105058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Fiscal strategy statement</a:t>
            </a:r>
          </a:p>
        </p:txBody>
      </p:sp>
      <p:pic>
        <p:nvPicPr>
          <p:cNvPr id="4" name="Flag Bar">
            <a:extLst>
              <a:ext uri="{FF2B5EF4-FFF2-40B4-BE49-F238E27FC236}">
                <a16:creationId xmlns:a16="http://schemas.microsoft.com/office/drawing/2014/main" id="{526F7369-25C3-4D3D-86DA-1026A2347AEE}"/>
              </a:ext>
            </a:extLst>
          </p:cNvPr>
          <p:cNvPicPr>
            <a:picLocks noChangeAspect="1"/>
          </p:cNvPicPr>
          <p:nvPr/>
        </p:nvPicPr>
        <p:blipFill>
          <a:blip r:embed="rId3"/>
          <a:stretch>
            <a:fillRect/>
          </a:stretch>
        </p:blipFill>
        <p:spPr>
          <a:xfrm>
            <a:off x="836159" y="5009469"/>
            <a:ext cx="7210425" cy="1019175"/>
          </a:xfrm>
          <a:prstGeom prst="rect">
            <a:avLst/>
          </a:prstGeom>
        </p:spPr>
      </p:pic>
      <p:sp>
        <p:nvSpPr>
          <p:cNvPr id="33" name="PBS"/>
          <p:cNvSpPr/>
          <p:nvPr/>
        </p:nvSpPr>
        <p:spPr>
          <a:xfrm>
            <a:off x="480428" y="1280538"/>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Pre Budget Statement</a:t>
            </a:r>
          </a:p>
        </p:txBody>
      </p:sp>
      <p:sp>
        <p:nvSpPr>
          <p:cNvPr id="34" name="BPS"/>
          <p:cNvSpPr/>
          <p:nvPr/>
        </p:nvSpPr>
        <p:spPr>
          <a:xfrm>
            <a:off x="4606526" y="1280538"/>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Budget Proposal</a:t>
            </a:r>
          </a:p>
        </p:txBody>
      </p:sp>
      <p:sp>
        <p:nvSpPr>
          <p:cNvPr id="37" name="CB"/>
          <p:cNvSpPr/>
          <p:nvPr/>
        </p:nvSpPr>
        <p:spPr>
          <a:xfrm>
            <a:off x="480428" y="2222544"/>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Citizen’s Budget</a:t>
            </a:r>
          </a:p>
        </p:txBody>
      </p:sp>
      <p:sp>
        <p:nvSpPr>
          <p:cNvPr id="38" name="EB"/>
          <p:cNvSpPr/>
          <p:nvPr/>
        </p:nvSpPr>
        <p:spPr>
          <a:xfrm>
            <a:off x="4606526" y="2215287"/>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Enacted Budget</a:t>
            </a:r>
          </a:p>
        </p:txBody>
      </p:sp>
      <p:sp>
        <p:nvSpPr>
          <p:cNvPr id="39" name="IYR"/>
          <p:cNvSpPr/>
          <p:nvPr/>
        </p:nvSpPr>
        <p:spPr>
          <a:xfrm>
            <a:off x="480428" y="3141190"/>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In-Year Reports</a:t>
            </a:r>
          </a:p>
        </p:txBody>
      </p:sp>
      <p:sp>
        <p:nvSpPr>
          <p:cNvPr id="40" name="MYR"/>
          <p:cNvSpPr/>
          <p:nvPr/>
        </p:nvSpPr>
        <p:spPr>
          <a:xfrm>
            <a:off x="4606526" y="3149025"/>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Mid-Year Reports</a:t>
            </a:r>
          </a:p>
        </p:txBody>
      </p:sp>
      <p:sp>
        <p:nvSpPr>
          <p:cNvPr id="41" name="YER"/>
          <p:cNvSpPr/>
          <p:nvPr/>
        </p:nvSpPr>
        <p:spPr>
          <a:xfrm>
            <a:off x="480428" y="4085381"/>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Year-End Reports</a:t>
            </a:r>
          </a:p>
        </p:txBody>
      </p:sp>
      <p:sp>
        <p:nvSpPr>
          <p:cNvPr id="42" name="AR"/>
          <p:cNvSpPr/>
          <p:nvPr/>
        </p:nvSpPr>
        <p:spPr>
          <a:xfrm>
            <a:off x="4606526" y="4082763"/>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Audit Reports</a:t>
            </a:r>
          </a:p>
        </p:txBody>
      </p:sp>
      <p:sp>
        <p:nvSpPr>
          <p:cNvPr id="43" name="PBS Yellow"/>
          <p:cNvSpPr/>
          <p:nvPr/>
        </p:nvSpPr>
        <p:spPr>
          <a:xfrm>
            <a:off x="480428" y="1280538"/>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Pre Budget Statement</a:t>
            </a:r>
          </a:p>
        </p:txBody>
      </p:sp>
      <p:sp>
        <p:nvSpPr>
          <p:cNvPr id="44" name="BPS Yellow"/>
          <p:cNvSpPr/>
          <p:nvPr/>
        </p:nvSpPr>
        <p:spPr>
          <a:xfrm>
            <a:off x="4606526" y="1280538"/>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Budget Proposal</a:t>
            </a:r>
          </a:p>
        </p:txBody>
      </p:sp>
      <p:sp>
        <p:nvSpPr>
          <p:cNvPr id="45" name="CB Yellow"/>
          <p:cNvSpPr/>
          <p:nvPr/>
        </p:nvSpPr>
        <p:spPr>
          <a:xfrm>
            <a:off x="480428" y="2222544"/>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Citizen’s Budget</a:t>
            </a:r>
          </a:p>
        </p:txBody>
      </p:sp>
      <p:sp>
        <p:nvSpPr>
          <p:cNvPr id="46" name="EB Yellow"/>
          <p:cNvSpPr/>
          <p:nvPr/>
        </p:nvSpPr>
        <p:spPr>
          <a:xfrm>
            <a:off x="4606526" y="2215287"/>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Enacted Budget</a:t>
            </a:r>
          </a:p>
        </p:txBody>
      </p:sp>
      <p:sp>
        <p:nvSpPr>
          <p:cNvPr id="47" name="IYR Yellow"/>
          <p:cNvSpPr/>
          <p:nvPr/>
        </p:nvSpPr>
        <p:spPr>
          <a:xfrm>
            <a:off x="480428" y="3141190"/>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In-Year Reports</a:t>
            </a:r>
          </a:p>
        </p:txBody>
      </p:sp>
      <p:sp>
        <p:nvSpPr>
          <p:cNvPr id="48" name="MYR Yellow"/>
          <p:cNvSpPr/>
          <p:nvPr/>
        </p:nvSpPr>
        <p:spPr>
          <a:xfrm>
            <a:off x="4606526" y="3149025"/>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Mid-Year Reports</a:t>
            </a:r>
          </a:p>
        </p:txBody>
      </p:sp>
      <p:sp>
        <p:nvSpPr>
          <p:cNvPr id="49" name="YER Yellow"/>
          <p:cNvSpPr/>
          <p:nvPr/>
        </p:nvSpPr>
        <p:spPr>
          <a:xfrm>
            <a:off x="480428" y="4085381"/>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Year-End Reports</a:t>
            </a:r>
          </a:p>
        </p:txBody>
      </p:sp>
      <p:sp>
        <p:nvSpPr>
          <p:cNvPr id="50" name="AR Yellow"/>
          <p:cNvSpPr/>
          <p:nvPr/>
        </p:nvSpPr>
        <p:spPr>
          <a:xfrm>
            <a:off x="4606526" y="4082763"/>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Audit Reports</a:t>
            </a:r>
          </a:p>
        </p:txBody>
      </p:sp>
    </p:spTree>
    <p:extLst>
      <p:ext uri="{BB962C8B-B14F-4D97-AF65-F5344CB8AC3E}">
        <p14:creationId xmlns:p14="http://schemas.microsoft.com/office/powerpoint/2010/main" val="50313502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3"/>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childTnLst>
              </p:cTn>
              <p:nextCondLst>
                <p:cond evt="onClick" delay="0">
                  <p:tgtEl>
                    <p:spTgt spid="33"/>
                  </p:tgtEl>
                </p:cond>
              </p:nextCondLst>
            </p:seq>
            <p:seq concurrent="1" nextAc="seek">
              <p:cTn id="7" restart="whenNotActive" fill="hold" evtFilter="cancelBubble" nodeType="interactiveSeq">
                <p:stCondLst>
                  <p:cond evt="onClick" delay="0">
                    <p:tgtEl>
                      <p:spTgt spid="34"/>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childTnLst>
                                </p:cTn>
                              </p:par>
                            </p:childTnLst>
                          </p:cTn>
                        </p:par>
                      </p:childTnLst>
                    </p:cTn>
                  </p:par>
                </p:childTnLst>
              </p:cTn>
              <p:nextCondLst>
                <p:cond evt="onClick" delay="0">
                  <p:tgtEl>
                    <p:spTgt spid="34"/>
                  </p:tgtEl>
                </p:cond>
              </p:nextCondLst>
            </p:seq>
            <p:seq concurrent="1" nextAc="seek">
              <p:cTn id="12" restart="whenNotActive" fill="hold" evtFilter="cancelBubble" nodeType="interactiveSeq">
                <p:stCondLst>
                  <p:cond evt="onClick" delay="0">
                    <p:tgtEl>
                      <p:spTgt spid="37"/>
                    </p:tgtEl>
                  </p:cond>
                </p:stCondLst>
                <p:endSync evt="end" delay="0">
                  <p:rtn val="all"/>
                </p:endSync>
                <p:childTnLst>
                  <p:par>
                    <p:cTn id="13" fill="hold">
                      <p:stCondLst>
                        <p:cond delay="0"/>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childTnLst>
                          </p:cTn>
                        </p:par>
                      </p:childTnLst>
                    </p:cTn>
                  </p:par>
                </p:childTnLst>
              </p:cTn>
              <p:nextCondLst>
                <p:cond evt="onClick" delay="0">
                  <p:tgtEl>
                    <p:spTgt spid="37"/>
                  </p:tgtEl>
                </p:cond>
              </p:nextCondLst>
            </p:seq>
            <p:seq concurrent="1" nextAc="seek">
              <p:cTn id="17" restart="whenNotActive" fill="hold" evtFilter="cancelBubble" nodeType="interactiveSeq">
                <p:stCondLst>
                  <p:cond evt="onClick" delay="0">
                    <p:tgtEl>
                      <p:spTgt spid="38"/>
                    </p:tgtEl>
                  </p:cond>
                </p:stCondLst>
                <p:endSync evt="end" delay="0">
                  <p:rtn val="all"/>
                </p:endSync>
                <p:childTnLst>
                  <p:par>
                    <p:cTn id="18" fill="hold">
                      <p:stCondLst>
                        <p:cond delay="0"/>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6"/>
                                        </p:tgtEl>
                                        <p:attrNameLst>
                                          <p:attrName>style.visibility</p:attrName>
                                        </p:attrNameLst>
                                      </p:cBhvr>
                                      <p:to>
                                        <p:strVal val="visible"/>
                                      </p:to>
                                    </p:set>
                                  </p:childTnLst>
                                </p:cTn>
                              </p:par>
                            </p:childTnLst>
                          </p:cTn>
                        </p:par>
                      </p:childTnLst>
                    </p:cTn>
                  </p:par>
                </p:childTnLst>
              </p:cTn>
              <p:nextCondLst>
                <p:cond evt="onClick" delay="0">
                  <p:tgtEl>
                    <p:spTgt spid="38"/>
                  </p:tgtEl>
                </p:cond>
              </p:nextCondLst>
            </p:seq>
            <p:seq concurrent="1" nextAc="seek">
              <p:cTn id="22" restart="whenNotActive" fill="hold" evtFilter="cancelBubble" nodeType="interactiveSeq">
                <p:stCondLst>
                  <p:cond evt="onClick" delay="0">
                    <p:tgtEl>
                      <p:spTgt spid="39"/>
                    </p:tgtEl>
                  </p:cond>
                </p:stCondLst>
                <p:endSync evt="end" delay="0">
                  <p:rtn val="all"/>
                </p:endSync>
                <p:childTnLst>
                  <p:par>
                    <p:cTn id="23" fill="hold">
                      <p:stCondLst>
                        <p:cond delay="0"/>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childTnLst>
                          </p:cTn>
                        </p:par>
                      </p:childTnLst>
                    </p:cTn>
                  </p:par>
                </p:childTnLst>
              </p:cTn>
              <p:nextCondLst>
                <p:cond evt="onClick" delay="0">
                  <p:tgtEl>
                    <p:spTgt spid="39"/>
                  </p:tgtEl>
                </p:cond>
              </p:nextCondLst>
            </p:seq>
            <p:seq concurrent="1" nextAc="seek">
              <p:cTn id="27" restart="whenNotActive" fill="hold" evtFilter="cancelBubble" nodeType="interactiveSeq">
                <p:stCondLst>
                  <p:cond evt="onClick" delay="0">
                    <p:tgtEl>
                      <p:spTgt spid="40"/>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48"/>
                                        </p:tgtEl>
                                        <p:attrNameLst>
                                          <p:attrName>style.visibility</p:attrName>
                                        </p:attrNameLst>
                                      </p:cBhvr>
                                      <p:to>
                                        <p:strVal val="visible"/>
                                      </p:to>
                                    </p:set>
                                  </p:childTnLst>
                                </p:cTn>
                              </p:par>
                            </p:childTnLst>
                          </p:cTn>
                        </p:par>
                      </p:childTnLst>
                    </p:cTn>
                  </p:par>
                </p:childTnLst>
              </p:cTn>
              <p:nextCondLst>
                <p:cond evt="onClick" delay="0">
                  <p:tgtEl>
                    <p:spTgt spid="40"/>
                  </p:tgtEl>
                </p:cond>
              </p:nextCondLst>
            </p:seq>
            <p:seq concurrent="1" nextAc="seek">
              <p:cTn id="32" restart="whenNotActive" fill="hold" evtFilter="cancelBubble" nodeType="interactiveSeq">
                <p:stCondLst>
                  <p:cond evt="onClick" delay="0">
                    <p:tgtEl>
                      <p:spTgt spid="42"/>
                    </p:tgtEl>
                  </p:cond>
                </p:stCondLst>
                <p:endSync evt="end" delay="0">
                  <p:rtn val="all"/>
                </p:endSync>
                <p:childTnLst>
                  <p:par>
                    <p:cTn id="33" fill="hold">
                      <p:stCondLst>
                        <p:cond delay="0"/>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0"/>
                                        </p:tgtEl>
                                        <p:attrNameLst>
                                          <p:attrName>style.visibility</p:attrName>
                                        </p:attrNameLst>
                                      </p:cBhvr>
                                      <p:to>
                                        <p:strVal val="visible"/>
                                      </p:to>
                                    </p:set>
                                  </p:childTnLst>
                                </p:cTn>
                              </p:par>
                            </p:childTnLst>
                          </p:cTn>
                        </p:par>
                      </p:childTnLst>
                    </p:cTn>
                  </p:par>
                </p:childTnLst>
              </p:cTn>
              <p:nextCondLst>
                <p:cond evt="onClick" delay="0">
                  <p:tgtEl>
                    <p:spTgt spid="42"/>
                  </p:tgtEl>
                </p:cond>
              </p:nextCondLst>
            </p:seq>
            <p:seq concurrent="1" nextAc="seek">
              <p:cTn id="37" restart="whenNotActive" fill="hold" evtFilter="cancelBubble" nodeType="interactiveSeq">
                <p:stCondLst>
                  <p:cond evt="onClick" delay="0">
                    <p:tgtEl>
                      <p:spTgt spid="41"/>
                    </p:tgtEl>
                  </p:cond>
                </p:stCondLst>
                <p:endSync evt="end" delay="0">
                  <p:rtn val="all"/>
                </p:endSync>
                <p:childTnLst>
                  <p:par>
                    <p:cTn id="38" fill="hold">
                      <p:stCondLst>
                        <p:cond delay="0"/>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49"/>
                                        </p:tgtEl>
                                        <p:attrNameLst>
                                          <p:attrName>style.visibility</p:attrName>
                                        </p:attrNameLst>
                                      </p:cBhvr>
                                      <p:to>
                                        <p:strVal val="visible"/>
                                      </p:to>
                                    </p:set>
                                  </p:childTnLst>
                                </p:cTn>
                              </p:par>
                            </p:childTnLst>
                          </p:cTn>
                        </p:par>
                      </p:childTnLst>
                    </p:cTn>
                  </p:par>
                </p:childTnLst>
              </p:cTn>
              <p:nextCondLst>
                <p:cond evt="onClick" delay="0">
                  <p:tgtEl>
                    <p:spTgt spid="41"/>
                  </p:tgtEl>
                </p:cond>
              </p:nextCondLst>
            </p:seq>
            <p:seq concurrent="1" nextAc="seek">
              <p:cTn id="42" restart="whenNotActive" fill="hold" evtFilter="cancelBubble" nodeType="interactiveSeq">
                <p:stCondLst>
                  <p:cond evt="onClick" delay="0">
                    <p:tgtEl>
                      <p:spTgt spid="43"/>
                    </p:tgtEl>
                  </p:cond>
                </p:stCondLst>
                <p:endSync evt="end" delay="0">
                  <p:rtn val="all"/>
                </p:endSync>
                <p:childTnLst>
                  <p:par>
                    <p:cTn id="43" fill="hold">
                      <p:stCondLst>
                        <p:cond delay="0"/>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43"/>
                  </p:tgtEl>
                </p:cond>
              </p:nextCondLst>
            </p:seq>
            <p:seq concurrent="1" nextAc="seek">
              <p:cTn id="47" restart="whenNotActive" fill="hold" evtFilter="cancelBubble" nodeType="interactiveSeq">
                <p:stCondLst>
                  <p:cond evt="onClick" delay="0">
                    <p:tgtEl>
                      <p:spTgt spid="44"/>
                    </p:tgtEl>
                  </p:cond>
                </p:stCondLst>
                <p:endSync evt="end" delay="0">
                  <p:rtn val="all"/>
                </p:endSync>
                <p:childTnLst>
                  <p:par>
                    <p:cTn id="48" fill="hold">
                      <p:stCondLst>
                        <p:cond delay="0"/>
                      </p:stCondLst>
                      <p:childTnLst>
                        <p:par>
                          <p:cTn id="49" fill="hold">
                            <p:stCondLst>
                              <p:cond delay="0"/>
                            </p:stCondLst>
                            <p:childTnLst>
                              <p:par>
                                <p:cTn id="50" presetID="1" presetClass="exit" presetSubtype="0" fill="hold" grpId="1" nodeType="clickEffect">
                                  <p:stCondLst>
                                    <p:cond delay="0"/>
                                  </p:stCondLst>
                                  <p:childTnLst>
                                    <p:set>
                                      <p:cBhvr>
                                        <p:cTn id="51" dur="1" fill="hold">
                                          <p:stCondLst>
                                            <p:cond delay="0"/>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44"/>
                  </p:tgtEl>
                </p:cond>
              </p:nextCondLst>
            </p:seq>
            <p:seq concurrent="1" nextAc="seek">
              <p:cTn id="52" restart="whenNotActive" fill="hold" evtFilter="cancelBubble" nodeType="interactiveSeq">
                <p:stCondLst>
                  <p:cond evt="onClick" delay="0">
                    <p:tgtEl>
                      <p:spTgt spid="45"/>
                    </p:tgtEl>
                  </p:cond>
                </p:stCondLst>
                <p:endSync evt="end" delay="0">
                  <p:rtn val="all"/>
                </p:endSync>
                <p:childTnLst>
                  <p:par>
                    <p:cTn id="53" fill="hold">
                      <p:stCondLst>
                        <p:cond delay="0"/>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45"/>
                                        </p:tgtEl>
                                        <p:attrNameLst>
                                          <p:attrName>style.visibility</p:attrName>
                                        </p:attrNameLst>
                                      </p:cBhvr>
                                      <p:to>
                                        <p:strVal val="hidden"/>
                                      </p:to>
                                    </p:set>
                                  </p:childTnLst>
                                </p:cTn>
                              </p:par>
                            </p:childTnLst>
                          </p:cTn>
                        </p:par>
                      </p:childTnLst>
                    </p:cTn>
                  </p:par>
                </p:childTnLst>
              </p:cTn>
              <p:nextCondLst>
                <p:cond evt="onClick" delay="0">
                  <p:tgtEl>
                    <p:spTgt spid="45"/>
                  </p:tgtEl>
                </p:cond>
              </p:nextCondLst>
            </p:seq>
            <p:seq concurrent="1" nextAc="seek">
              <p:cTn id="57" restart="whenNotActive" fill="hold" evtFilter="cancelBubble" nodeType="interactiveSeq">
                <p:stCondLst>
                  <p:cond evt="onClick" delay="0">
                    <p:tgtEl>
                      <p:spTgt spid="46"/>
                    </p:tgtEl>
                  </p:cond>
                </p:stCondLst>
                <p:endSync evt="end" delay="0">
                  <p:rtn val="all"/>
                </p:endSync>
                <p:childTnLst>
                  <p:par>
                    <p:cTn id="58" fill="hold">
                      <p:stCondLst>
                        <p:cond delay="0"/>
                      </p:stCondLst>
                      <p:childTnLst>
                        <p:par>
                          <p:cTn id="59" fill="hold">
                            <p:stCondLst>
                              <p:cond delay="0"/>
                            </p:stCondLst>
                            <p:childTnLst>
                              <p:par>
                                <p:cTn id="60" presetID="1" presetClass="exit" presetSubtype="0" fill="hold" grpId="1" nodeType="clickEffect">
                                  <p:stCondLst>
                                    <p:cond delay="0"/>
                                  </p:stCondLst>
                                  <p:childTnLst>
                                    <p:set>
                                      <p:cBhvr>
                                        <p:cTn id="61" dur="1" fill="hold">
                                          <p:stCondLst>
                                            <p:cond delay="0"/>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46"/>
                  </p:tgtEl>
                </p:cond>
              </p:nextCondLst>
            </p:seq>
            <p:seq concurrent="1" nextAc="seek">
              <p:cTn id="62" restart="whenNotActive" fill="hold" evtFilter="cancelBubble" nodeType="interactiveSeq">
                <p:stCondLst>
                  <p:cond evt="onClick" delay="0">
                    <p:tgtEl>
                      <p:spTgt spid="47"/>
                    </p:tgtEl>
                  </p:cond>
                </p:stCondLst>
                <p:endSync evt="end" delay="0">
                  <p:rtn val="all"/>
                </p:endSync>
                <p:childTnLst>
                  <p:par>
                    <p:cTn id="63" fill="hold">
                      <p:stCondLst>
                        <p:cond delay="0"/>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47"/>
                                        </p:tgtEl>
                                        <p:attrNameLst>
                                          <p:attrName>style.visibility</p:attrName>
                                        </p:attrNameLst>
                                      </p:cBhvr>
                                      <p:to>
                                        <p:strVal val="hidden"/>
                                      </p:to>
                                    </p:set>
                                  </p:childTnLst>
                                </p:cTn>
                              </p:par>
                            </p:childTnLst>
                          </p:cTn>
                        </p:par>
                      </p:childTnLst>
                    </p:cTn>
                  </p:par>
                </p:childTnLst>
              </p:cTn>
              <p:nextCondLst>
                <p:cond evt="onClick" delay="0">
                  <p:tgtEl>
                    <p:spTgt spid="47"/>
                  </p:tgtEl>
                </p:cond>
              </p:nextCondLst>
            </p:seq>
            <p:seq concurrent="1" nextAc="seek">
              <p:cTn id="67" restart="whenNotActive" fill="hold" evtFilter="cancelBubble" nodeType="interactiveSeq">
                <p:stCondLst>
                  <p:cond evt="onClick" delay="0">
                    <p:tgtEl>
                      <p:spTgt spid="48"/>
                    </p:tgtEl>
                  </p:cond>
                </p:stCondLst>
                <p:endSync evt="end" delay="0">
                  <p:rtn val="all"/>
                </p:endSync>
                <p:childTnLst>
                  <p:par>
                    <p:cTn id="68" fill="hold">
                      <p:stCondLst>
                        <p:cond delay="0"/>
                      </p:stCondLst>
                      <p:childTnLst>
                        <p:par>
                          <p:cTn id="69" fill="hold">
                            <p:stCondLst>
                              <p:cond delay="0"/>
                            </p:stCondLst>
                            <p:childTnLst>
                              <p:par>
                                <p:cTn id="70" presetID="1" presetClass="exit" presetSubtype="0" fill="hold" grpId="1" nodeType="clickEffect">
                                  <p:stCondLst>
                                    <p:cond delay="0"/>
                                  </p:stCondLst>
                                  <p:childTnLst>
                                    <p:set>
                                      <p:cBhvr>
                                        <p:cTn id="71" dur="1" fill="hold">
                                          <p:stCondLst>
                                            <p:cond delay="0"/>
                                          </p:stCondLst>
                                        </p:cTn>
                                        <p:tgtEl>
                                          <p:spTgt spid="48"/>
                                        </p:tgtEl>
                                        <p:attrNameLst>
                                          <p:attrName>style.visibility</p:attrName>
                                        </p:attrNameLst>
                                      </p:cBhvr>
                                      <p:to>
                                        <p:strVal val="hidden"/>
                                      </p:to>
                                    </p:set>
                                  </p:childTnLst>
                                </p:cTn>
                              </p:par>
                            </p:childTnLst>
                          </p:cTn>
                        </p:par>
                      </p:childTnLst>
                    </p:cTn>
                  </p:par>
                </p:childTnLst>
              </p:cTn>
              <p:nextCondLst>
                <p:cond evt="onClick" delay="0">
                  <p:tgtEl>
                    <p:spTgt spid="48"/>
                  </p:tgtEl>
                </p:cond>
              </p:nextCondLst>
            </p:seq>
            <p:seq concurrent="1" nextAc="seek">
              <p:cTn id="72" restart="whenNotActive" fill="hold" evtFilter="cancelBubble" nodeType="interactiveSeq">
                <p:stCondLst>
                  <p:cond evt="onClick" delay="0">
                    <p:tgtEl>
                      <p:spTgt spid="49"/>
                    </p:tgtEl>
                  </p:cond>
                </p:stCondLst>
                <p:endSync evt="end" delay="0">
                  <p:rtn val="all"/>
                </p:endSync>
                <p:childTnLst>
                  <p:par>
                    <p:cTn id="73" fill="hold">
                      <p:stCondLst>
                        <p:cond delay="0"/>
                      </p:stCondLst>
                      <p:childTnLst>
                        <p:par>
                          <p:cTn id="74" fill="hold">
                            <p:stCondLst>
                              <p:cond delay="0"/>
                            </p:stCondLst>
                            <p:childTnLst>
                              <p:par>
                                <p:cTn id="75" presetID="1" presetClass="exit" presetSubtype="0" fill="hold" grpId="1" nodeType="clickEffect">
                                  <p:stCondLst>
                                    <p:cond delay="0"/>
                                  </p:stCondLst>
                                  <p:childTnLst>
                                    <p:set>
                                      <p:cBhvr>
                                        <p:cTn id="76" dur="1" fill="hold">
                                          <p:stCondLst>
                                            <p:cond delay="0"/>
                                          </p:stCondLst>
                                        </p:cTn>
                                        <p:tgtEl>
                                          <p:spTgt spid="49"/>
                                        </p:tgtEl>
                                        <p:attrNameLst>
                                          <p:attrName>style.visibility</p:attrName>
                                        </p:attrNameLst>
                                      </p:cBhvr>
                                      <p:to>
                                        <p:strVal val="hidden"/>
                                      </p:to>
                                    </p:set>
                                  </p:childTnLst>
                                </p:cTn>
                              </p:par>
                            </p:childTnLst>
                          </p:cTn>
                        </p:par>
                      </p:childTnLst>
                    </p:cTn>
                  </p:par>
                </p:childTnLst>
              </p:cTn>
              <p:nextCondLst>
                <p:cond evt="onClick" delay="0">
                  <p:tgtEl>
                    <p:spTgt spid="49"/>
                  </p:tgtEl>
                </p:cond>
              </p:nextCondLst>
            </p:seq>
            <p:seq concurrent="1" nextAc="seek">
              <p:cTn id="77" restart="whenNotActive" fill="hold" evtFilter="cancelBubble" nodeType="interactiveSeq">
                <p:stCondLst>
                  <p:cond evt="onClick" delay="0">
                    <p:tgtEl>
                      <p:spTgt spid="50"/>
                    </p:tgtEl>
                  </p:cond>
                </p:stCondLst>
                <p:endSync evt="end" delay="0">
                  <p:rtn val="all"/>
                </p:endSync>
                <p:childTnLst>
                  <p:par>
                    <p:cTn id="78" fill="hold">
                      <p:stCondLst>
                        <p:cond delay="0"/>
                      </p:stCondLst>
                      <p:childTnLst>
                        <p:par>
                          <p:cTn id="79" fill="hold">
                            <p:stCondLst>
                              <p:cond delay="0"/>
                            </p:stCondLst>
                            <p:childTnLst>
                              <p:par>
                                <p:cTn id="80" presetID="1" presetClass="exit" presetSubtype="0" fill="hold" grpId="1" nodeType="clickEffect">
                                  <p:stCondLst>
                                    <p:cond delay="0"/>
                                  </p:stCondLst>
                                  <p:childTnLst>
                                    <p:set>
                                      <p:cBhvr>
                                        <p:cTn id="81" dur="1" fill="hold">
                                          <p:stCondLst>
                                            <p:cond delay="0"/>
                                          </p:stCondLst>
                                        </p:cTn>
                                        <p:tgtEl>
                                          <p:spTgt spid="50"/>
                                        </p:tgtEl>
                                        <p:attrNameLst>
                                          <p:attrName>style.visibility</p:attrName>
                                        </p:attrNameLst>
                                      </p:cBhvr>
                                      <p:to>
                                        <p:strVal val="hidden"/>
                                      </p:to>
                                    </p:set>
                                  </p:childTnLst>
                                </p:cTn>
                              </p:par>
                            </p:childTnLst>
                          </p:cTn>
                        </p:par>
                      </p:childTnLst>
                    </p:cTn>
                  </p:par>
                </p:childTnLst>
              </p:cTn>
              <p:nextCondLst>
                <p:cond evt="onClick" delay="0">
                  <p:tgtEl>
                    <p:spTgt spid="50"/>
                  </p:tgtEl>
                </p:cond>
              </p:nextCondLst>
            </p:seq>
          </p:childTnLst>
        </p:cTn>
      </p:par>
    </p:tnLst>
    <p:bldLst>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3" name="Kenya"/>
          <p:cNvGrpSpPr/>
          <p:nvPr/>
        </p:nvGrpSpPr>
        <p:grpSpPr>
          <a:xfrm>
            <a:off x="-176645" y="-114300"/>
            <a:ext cx="12240826" cy="8408068"/>
            <a:chOff x="-176645" y="-114300"/>
            <a:chExt cx="12240826" cy="8408068"/>
          </a:xfrm>
        </p:grpSpPr>
        <p:sp>
          <p:nvSpPr>
            <p:cNvPr id="4" name="Rectangle 3"/>
            <p:cNvSpPr/>
            <p:nvPr/>
          </p:nvSpPr>
          <p:spPr>
            <a:xfrm>
              <a:off x="-176645" y="-114300"/>
              <a:ext cx="12240826" cy="84080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1600528" y="954832"/>
              <a:ext cx="6600825" cy="5629275"/>
            </a:xfrm>
            <a:prstGeom prst="rect">
              <a:avLst/>
            </a:prstGeom>
          </p:spPr>
        </p:pic>
        <p:sp>
          <p:nvSpPr>
            <p:cNvPr id="6" name="TextBox 5">
              <a:extLst/>
            </p:cNvPr>
            <p:cNvSpPr txBox="1"/>
            <p:nvPr/>
          </p:nvSpPr>
          <p:spPr>
            <a:xfrm>
              <a:off x="766315" y="583451"/>
              <a:ext cx="5727201" cy="369332"/>
            </a:xfrm>
            <a:prstGeom prst="rect">
              <a:avLst/>
            </a:prstGeom>
            <a:noFill/>
          </p:spPr>
          <p:txBody>
            <a:bodyPr wrap="square" rtlCol="0">
              <a:spAutoFit/>
            </a:bodyPr>
            <a:lstStyle/>
            <a:p>
              <a:r>
                <a:rPr lang="en-AU" dirty="0"/>
                <a:t>Kenya: Budget Framework Paper</a:t>
              </a:r>
            </a:p>
          </p:txBody>
        </p:sp>
      </p:grpSp>
    </p:spTree>
    <p:extLst>
      <p:ext uri="{BB962C8B-B14F-4D97-AF65-F5344CB8AC3E}">
        <p14:creationId xmlns:p14="http://schemas.microsoft.com/office/powerpoint/2010/main" val="2191270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268942"/>
            <a:ext cx="8228479" cy="914400"/>
          </a:xfrm>
        </p:spPr>
        <p:txBody>
          <a:bodyPr>
            <a:noAutofit/>
          </a:bodyPr>
          <a:lstStyle/>
          <a:p>
            <a:r>
              <a:rPr lang="en-US" sz="3200" b="1" dirty="0">
                <a:solidFill>
                  <a:schemeClr val="bg1"/>
                </a:solidFill>
                <a:latin typeface="Segoe UI" panose="020B0502040204020203" pitchFamily="34" charset="0"/>
                <a:ea typeface="Segoe UI" panose="020B0502040204020203" pitchFamily="34" charset="0"/>
                <a:cs typeface="Segoe UI" panose="020B0502040204020203" pitchFamily="34" charset="0"/>
              </a:rPr>
              <a:t>Development Planning in Africa</a:t>
            </a:r>
          </a:p>
        </p:txBody>
      </p:sp>
      <p:sp>
        <p:nvSpPr>
          <p:cNvPr id="3" name="Content Placeholder 2"/>
          <p:cNvSpPr>
            <a:spLocks noGrp="1"/>
          </p:cNvSpPr>
          <p:nvPr>
            <p:ph idx="1"/>
          </p:nvPr>
        </p:nvSpPr>
        <p:spPr>
          <a:xfrm>
            <a:off x="502024" y="1183342"/>
            <a:ext cx="8013326" cy="4993621"/>
          </a:xfrm>
        </p:spPr>
        <p:txBody>
          <a:bodyPr>
            <a:noAutofit/>
          </a:bodyPr>
          <a:lstStyle/>
          <a:p>
            <a:pPr marL="0" indent="0">
              <a:buNone/>
            </a:pPr>
            <a:r>
              <a:rPr lang="en-US" sz="1600" dirty="0">
                <a:latin typeface="Segoe UI" panose="020B0502040204020203" pitchFamily="34" charset="0"/>
                <a:ea typeface="Segoe UI" panose="020B0502040204020203" pitchFamily="34" charset="0"/>
                <a:cs typeface="Segoe UI" panose="020B0502040204020203" pitchFamily="34" charset="0"/>
              </a:rPr>
              <a:t>Killick, 1983:57 concluded that “the available evidence on plan execution</a:t>
            </a:r>
          </a:p>
          <a:p>
            <a:pPr marL="0" indent="0">
              <a:buNone/>
            </a:pPr>
            <a:r>
              <a:rPr lang="en-US" sz="1600" dirty="0">
                <a:latin typeface="Segoe UI" panose="020B0502040204020203" pitchFamily="34" charset="0"/>
                <a:ea typeface="Segoe UI" panose="020B0502040204020203" pitchFamily="34" charset="0"/>
                <a:cs typeface="Segoe UI" panose="020B0502040204020203" pitchFamily="34" charset="0"/>
              </a:rPr>
              <a:t>in Africa has been negative. The negative performance recorded included:</a:t>
            </a:r>
          </a:p>
          <a:p>
            <a:pPr lvl="1"/>
            <a:r>
              <a:rPr lang="en-US" sz="1600" dirty="0">
                <a:latin typeface="Segoe UI" panose="020B0502040204020203" pitchFamily="34" charset="0"/>
                <a:ea typeface="Segoe UI" panose="020B0502040204020203" pitchFamily="34" charset="0"/>
                <a:cs typeface="Segoe UI" panose="020B0502040204020203" pitchFamily="34" charset="0"/>
              </a:rPr>
              <a:t>over-ambitious formulation of targets; </a:t>
            </a:r>
          </a:p>
          <a:p>
            <a:pPr lvl="1"/>
            <a:r>
              <a:rPr lang="en-US" sz="1600" dirty="0">
                <a:latin typeface="Segoe UI" panose="020B0502040204020203" pitchFamily="34" charset="0"/>
                <a:ea typeface="Segoe UI" panose="020B0502040204020203" pitchFamily="34" charset="0"/>
                <a:cs typeface="Segoe UI" panose="020B0502040204020203" pitchFamily="34" charset="0"/>
              </a:rPr>
              <a:t>limited success in meeting planned targets; </a:t>
            </a:r>
          </a:p>
          <a:p>
            <a:pPr lvl="1"/>
            <a:r>
              <a:rPr lang="en-US" sz="1600" dirty="0">
                <a:latin typeface="Segoe UI" panose="020B0502040204020203" pitchFamily="34" charset="0"/>
                <a:ea typeface="Segoe UI" panose="020B0502040204020203" pitchFamily="34" charset="0"/>
                <a:cs typeface="Segoe UI" panose="020B0502040204020203" pitchFamily="34" charset="0"/>
              </a:rPr>
              <a:t>wide dispersions about target levels;</a:t>
            </a:r>
          </a:p>
          <a:p>
            <a:pPr lvl="1"/>
            <a:r>
              <a:rPr lang="en-US" sz="1600" dirty="0">
                <a:latin typeface="Segoe UI" panose="020B0502040204020203" pitchFamily="34" charset="0"/>
                <a:ea typeface="Segoe UI" panose="020B0502040204020203" pitchFamily="34" charset="0"/>
                <a:cs typeface="Segoe UI" panose="020B0502040204020203" pitchFamily="34" charset="0"/>
              </a:rPr>
              <a:t>failure to modify the impact of market forces; and,</a:t>
            </a:r>
          </a:p>
          <a:p>
            <a:pPr lvl="1"/>
            <a:r>
              <a:rPr lang="en-US" sz="1600" dirty="0">
                <a:latin typeface="Segoe UI" panose="020B0502040204020203" pitchFamily="34" charset="0"/>
                <a:ea typeface="Segoe UI" panose="020B0502040204020203" pitchFamily="34" charset="0"/>
                <a:cs typeface="Segoe UI" panose="020B0502040204020203" pitchFamily="34" charset="0"/>
              </a:rPr>
              <a:t>failure to put development plans into effect.</a:t>
            </a:r>
          </a:p>
          <a:p>
            <a:pPr marL="0" indent="0">
              <a:buNone/>
            </a:pPr>
            <a:r>
              <a:rPr lang="en-US" sz="1600" dirty="0">
                <a:latin typeface="Segoe UI" panose="020B0502040204020203" pitchFamily="34" charset="0"/>
                <a:ea typeface="Segoe UI" panose="020B0502040204020203" pitchFamily="34" charset="0"/>
                <a:cs typeface="Segoe UI" panose="020B0502040204020203" pitchFamily="34" charset="0"/>
              </a:rPr>
              <a:t> Killick, 1983:58) also found that the deficiencies in plan implementation were in:</a:t>
            </a:r>
          </a:p>
          <a:p>
            <a:pPr lvl="1"/>
            <a:r>
              <a:rPr lang="en-US" sz="1600" dirty="0">
                <a:latin typeface="Segoe UI" panose="020B0502040204020203" pitchFamily="34" charset="0"/>
                <a:ea typeface="Segoe UI" panose="020B0502040204020203" pitchFamily="34" charset="0"/>
                <a:cs typeface="Segoe UI" panose="020B0502040204020203" pitchFamily="34" charset="0"/>
              </a:rPr>
              <a:t>plan documents;</a:t>
            </a:r>
          </a:p>
          <a:p>
            <a:pPr lvl="1"/>
            <a:r>
              <a:rPr lang="en-US" sz="1600" dirty="0">
                <a:latin typeface="Segoe UI" panose="020B0502040204020203" pitchFamily="34" charset="0"/>
                <a:ea typeface="Segoe UI" panose="020B0502040204020203" pitchFamily="34" charset="0"/>
                <a:cs typeface="Segoe UI" panose="020B0502040204020203" pitchFamily="34" charset="0"/>
              </a:rPr>
              <a:t>institutional and</a:t>
            </a:r>
          </a:p>
          <a:p>
            <a:pPr lvl="1"/>
            <a:r>
              <a:rPr lang="en-US" sz="1600" dirty="0">
                <a:latin typeface="Segoe UI" panose="020B0502040204020203" pitchFamily="34" charset="0"/>
                <a:ea typeface="Segoe UI" panose="020B0502040204020203" pitchFamily="34" charset="0"/>
                <a:cs typeface="Segoe UI" panose="020B0502040204020203" pitchFamily="34" charset="0"/>
              </a:rPr>
              <a:t>bureaucratic weaknesses (including inadequate planning resources);</a:t>
            </a:r>
          </a:p>
          <a:p>
            <a:pPr lvl="1"/>
            <a:r>
              <a:rPr lang="en-US" sz="1600" dirty="0">
                <a:latin typeface="Segoe UI" panose="020B0502040204020203" pitchFamily="34" charset="0"/>
                <a:ea typeface="Segoe UI" panose="020B0502040204020203" pitchFamily="34" charset="0"/>
                <a:cs typeface="Segoe UI" panose="020B0502040204020203" pitchFamily="34" charset="0"/>
              </a:rPr>
              <a:t>exogenous shocks; and</a:t>
            </a:r>
          </a:p>
          <a:p>
            <a:pPr lvl="1"/>
            <a:r>
              <a:rPr lang="en-US" sz="1600" dirty="0">
                <a:latin typeface="Segoe UI" panose="020B0502040204020203" pitchFamily="34" charset="0"/>
                <a:ea typeface="Segoe UI" panose="020B0502040204020203" pitchFamily="34" charset="0"/>
                <a:cs typeface="Segoe UI" panose="020B0502040204020203" pitchFamily="34" charset="0"/>
              </a:rPr>
              <a:t>political factors</a:t>
            </a:r>
          </a:p>
          <a:p>
            <a:pPr marL="0" indent="0">
              <a:buNone/>
            </a:pPr>
            <a:r>
              <a:rPr lang="en-US" sz="1600" dirty="0">
                <a:latin typeface="Segoe UI" panose="020B0502040204020203" pitchFamily="34" charset="0"/>
                <a:ea typeface="Segoe UI" panose="020B0502040204020203" pitchFamily="34" charset="0"/>
                <a:cs typeface="Segoe UI" panose="020B0502040204020203" pitchFamily="34" charset="0"/>
              </a:rPr>
              <a:t> Examples of deficient plan documents included:</a:t>
            </a:r>
          </a:p>
          <a:p>
            <a:pPr lvl="1"/>
            <a:r>
              <a:rPr lang="en-US" sz="1600" dirty="0">
                <a:latin typeface="Segoe UI" panose="020B0502040204020203" pitchFamily="34" charset="0"/>
                <a:ea typeface="Segoe UI" panose="020B0502040204020203" pitchFamily="34" charset="0"/>
                <a:cs typeface="Segoe UI" panose="020B0502040204020203" pitchFamily="34" charset="0"/>
              </a:rPr>
              <a:t>Chad (absence of financial programming),</a:t>
            </a:r>
          </a:p>
          <a:p>
            <a:pPr lvl="1"/>
            <a:r>
              <a:rPr lang="en-US" sz="1600" dirty="0">
                <a:latin typeface="Segoe UI" panose="020B0502040204020203" pitchFamily="34" charset="0"/>
                <a:ea typeface="Segoe UI" panose="020B0502040204020203" pitchFamily="34" charset="0"/>
                <a:cs typeface="Segoe UI" panose="020B0502040204020203" pitchFamily="34" charset="0"/>
              </a:rPr>
              <a:t>Ghana (serious technical flaws in the seven-year plan), </a:t>
            </a:r>
          </a:p>
          <a:p>
            <a:pPr lvl="1"/>
            <a:r>
              <a:rPr lang="en-US" sz="1600" dirty="0">
                <a:latin typeface="Segoe UI" panose="020B0502040204020203" pitchFamily="34" charset="0"/>
                <a:ea typeface="Segoe UI" panose="020B0502040204020203" pitchFamily="34" charset="0"/>
                <a:cs typeface="Segoe UI" panose="020B0502040204020203" pitchFamily="34" charset="0"/>
              </a:rPr>
              <a:t>Kenya (internal inconsistencies in the third and fourth plans), and </a:t>
            </a:r>
          </a:p>
          <a:p>
            <a:pPr lvl="1"/>
            <a:r>
              <a:rPr lang="en-US" sz="1600" dirty="0">
                <a:latin typeface="Segoe UI" panose="020B0502040204020203" pitchFamily="34" charset="0"/>
                <a:ea typeface="Segoe UI" panose="020B0502040204020203" pitchFamily="34" charset="0"/>
                <a:cs typeface="Segoe UI" panose="020B0502040204020203" pitchFamily="34" charset="0"/>
              </a:rPr>
              <a:t>Tanzania (insufficient provision for an implementation machinery for all plans).</a:t>
            </a:r>
          </a:p>
        </p:txBody>
      </p:sp>
    </p:spTree>
    <p:extLst>
      <p:ext uri="{BB962C8B-B14F-4D97-AF65-F5344CB8AC3E}">
        <p14:creationId xmlns:p14="http://schemas.microsoft.com/office/powerpoint/2010/main" val="158367647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3" name="Tanzania"/>
          <p:cNvGrpSpPr/>
          <p:nvPr/>
        </p:nvGrpSpPr>
        <p:grpSpPr>
          <a:xfrm>
            <a:off x="-176645" y="-114300"/>
            <a:ext cx="11710919" cy="8408068"/>
            <a:chOff x="-176645" y="-114300"/>
            <a:chExt cx="11710919" cy="8408068"/>
          </a:xfrm>
        </p:grpSpPr>
        <p:sp>
          <p:nvSpPr>
            <p:cNvPr id="4" name="Rectangle 3"/>
            <p:cNvSpPr/>
            <p:nvPr/>
          </p:nvSpPr>
          <p:spPr>
            <a:xfrm>
              <a:off x="-176645" y="-114300"/>
              <a:ext cx="11710919" cy="84080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1248391" y="1316065"/>
              <a:ext cx="6105525" cy="4352925"/>
            </a:xfrm>
            <a:prstGeom prst="rect">
              <a:avLst/>
            </a:prstGeom>
          </p:spPr>
        </p:pic>
        <p:sp>
          <p:nvSpPr>
            <p:cNvPr id="6" name="TextBox 5">
              <a:extLst/>
            </p:cNvPr>
            <p:cNvSpPr txBox="1"/>
            <p:nvPr/>
          </p:nvSpPr>
          <p:spPr>
            <a:xfrm>
              <a:off x="493860" y="750250"/>
              <a:ext cx="5727201" cy="369332"/>
            </a:xfrm>
            <a:prstGeom prst="rect">
              <a:avLst/>
            </a:prstGeom>
            <a:noFill/>
          </p:spPr>
          <p:txBody>
            <a:bodyPr wrap="square" rtlCol="0">
              <a:spAutoFit/>
            </a:bodyPr>
            <a:lstStyle/>
            <a:p>
              <a:r>
                <a:rPr lang="en-AU" dirty="0"/>
                <a:t>Tanzania: Citizen’s Budget</a:t>
              </a:r>
            </a:p>
          </p:txBody>
        </p:sp>
      </p:grpSp>
    </p:spTree>
    <p:extLst>
      <p:ext uri="{BB962C8B-B14F-4D97-AF65-F5344CB8AC3E}">
        <p14:creationId xmlns:p14="http://schemas.microsoft.com/office/powerpoint/2010/main" val="363933465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7" name="Uganda">
            <a:extLst/>
          </p:cNvPr>
          <p:cNvGrpSpPr/>
          <p:nvPr/>
        </p:nvGrpSpPr>
        <p:grpSpPr>
          <a:xfrm>
            <a:off x="-176645" y="-114300"/>
            <a:ext cx="9455727" cy="7076209"/>
            <a:chOff x="-176645" y="-114300"/>
            <a:chExt cx="9455727" cy="7076209"/>
          </a:xfrm>
        </p:grpSpPr>
        <p:sp>
          <p:nvSpPr>
            <p:cNvPr id="8" name="Rectangle 7">
              <a:extLst/>
            </p:cNvPr>
            <p:cNvSpPr/>
            <p:nvPr/>
          </p:nvSpPr>
          <p:spPr>
            <a:xfrm>
              <a:off x="-176645" y="-114300"/>
              <a:ext cx="9455727" cy="707620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9" name="Picture 8">
              <a:extLst/>
            </p:cNvPr>
            <p:cNvPicPr>
              <a:picLocks noChangeAspect="1"/>
            </p:cNvPicPr>
            <p:nvPr/>
          </p:nvPicPr>
          <p:blipFill>
            <a:blip r:embed="rId2"/>
            <a:stretch>
              <a:fillRect/>
            </a:stretch>
          </p:blipFill>
          <p:spPr>
            <a:xfrm>
              <a:off x="0" y="768117"/>
              <a:ext cx="9144000" cy="5448822"/>
            </a:xfrm>
            <a:prstGeom prst="rect">
              <a:avLst/>
            </a:prstGeom>
          </p:spPr>
        </p:pic>
        <p:sp>
          <p:nvSpPr>
            <p:cNvPr id="10" name="TextBox 9">
              <a:extLst/>
            </p:cNvPr>
            <p:cNvSpPr txBox="1"/>
            <p:nvPr/>
          </p:nvSpPr>
          <p:spPr>
            <a:xfrm>
              <a:off x="113721" y="155961"/>
              <a:ext cx="5727201" cy="369332"/>
            </a:xfrm>
            <a:prstGeom prst="rect">
              <a:avLst/>
            </a:prstGeom>
            <a:noFill/>
          </p:spPr>
          <p:txBody>
            <a:bodyPr wrap="square" rtlCol="0">
              <a:spAutoFit/>
            </a:bodyPr>
            <a:lstStyle/>
            <a:p>
              <a:r>
                <a:rPr lang="en-AU" dirty="0"/>
                <a:t>Uganda: Citizen’s Budget 2014-15</a:t>
              </a:r>
            </a:p>
          </p:txBody>
        </p:sp>
      </p:grpSp>
    </p:spTree>
    <p:extLst>
      <p:ext uri="{BB962C8B-B14F-4D97-AF65-F5344CB8AC3E}">
        <p14:creationId xmlns:p14="http://schemas.microsoft.com/office/powerpoint/2010/main" val="357769316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3" name="Rwanda"/>
          <p:cNvGrpSpPr/>
          <p:nvPr/>
        </p:nvGrpSpPr>
        <p:grpSpPr>
          <a:xfrm>
            <a:off x="-176645" y="-114300"/>
            <a:ext cx="11967592" cy="8231605"/>
            <a:chOff x="-176645" y="-114300"/>
            <a:chExt cx="11967592" cy="8231605"/>
          </a:xfrm>
        </p:grpSpPr>
        <p:sp>
          <p:nvSpPr>
            <p:cNvPr id="4" name="Rectangle 3"/>
            <p:cNvSpPr/>
            <p:nvPr/>
          </p:nvSpPr>
          <p:spPr>
            <a:xfrm>
              <a:off x="-176645" y="-114300"/>
              <a:ext cx="11967592" cy="823160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1140958" y="1164887"/>
              <a:ext cx="6600825" cy="4200525"/>
            </a:xfrm>
            <a:prstGeom prst="rect">
              <a:avLst/>
            </a:prstGeom>
          </p:spPr>
        </p:pic>
        <p:sp>
          <p:nvSpPr>
            <p:cNvPr id="6" name="TextBox 5">
              <a:extLst/>
            </p:cNvPr>
            <p:cNvSpPr txBox="1"/>
            <p:nvPr/>
          </p:nvSpPr>
          <p:spPr>
            <a:xfrm>
              <a:off x="341460" y="597850"/>
              <a:ext cx="5727201" cy="369332"/>
            </a:xfrm>
            <a:prstGeom prst="rect">
              <a:avLst/>
            </a:prstGeom>
            <a:noFill/>
          </p:spPr>
          <p:txBody>
            <a:bodyPr wrap="square" rtlCol="0">
              <a:spAutoFit/>
            </a:bodyPr>
            <a:lstStyle/>
            <a:p>
              <a:r>
                <a:rPr lang="en-AU" dirty="0"/>
                <a:t>Rwanda: Budget Framework Paper</a:t>
              </a:r>
            </a:p>
          </p:txBody>
        </p:sp>
      </p:grpSp>
    </p:spTree>
    <p:extLst>
      <p:ext uri="{BB962C8B-B14F-4D97-AF65-F5344CB8AC3E}">
        <p14:creationId xmlns:p14="http://schemas.microsoft.com/office/powerpoint/2010/main" val="412516257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804CB9E-2DBD-4E48-B4BC-FE61EB34097C}"/>
              </a:ext>
            </a:extLst>
          </p:cNvPr>
          <p:cNvSpPr txBox="1">
            <a:spLocks/>
          </p:cNvSpPr>
          <p:nvPr/>
        </p:nvSpPr>
        <p:spPr>
          <a:xfrm>
            <a:off x="0" y="0"/>
            <a:ext cx="7886700" cy="105058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Economic conditions and outlook</a:t>
            </a:r>
          </a:p>
        </p:txBody>
      </p:sp>
      <p:sp>
        <p:nvSpPr>
          <p:cNvPr id="2" name="TextBox 1">
            <a:extLst>
              <a:ext uri="{FF2B5EF4-FFF2-40B4-BE49-F238E27FC236}">
                <a16:creationId xmlns:a16="http://schemas.microsoft.com/office/drawing/2014/main" id="{8F61ABAE-4FAD-4A1D-A03A-302213EE3BF9}"/>
              </a:ext>
            </a:extLst>
          </p:cNvPr>
          <p:cNvSpPr txBox="1"/>
          <p:nvPr/>
        </p:nvSpPr>
        <p:spPr>
          <a:xfrm>
            <a:off x="343495" y="1536174"/>
            <a:ext cx="8542070" cy="4154984"/>
          </a:xfrm>
          <a:prstGeom prst="rect">
            <a:avLst/>
          </a:prstGeom>
          <a:noFill/>
        </p:spPr>
        <p:txBody>
          <a:bodyPr wrap="square" rtlCol="0">
            <a:spAutoFit/>
          </a:bodyPr>
          <a:lstStyle/>
          <a:p>
            <a:pPr marL="285750" indent="-285750">
              <a:buFont typeface="Arial" panose="020B0604020202020204" pitchFamily="34" charset="0"/>
              <a:buChar char="•"/>
            </a:pPr>
            <a:r>
              <a:rPr lang="en-AU" sz="2400" dirty="0"/>
              <a:t>Reports on economic conditions and the outlook provide the macroeconomic narrative for the Budget.</a:t>
            </a:r>
          </a:p>
          <a:p>
            <a:endParaRPr lang="en-AU" sz="2400" dirty="0"/>
          </a:p>
          <a:p>
            <a:pPr marL="285750" indent="-285750">
              <a:buFont typeface="Arial" panose="020B0604020202020204" pitchFamily="34" charset="0"/>
              <a:buChar char="•"/>
            </a:pPr>
            <a:r>
              <a:rPr lang="en-AU" sz="2400" dirty="0"/>
              <a:t>The conditions and outlook form a narrative that should justify the fiscal strategy.</a:t>
            </a:r>
          </a:p>
          <a:p>
            <a:endParaRPr lang="en-AU" sz="2400" dirty="0"/>
          </a:p>
          <a:p>
            <a:pPr marL="285750" indent="-285750">
              <a:buFont typeface="Arial" panose="020B0604020202020204" pitchFamily="34" charset="0"/>
              <a:buChar char="•"/>
            </a:pPr>
            <a:r>
              <a:rPr lang="en-AU" sz="2400" dirty="0"/>
              <a:t>A sound narrative supported by credible estimates and forecasts can add to overall budget credibility (and vice versa!)</a:t>
            </a:r>
          </a:p>
          <a:p>
            <a:endParaRPr lang="en-AU" sz="2400" dirty="0"/>
          </a:p>
          <a:p>
            <a:endParaRPr lang="en-AU" sz="2400" dirty="0"/>
          </a:p>
          <a:p>
            <a:endParaRPr lang="en-AU" sz="2400" dirty="0"/>
          </a:p>
        </p:txBody>
      </p:sp>
    </p:spTree>
    <p:extLst>
      <p:ext uri="{BB962C8B-B14F-4D97-AF65-F5344CB8AC3E}">
        <p14:creationId xmlns:p14="http://schemas.microsoft.com/office/powerpoint/2010/main" val="46335536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804CB9E-2DBD-4E48-B4BC-FE61EB34097C}"/>
              </a:ext>
            </a:extLst>
          </p:cNvPr>
          <p:cNvSpPr txBox="1">
            <a:spLocks/>
          </p:cNvSpPr>
          <p:nvPr/>
        </p:nvSpPr>
        <p:spPr>
          <a:xfrm>
            <a:off x="0" y="0"/>
            <a:ext cx="7886700" cy="105058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Economic conditions and outlook</a:t>
            </a:r>
          </a:p>
        </p:txBody>
      </p:sp>
      <p:pic>
        <p:nvPicPr>
          <p:cNvPr id="4" name="Flag Bar">
            <a:extLst>
              <a:ext uri="{FF2B5EF4-FFF2-40B4-BE49-F238E27FC236}">
                <a16:creationId xmlns:a16="http://schemas.microsoft.com/office/drawing/2014/main" id="{D6DD03C7-AB03-4EB0-B8DC-4ED40C3A3D3F}"/>
              </a:ext>
            </a:extLst>
          </p:cNvPr>
          <p:cNvPicPr>
            <a:picLocks noChangeAspect="1"/>
          </p:cNvPicPr>
          <p:nvPr/>
        </p:nvPicPr>
        <p:blipFill>
          <a:blip r:embed="rId3"/>
          <a:stretch>
            <a:fillRect/>
          </a:stretch>
        </p:blipFill>
        <p:spPr>
          <a:xfrm>
            <a:off x="836159" y="5009469"/>
            <a:ext cx="7210425" cy="1019175"/>
          </a:xfrm>
          <a:prstGeom prst="rect">
            <a:avLst/>
          </a:prstGeom>
        </p:spPr>
      </p:pic>
      <p:sp>
        <p:nvSpPr>
          <p:cNvPr id="29" name="PBS"/>
          <p:cNvSpPr/>
          <p:nvPr/>
        </p:nvSpPr>
        <p:spPr>
          <a:xfrm>
            <a:off x="463090" y="1344864"/>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Pre Budget Statement</a:t>
            </a:r>
          </a:p>
        </p:txBody>
      </p:sp>
      <p:sp>
        <p:nvSpPr>
          <p:cNvPr id="33" name="BPS"/>
          <p:cNvSpPr/>
          <p:nvPr/>
        </p:nvSpPr>
        <p:spPr>
          <a:xfrm>
            <a:off x="4589188" y="1344864"/>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Budget Proposal</a:t>
            </a:r>
          </a:p>
        </p:txBody>
      </p:sp>
      <p:sp>
        <p:nvSpPr>
          <p:cNvPr id="34" name="CB"/>
          <p:cNvSpPr/>
          <p:nvPr/>
        </p:nvSpPr>
        <p:spPr>
          <a:xfrm>
            <a:off x="463090" y="2286870"/>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Citizen’s Budget</a:t>
            </a:r>
          </a:p>
        </p:txBody>
      </p:sp>
      <p:sp>
        <p:nvSpPr>
          <p:cNvPr id="35" name="EB"/>
          <p:cNvSpPr/>
          <p:nvPr/>
        </p:nvSpPr>
        <p:spPr>
          <a:xfrm>
            <a:off x="4589188" y="2279613"/>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Enacted Budget</a:t>
            </a:r>
          </a:p>
        </p:txBody>
      </p:sp>
      <p:sp>
        <p:nvSpPr>
          <p:cNvPr id="36" name="IYR"/>
          <p:cNvSpPr/>
          <p:nvPr/>
        </p:nvSpPr>
        <p:spPr>
          <a:xfrm>
            <a:off x="463090" y="3205516"/>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In-Year Reports</a:t>
            </a:r>
          </a:p>
        </p:txBody>
      </p:sp>
      <p:sp>
        <p:nvSpPr>
          <p:cNvPr id="37" name="MYR"/>
          <p:cNvSpPr/>
          <p:nvPr/>
        </p:nvSpPr>
        <p:spPr>
          <a:xfrm>
            <a:off x="4589188" y="3213351"/>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Mid-Year Reports</a:t>
            </a:r>
          </a:p>
        </p:txBody>
      </p:sp>
      <p:sp>
        <p:nvSpPr>
          <p:cNvPr id="38" name="YER"/>
          <p:cNvSpPr/>
          <p:nvPr/>
        </p:nvSpPr>
        <p:spPr>
          <a:xfrm>
            <a:off x="463090" y="4149707"/>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Year-End Reports</a:t>
            </a:r>
          </a:p>
        </p:txBody>
      </p:sp>
      <p:sp>
        <p:nvSpPr>
          <p:cNvPr id="39" name="AR"/>
          <p:cNvSpPr/>
          <p:nvPr/>
        </p:nvSpPr>
        <p:spPr>
          <a:xfrm>
            <a:off x="4589188" y="4147089"/>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Audit Reports</a:t>
            </a:r>
          </a:p>
        </p:txBody>
      </p:sp>
      <p:sp>
        <p:nvSpPr>
          <p:cNvPr id="40" name="PBS Yellow"/>
          <p:cNvSpPr/>
          <p:nvPr/>
        </p:nvSpPr>
        <p:spPr>
          <a:xfrm>
            <a:off x="463090" y="1344864"/>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Pre Budget Statement</a:t>
            </a:r>
          </a:p>
        </p:txBody>
      </p:sp>
      <p:sp>
        <p:nvSpPr>
          <p:cNvPr id="41" name="BPS Yellow"/>
          <p:cNvSpPr/>
          <p:nvPr/>
        </p:nvSpPr>
        <p:spPr>
          <a:xfrm>
            <a:off x="4589188" y="1344864"/>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Budget Proposal</a:t>
            </a:r>
          </a:p>
        </p:txBody>
      </p:sp>
      <p:sp>
        <p:nvSpPr>
          <p:cNvPr id="42" name="CB Yellow"/>
          <p:cNvSpPr/>
          <p:nvPr/>
        </p:nvSpPr>
        <p:spPr>
          <a:xfrm>
            <a:off x="463090" y="2286870"/>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Citizen’s Budget</a:t>
            </a:r>
          </a:p>
        </p:txBody>
      </p:sp>
      <p:sp>
        <p:nvSpPr>
          <p:cNvPr id="43" name="EB Yellow"/>
          <p:cNvSpPr/>
          <p:nvPr/>
        </p:nvSpPr>
        <p:spPr>
          <a:xfrm>
            <a:off x="4589188" y="2279613"/>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Enacted Budget</a:t>
            </a:r>
          </a:p>
        </p:txBody>
      </p:sp>
      <p:sp>
        <p:nvSpPr>
          <p:cNvPr id="44" name="IYR Yellow"/>
          <p:cNvSpPr/>
          <p:nvPr/>
        </p:nvSpPr>
        <p:spPr>
          <a:xfrm>
            <a:off x="463090" y="3205516"/>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In-Year Reports</a:t>
            </a:r>
          </a:p>
        </p:txBody>
      </p:sp>
      <p:sp>
        <p:nvSpPr>
          <p:cNvPr id="45" name="MYR Yellow"/>
          <p:cNvSpPr/>
          <p:nvPr/>
        </p:nvSpPr>
        <p:spPr>
          <a:xfrm>
            <a:off x="4589188" y="3213351"/>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Mid-Year Reports</a:t>
            </a:r>
          </a:p>
        </p:txBody>
      </p:sp>
      <p:sp>
        <p:nvSpPr>
          <p:cNvPr id="46" name="YER Yellow"/>
          <p:cNvSpPr/>
          <p:nvPr/>
        </p:nvSpPr>
        <p:spPr>
          <a:xfrm>
            <a:off x="463090" y="4149707"/>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Year-End Reports</a:t>
            </a:r>
          </a:p>
        </p:txBody>
      </p:sp>
      <p:sp>
        <p:nvSpPr>
          <p:cNvPr id="47" name="AR Yellow"/>
          <p:cNvSpPr/>
          <p:nvPr/>
        </p:nvSpPr>
        <p:spPr>
          <a:xfrm>
            <a:off x="4589188" y="4147089"/>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Audit Reports</a:t>
            </a:r>
          </a:p>
        </p:txBody>
      </p:sp>
    </p:spTree>
    <p:extLst>
      <p:ext uri="{BB962C8B-B14F-4D97-AF65-F5344CB8AC3E}">
        <p14:creationId xmlns:p14="http://schemas.microsoft.com/office/powerpoint/2010/main" val="218106783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9"/>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childTnLst>
              </p:cTn>
              <p:nextCondLst>
                <p:cond evt="onClick" delay="0">
                  <p:tgtEl>
                    <p:spTgt spid="29"/>
                  </p:tgtEl>
                </p:cond>
              </p:nextCondLst>
            </p:seq>
            <p:seq concurrent="1" nextAc="seek">
              <p:cTn id="7" restart="whenNotActive" fill="hold" evtFilter="cancelBubble" nodeType="interactiveSeq">
                <p:stCondLst>
                  <p:cond evt="onClick" delay="0">
                    <p:tgtEl>
                      <p:spTgt spid="33"/>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childTnLst>
                                </p:cTn>
                              </p:par>
                            </p:childTnLst>
                          </p:cTn>
                        </p:par>
                      </p:childTnLst>
                    </p:cTn>
                  </p:par>
                </p:childTnLst>
              </p:cTn>
              <p:nextCondLst>
                <p:cond evt="onClick" delay="0">
                  <p:tgtEl>
                    <p:spTgt spid="33"/>
                  </p:tgtEl>
                </p:cond>
              </p:nextCondLst>
            </p:seq>
            <p:seq concurrent="1" nextAc="seek">
              <p:cTn id="12" restart="whenNotActive" fill="hold" evtFilter="cancelBubble" nodeType="interactiveSeq">
                <p:stCondLst>
                  <p:cond evt="onClick" delay="0">
                    <p:tgtEl>
                      <p:spTgt spid="34"/>
                    </p:tgtEl>
                  </p:cond>
                </p:stCondLst>
                <p:endSync evt="end" delay="0">
                  <p:rtn val="all"/>
                </p:endSync>
                <p:childTnLst>
                  <p:par>
                    <p:cTn id="13" fill="hold">
                      <p:stCondLst>
                        <p:cond delay="0"/>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childTnLst>
                          </p:cTn>
                        </p:par>
                      </p:childTnLst>
                    </p:cTn>
                  </p:par>
                </p:childTnLst>
              </p:cTn>
              <p:nextCondLst>
                <p:cond evt="onClick" delay="0">
                  <p:tgtEl>
                    <p:spTgt spid="34"/>
                  </p:tgtEl>
                </p:cond>
              </p:nextCondLst>
            </p:seq>
            <p:seq concurrent="1" nextAc="seek">
              <p:cTn id="17" restart="whenNotActive" fill="hold" evtFilter="cancelBubble" nodeType="interactiveSeq">
                <p:stCondLst>
                  <p:cond evt="onClick" delay="0">
                    <p:tgtEl>
                      <p:spTgt spid="35"/>
                    </p:tgtEl>
                  </p:cond>
                </p:stCondLst>
                <p:endSync evt="end" delay="0">
                  <p:rtn val="all"/>
                </p:endSync>
                <p:childTnLst>
                  <p:par>
                    <p:cTn id="18" fill="hold">
                      <p:stCondLst>
                        <p:cond delay="0"/>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3"/>
                                        </p:tgtEl>
                                        <p:attrNameLst>
                                          <p:attrName>style.visibility</p:attrName>
                                        </p:attrNameLst>
                                      </p:cBhvr>
                                      <p:to>
                                        <p:strVal val="visible"/>
                                      </p:to>
                                    </p:set>
                                  </p:childTnLst>
                                </p:cTn>
                              </p:par>
                            </p:childTnLst>
                          </p:cTn>
                        </p:par>
                      </p:childTnLst>
                    </p:cTn>
                  </p:par>
                </p:childTnLst>
              </p:cTn>
              <p:nextCondLst>
                <p:cond evt="onClick" delay="0">
                  <p:tgtEl>
                    <p:spTgt spid="35"/>
                  </p:tgtEl>
                </p:cond>
              </p:nextCondLst>
            </p:seq>
            <p:seq concurrent="1" nextAc="seek">
              <p:cTn id="22" restart="whenNotActive" fill="hold" evtFilter="cancelBubble" nodeType="interactiveSeq">
                <p:stCondLst>
                  <p:cond evt="onClick" delay="0">
                    <p:tgtEl>
                      <p:spTgt spid="36"/>
                    </p:tgtEl>
                  </p:cond>
                </p:stCondLst>
                <p:endSync evt="end" delay="0">
                  <p:rtn val="all"/>
                </p:endSync>
                <p:childTnLst>
                  <p:par>
                    <p:cTn id="23" fill="hold">
                      <p:stCondLst>
                        <p:cond delay="0"/>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childTnLst>
              </p:cTn>
              <p:nextCondLst>
                <p:cond evt="onClick" delay="0">
                  <p:tgtEl>
                    <p:spTgt spid="36"/>
                  </p:tgtEl>
                </p:cond>
              </p:nextCondLst>
            </p:seq>
            <p:seq concurrent="1" nextAc="seek">
              <p:cTn id="27" restart="whenNotActive" fill="hold" evtFilter="cancelBubble" nodeType="interactiveSeq">
                <p:stCondLst>
                  <p:cond evt="onClick" delay="0">
                    <p:tgtEl>
                      <p:spTgt spid="37"/>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45"/>
                                        </p:tgtEl>
                                        <p:attrNameLst>
                                          <p:attrName>style.visibility</p:attrName>
                                        </p:attrNameLst>
                                      </p:cBhvr>
                                      <p:to>
                                        <p:strVal val="visible"/>
                                      </p:to>
                                    </p:set>
                                  </p:childTnLst>
                                </p:cTn>
                              </p:par>
                            </p:childTnLst>
                          </p:cTn>
                        </p:par>
                      </p:childTnLst>
                    </p:cTn>
                  </p:par>
                </p:childTnLst>
              </p:cTn>
              <p:nextCondLst>
                <p:cond evt="onClick" delay="0">
                  <p:tgtEl>
                    <p:spTgt spid="37"/>
                  </p:tgtEl>
                </p:cond>
              </p:nextCondLst>
            </p:seq>
            <p:seq concurrent="1" nextAc="seek">
              <p:cTn id="32" restart="whenNotActive" fill="hold" evtFilter="cancelBubble" nodeType="interactiveSeq">
                <p:stCondLst>
                  <p:cond evt="onClick" delay="0">
                    <p:tgtEl>
                      <p:spTgt spid="39"/>
                    </p:tgtEl>
                  </p:cond>
                </p:stCondLst>
                <p:endSync evt="end" delay="0">
                  <p:rtn val="all"/>
                </p:endSync>
                <p:childTnLst>
                  <p:par>
                    <p:cTn id="33" fill="hold">
                      <p:stCondLst>
                        <p:cond delay="0"/>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7"/>
                                        </p:tgtEl>
                                        <p:attrNameLst>
                                          <p:attrName>style.visibility</p:attrName>
                                        </p:attrNameLst>
                                      </p:cBhvr>
                                      <p:to>
                                        <p:strVal val="visible"/>
                                      </p:to>
                                    </p:set>
                                  </p:childTnLst>
                                </p:cTn>
                              </p:par>
                            </p:childTnLst>
                          </p:cTn>
                        </p:par>
                      </p:childTnLst>
                    </p:cTn>
                  </p:par>
                </p:childTnLst>
              </p:cTn>
              <p:nextCondLst>
                <p:cond evt="onClick" delay="0">
                  <p:tgtEl>
                    <p:spTgt spid="39"/>
                  </p:tgtEl>
                </p:cond>
              </p:nextCondLst>
            </p:seq>
            <p:seq concurrent="1" nextAc="seek">
              <p:cTn id="37" restart="whenNotActive" fill="hold" evtFilter="cancelBubble" nodeType="interactiveSeq">
                <p:stCondLst>
                  <p:cond evt="onClick" delay="0">
                    <p:tgtEl>
                      <p:spTgt spid="38"/>
                    </p:tgtEl>
                  </p:cond>
                </p:stCondLst>
                <p:endSync evt="end" delay="0">
                  <p:rtn val="all"/>
                </p:endSync>
                <p:childTnLst>
                  <p:par>
                    <p:cTn id="38" fill="hold">
                      <p:stCondLst>
                        <p:cond delay="0"/>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46"/>
                                        </p:tgtEl>
                                        <p:attrNameLst>
                                          <p:attrName>style.visibility</p:attrName>
                                        </p:attrNameLst>
                                      </p:cBhvr>
                                      <p:to>
                                        <p:strVal val="visible"/>
                                      </p:to>
                                    </p:set>
                                  </p:childTnLst>
                                </p:cTn>
                              </p:par>
                            </p:childTnLst>
                          </p:cTn>
                        </p:par>
                      </p:childTnLst>
                    </p:cTn>
                  </p:par>
                </p:childTnLst>
              </p:cTn>
              <p:nextCondLst>
                <p:cond evt="onClick" delay="0">
                  <p:tgtEl>
                    <p:spTgt spid="38"/>
                  </p:tgtEl>
                </p:cond>
              </p:nextCondLst>
            </p:seq>
            <p:seq concurrent="1" nextAc="seek">
              <p:cTn id="42" restart="whenNotActive" fill="hold" evtFilter="cancelBubble" nodeType="interactiveSeq">
                <p:stCondLst>
                  <p:cond evt="onClick" delay="0">
                    <p:tgtEl>
                      <p:spTgt spid="40"/>
                    </p:tgtEl>
                  </p:cond>
                </p:stCondLst>
                <p:endSync evt="end" delay="0">
                  <p:rtn val="all"/>
                </p:endSync>
                <p:childTnLst>
                  <p:par>
                    <p:cTn id="43" fill="hold">
                      <p:stCondLst>
                        <p:cond delay="0"/>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40"/>
                  </p:tgtEl>
                </p:cond>
              </p:nextCondLst>
            </p:seq>
            <p:seq concurrent="1" nextAc="seek">
              <p:cTn id="47" restart="whenNotActive" fill="hold" evtFilter="cancelBubble" nodeType="interactiveSeq">
                <p:stCondLst>
                  <p:cond evt="onClick" delay="0">
                    <p:tgtEl>
                      <p:spTgt spid="41"/>
                    </p:tgtEl>
                  </p:cond>
                </p:stCondLst>
                <p:endSync evt="end" delay="0">
                  <p:rtn val="all"/>
                </p:endSync>
                <p:childTnLst>
                  <p:par>
                    <p:cTn id="48" fill="hold">
                      <p:stCondLst>
                        <p:cond delay="0"/>
                      </p:stCondLst>
                      <p:childTnLst>
                        <p:par>
                          <p:cTn id="49" fill="hold">
                            <p:stCondLst>
                              <p:cond delay="0"/>
                            </p:stCondLst>
                            <p:childTnLst>
                              <p:par>
                                <p:cTn id="50" presetID="1" presetClass="exit" presetSubtype="0" fill="hold" grpId="1" nodeType="clickEffect">
                                  <p:stCondLst>
                                    <p:cond delay="0"/>
                                  </p:stCondLst>
                                  <p:childTnLst>
                                    <p:set>
                                      <p:cBhvr>
                                        <p:cTn id="51" dur="1" fill="hold">
                                          <p:stCondLst>
                                            <p:cond delay="0"/>
                                          </p:stCondLst>
                                        </p:cTn>
                                        <p:tgtEl>
                                          <p:spTgt spid="41"/>
                                        </p:tgtEl>
                                        <p:attrNameLst>
                                          <p:attrName>style.visibility</p:attrName>
                                        </p:attrNameLst>
                                      </p:cBhvr>
                                      <p:to>
                                        <p:strVal val="hidden"/>
                                      </p:to>
                                    </p:set>
                                  </p:childTnLst>
                                </p:cTn>
                              </p:par>
                            </p:childTnLst>
                          </p:cTn>
                        </p:par>
                      </p:childTnLst>
                    </p:cTn>
                  </p:par>
                </p:childTnLst>
              </p:cTn>
              <p:nextCondLst>
                <p:cond evt="onClick" delay="0">
                  <p:tgtEl>
                    <p:spTgt spid="41"/>
                  </p:tgtEl>
                </p:cond>
              </p:nextCondLst>
            </p:seq>
            <p:seq concurrent="1" nextAc="seek">
              <p:cTn id="52" restart="whenNotActive" fill="hold" evtFilter="cancelBubble" nodeType="interactiveSeq">
                <p:stCondLst>
                  <p:cond evt="onClick" delay="0">
                    <p:tgtEl>
                      <p:spTgt spid="42"/>
                    </p:tgtEl>
                  </p:cond>
                </p:stCondLst>
                <p:endSync evt="end" delay="0">
                  <p:rtn val="all"/>
                </p:endSync>
                <p:childTnLst>
                  <p:par>
                    <p:cTn id="53" fill="hold">
                      <p:stCondLst>
                        <p:cond delay="0"/>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42"/>
                  </p:tgtEl>
                </p:cond>
              </p:nextCondLst>
            </p:seq>
            <p:seq concurrent="1" nextAc="seek">
              <p:cTn id="57" restart="whenNotActive" fill="hold" evtFilter="cancelBubble" nodeType="interactiveSeq">
                <p:stCondLst>
                  <p:cond evt="onClick" delay="0">
                    <p:tgtEl>
                      <p:spTgt spid="43"/>
                    </p:tgtEl>
                  </p:cond>
                </p:stCondLst>
                <p:endSync evt="end" delay="0">
                  <p:rtn val="all"/>
                </p:endSync>
                <p:childTnLst>
                  <p:par>
                    <p:cTn id="58" fill="hold">
                      <p:stCondLst>
                        <p:cond delay="0"/>
                      </p:stCondLst>
                      <p:childTnLst>
                        <p:par>
                          <p:cTn id="59" fill="hold">
                            <p:stCondLst>
                              <p:cond delay="0"/>
                            </p:stCondLst>
                            <p:childTnLst>
                              <p:par>
                                <p:cTn id="60" presetID="1" presetClass="exit" presetSubtype="0" fill="hold" grpId="1" nodeType="clickEffect">
                                  <p:stCondLst>
                                    <p:cond delay="0"/>
                                  </p:stCondLst>
                                  <p:childTnLst>
                                    <p:set>
                                      <p:cBhvr>
                                        <p:cTn id="61"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43"/>
                  </p:tgtEl>
                </p:cond>
              </p:nextCondLst>
            </p:seq>
            <p:seq concurrent="1" nextAc="seek">
              <p:cTn id="62" restart="whenNotActive" fill="hold" evtFilter="cancelBubble" nodeType="interactiveSeq">
                <p:stCondLst>
                  <p:cond evt="onClick" delay="0">
                    <p:tgtEl>
                      <p:spTgt spid="44"/>
                    </p:tgtEl>
                  </p:cond>
                </p:stCondLst>
                <p:endSync evt="end" delay="0">
                  <p:rtn val="all"/>
                </p:endSync>
                <p:childTnLst>
                  <p:par>
                    <p:cTn id="63" fill="hold">
                      <p:stCondLst>
                        <p:cond delay="0"/>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44"/>
                  </p:tgtEl>
                </p:cond>
              </p:nextCondLst>
            </p:seq>
            <p:seq concurrent="1" nextAc="seek">
              <p:cTn id="67" restart="whenNotActive" fill="hold" evtFilter="cancelBubble" nodeType="interactiveSeq">
                <p:stCondLst>
                  <p:cond evt="onClick" delay="0">
                    <p:tgtEl>
                      <p:spTgt spid="45"/>
                    </p:tgtEl>
                  </p:cond>
                </p:stCondLst>
                <p:endSync evt="end" delay="0">
                  <p:rtn val="all"/>
                </p:endSync>
                <p:childTnLst>
                  <p:par>
                    <p:cTn id="68" fill="hold">
                      <p:stCondLst>
                        <p:cond delay="0"/>
                      </p:stCondLst>
                      <p:childTnLst>
                        <p:par>
                          <p:cTn id="69" fill="hold">
                            <p:stCondLst>
                              <p:cond delay="0"/>
                            </p:stCondLst>
                            <p:childTnLst>
                              <p:par>
                                <p:cTn id="70" presetID="1" presetClass="exit" presetSubtype="0" fill="hold" grpId="1" nodeType="clickEffect">
                                  <p:stCondLst>
                                    <p:cond delay="0"/>
                                  </p:stCondLst>
                                  <p:childTnLst>
                                    <p:set>
                                      <p:cBhvr>
                                        <p:cTn id="71" dur="1" fill="hold">
                                          <p:stCondLst>
                                            <p:cond delay="0"/>
                                          </p:stCondLst>
                                        </p:cTn>
                                        <p:tgtEl>
                                          <p:spTgt spid="45"/>
                                        </p:tgtEl>
                                        <p:attrNameLst>
                                          <p:attrName>style.visibility</p:attrName>
                                        </p:attrNameLst>
                                      </p:cBhvr>
                                      <p:to>
                                        <p:strVal val="hidden"/>
                                      </p:to>
                                    </p:set>
                                  </p:childTnLst>
                                </p:cTn>
                              </p:par>
                            </p:childTnLst>
                          </p:cTn>
                        </p:par>
                      </p:childTnLst>
                    </p:cTn>
                  </p:par>
                </p:childTnLst>
              </p:cTn>
              <p:nextCondLst>
                <p:cond evt="onClick" delay="0">
                  <p:tgtEl>
                    <p:spTgt spid="45"/>
                  </p:tgtEl>
                </p:cond>
              </p:nextCondLst>
            </p:seq>
            <p:seq concurrent="1" nextAc="seek">
              <p:cTn id="72" restart="whenNotActive" fill="hold" evtFilter="cancelBubble" nodeType="interactiveSeq">
                <p:stCondLst>
                  <p:cond evt="onClick" delay="0">
                    <p:tgtEl>
                      <p:spTgt spid="46"/>
                    </p:tgtEl>
                  </p:cond>
                </p:stCondLst>
                <p:endSync evt="end" delay="0">
                  <p:rtn val="all"/>
                </p:endSync>
                <p:childTnLst>
                  <p:par>
                    <p:cTn id="73" fill="hold">
                      <p:stCondLst>
                        <p:cond delay="0"/>
                      </p:stCondLst>
                      <p:childTnLst>
                        <p:par>
                          <p:cTn id="74" fill="hold">
                            <p:stCondLst>
                              <p:cond delay="0"/>
                            </p:stCondLst>
                            <p:childTnLst>
                              <p:par>
                                <p:cTn id="75" presetID="1" presetClass="exit" presetSubtype="0" fill="hold" grpId="1" nodeType="clickEffect">
                                  <p:stCondLst>
                                    <p:cond delay="0"/>
                                  </p:stCondLst>
                                  <p:childTnLst>
                                    <p:set>
                                      <p:cBhvr>
                                        <p:cTn id="76" dur="1" fill="hold">
                                          <p:stCondLst>
                                            <p:cond delay="0"/>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46"/>
                  </p:tgtEl>
                </p:cond>
              </p:nextCondLst>
            </p:seq>
            <p:seq concurrent="1" nextAc="seek">
              <p:cTn id="77" restart="whenNotActive" fill="hold" evtFilter="cancelBubble" nodeType="interactiveSeq">
                <p:stCondLst>
                  <p:cond evt="onClick" delay="0">
                    <p:tgtEl>
                      <p:spTgt spid="47"/>
                    </p:tgtEl>
                  </p:cond>
                </p:stCondLst>
                <p:endSync evt="end" delay="0">
                  <p:rtn val="all"/>
                </p:endSync>
                <p:childTnLst>
                  <p:par>
                    <p:cTn id="78" fill="hold">
                      <p:stCondLst>
                        <p:cond delay="0"/>
                      </p:stCondLst>
                      <p:childTnLst>
                        <p:par>
                          <p:cTn id="79" fill="hold">
                            <p:stCondLst>
                              <p:cond delay="0"/>
                            </p:stCondLst>
                            <p:childTnLst>
                              <p:par>
                                <p:cTn id="80" presetID="1" presetClass="exit" presetSubtype="0" fill="hold" grpId="1" nodeType="clickEffect">
                                  <p:stCondLst>
                                    <p:cond delay="0"/>
                                  </p:stCondLst>
                                  <p:childTnLst>
                                    <p:set>
                                      <p:cBhvr>
                                        <p:cTn id="81" dur="1" fill="hold">
                                          <p:stCondLst>
                                            <p:cond delay="0"/>
                                          </p:stCondLst>
                                        </p:cTn>
                                        <p:tgtEl>
                                          <p:spTgt spid="47"/>
                                        </p:tgtEl>
                                        <p:attrNameLst>
                                          <p:attrName>style.visibility</p:attrName>
                                        </p:attrNameLst>
                                      </p:cBhvr>
                                      <p:to>
                                        <p:strVal val="hidden"/>
                                      </p:to>
                                    </p:set>
                                  </p:childTnLst>
                                </p:cTn>
                              </p:par>
                            </p:childTnLst>
                          </p:cTn>
                        </p:par>
                      </p:childTnLst>
                    </p:cTn>
                  </p:par>
                </p:childTnLst>
              </p:cTn>
              <p:nextCondLst>
                <p:cond evt="onClick" delay="0">
                  <p:tgtEl>
                    <p:spTgt spid="47"/>
                  </p:tgtEl>
                </p:cond>
              </p:nextCondLst>
            </p:seq>
          </p:childTnLst>
        </p:cTn>
      </p:par>
    </p:tnLst>
    <p:bldLst>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3" name="Tanzania">
            <a:extLst/>
          </p:cNvPr>
          <p:cNvGrpSpPr/>
          <p:nvPr/>
        </p:nvGrpSpPr>
        <p:grpSpPr>
          <a:xfrm>
            <a:off x="0" y="0"/>
            <a:ext cx="9229060" cy="6964326"/>
            <a:chOff x="0" y="0"/>
            <a:chExt cx="9229060" cy="6964326"/>
          </a:xfrm>
        </p:grpSpPr>
        <p:sp>
          <p:nvSpPr>
            <p:cNvPr id="4" name="Rectangle 3">
              <a:extLst/>
            </p:cNvPr>
            <p:cNvSpPr/>
            <p:nvPr/>
          </p:nvSpPr>
          <p:spPr>
            <a:xfrm>
              <a:off x="0" y="0"/>
              <a:ext cx="9229060" cy="696432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5" name="Picture 4">
              <a:extLst/>
            </p:cNvPr>
            <p:cNvPicPr>
              <a:picLocks noChangeAspect="1"/>
            </p:cNvPicPr>
            <p:nvPr/>
          </p:nvPicPr>
          <p:blipFill>
            <a:blip r:embed="rId2"/>
            <a:stretch>
              <a:fillRect/>
            </a:stretch>
          </p:blipFill>
          <p:spPr>
            <a:xfrm>
              <a:off x="1954512" y="829356"/>
              <a:ext cx="5234975" cy="5625063"/>
            </a:xfrm>
            <a:prstGeom prst="rect">
              <a:avLst/>
            </a:prstGeom>
          </p:spPr>
        </p:pic>
        <p:sp>
          <p:nvSpPr>
            <p:cNvPr id="6" name="TextBox 5">
              <a:extLst/>
            </p:cNvPr>
            <p:cNvSpPr txBox="1"/>
            <p:nvPr/>
          </p:nvSpPr>
          <p:spPr>
            <a:xfrm>
              <a:off x="1257300" y="307538"/>
              <a:ext cx="5727201" cy="369332"/>
            </a:xfrm>
            <a:prstGeom prst="rect">
              <a:avLst/>
            </a:prstGeom>
            <a:noFill/>
          </p:spPr>
          <p:txBody>
            <a:bodyPr wrap="square" rtlCol="0">
              <a:spAutoFit/>
            </a:bodyPr>
            <a:lstStyle/>
            <a:p>
              <a:r>
                <a:rPr lang="en-AU" dirty="0"/>
                <a:t>Tanzania: Citizens’ Budget</a:t>
              </a:r>
            </a:p>
          </p:txBody>
        </p:sp>
      </p:grpSp>
    </p:spTree>
    <p:extLst>
      <p:ext uri="{BB962C8B-B14F-4D97-AF65-F5344CB8AC3E}">
        <p14:creationId xmlns:p14="http://schemas.microsoft.com/office/powerpoint/2010/main" val="321445193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3" name="Kenya"/>
          <p:cNvGrpSpPr/>
          <p:nvPr/>
        </p:nvGrpSpPr>
        <p:grpSpPr>
          <a:xfrm>
            <a:off x="-188686" y="0"/>
            <a:ext cx="9681029" cy="6858000"/>
            <a:chOff x="-188686" y="0"/>
            <a:chExt cx="9681029" cy="6858000"/>
          </a:xfrm>
        </p:grpSpPr>
        <p:sp>
          <p:nvSpPr>
            <p:cNvPr id="4" name="Rectangle 3"/>
            <p:cNvSpPr/>
            <p:nvPr/>
          </p:nvSpPr>
          <p:spPr>
            <a:xfrm>
              <a:off x="-188686" y="0"/>
              <a:ext cx="9681029"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1736821" y="608174"/>
              <a:ext cx="5591175" cy="6067425"/>
            </a:xfrm>
            <a:prstGeom prst="rect">
              <a:avLst/>
            </a:prstGeom>
          </p:spPr>
        </p:pic>
        <p:sp>
          <p:nvSpPr>
            <p:cNvPr id="6" name="TextBox 5">
              <a:extLst/>
            </p:cNvPr>
            <p:cNvSpPr txBox="1"/>
            <p:nvPr/>
          </p:nvSpPr>
          <p:spPr>
            <a:xfrm>
              <a:off x="1409700" y="459938"/>
              <a:ext cx="5727201" cy="369332"/>
            </a:xfrm>
            <a:prstGeom prst="rect">
              <a:avLst/>
            </a:prstGeom>
            <a:noFill/>
          </p:spPr>
          <p:txBody>
            <a:bodyPr wrap="square" rtlCol="0">
              <a:spAutoFit/>
            </a:bodyPr>
            <a:lstStyle/>
            <a:p>
              <a:r>
                <a:rPr lang="en-AU" dirty="0"/>
                <a:t>Kenya: Budget Policy Statement</a:t>
              </a:r>
            </a:p>
          </p:txBody>
        </p:sp>
      </p:grpSp>
    </p:spTree>
    <p:extLst>
      <p:ext uri="{BB962C8B-B14F-4D97-AF65-F5344CB8AC3E}">
        <p14:creationId xmlns:p14="http://schemas.microsoft.com/office/powerpoint/2010/main" val="336847199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3" name="Uganda"/>
          <p:cNvGrpSpPr/>
          <p:nvPr/>
        </p:nvGrpSpPr>
        <p:grpSpPr>
          <a:xfrm>
            <a:off x="-188686" y="0"/>
            <a:ext cx="9417746" cy="6964326"/>
            <a:chOff x="-188686" y="0"/>
            <a:chExt cx="9417746" cy="6964326"/>
          </a:xfrm>
        </p:grpSpPr>
        <p:sp>
          <p:nvSpPr>
            <p:cNvPr id="4" name="Rectangle 3"/>
            <p:cNvSpPr/>
            <p:nvPr/>
          </p:nvSpPr>
          <p:spPr>
            <a:xfrm>
              <a:off x="-188686" y="0"/>
              <a:ext cx="9417746" cy="696432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1270355" y="589123"/>
              <a:ext cx="6257925" cy="6105525"/>
            </a:xfrm>
            <a:prstGeom prst="rect">
              <a:avLst/>
            </a:prstGeom>
          </p:spPr>
        </p:pic>
        <p:sp>
          <p:nvSpPr>
            <p:cNvPr id="6" name="TextBox 5">
              <a:extLst/>
            </p:cNvPr>
            <p:cNvSpPr txBox="1"/>
            <p:nvPr/>
          </p:nvSpPr>
          <p:spPr>
            <a:xfrm>
              <a:off x="1462286" y="193539"/>
              <a:ext cx="5727201" cy="369332"/>
            </a:xfrm>
            <a:prstGeom prst="rect">
              <a:avLst/>
            </a:prstGeom>
            <a:noFill/>
          </p:spPr>
          <p:txBody>
            <a:bodyPr wrap="square" rtlCol="0">
              <a:spAutoFit/>
            </a:bodyPr>
            <a:lstStyle/>
            <a:p>
              <a:r>
                <a:rPr lang="en-AU" dirty="0"/>
                <a:t>Uganda: Budget Framework Paper</a:t>
              </a:r>
            </a:p>
          </p:txBody>
        </p:sp>
      </p:grpSp>
    </p:spTree>
    <p:extLst>
      <p:ext uri="{BB962C8B-B14F-4D97-AF65-F5344CB8AC3E}">
        <p14:creationId xmlns:p14="http://schemas.microsoft.com/office/powerpoint/2010/main" val="97301140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3" name="Rwanda"/>
          <p:cNvGrpSpPr/>
          <p:nvPr/>
        </p:nvGrpSpPr>
        <p:grpSpPr>
          <a:xfrm>
            <a:off x="-393672" y="-180178"/>
            <a:ext cx="9886015" cy="7190578"/>
            <a:chOff x="-393672" y="-180178"/>
            <a:chExt cx="9886015" cy="7190578"/>
          </a:xfrm>
        </p:grpSpPr>
        <p:sp>
          <p:nvSpPr>
            <p:cNvPr id="4" name="Rectangle 3"/>
            <p:cNvSpPr/>
            <p:nvPr/>
          </p:nvSpPr>
          <p:spPr>
            <a:xfrm>
              <a:off x="-393672" y="-180178"/>
              <a:ext cx="9886015" cy="71905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1347787" y="642937"/>
              <a:ext cx="6448425" cy="5572125"/>
            </a:xfrm>
            <a:prstGeom prst="rect">
              <a:avLst/>
            </a:prstGeom>
          </p:spPr>
        </p:pic>
        <p:sp>
          <p:nvSpPr>
            <p:cNvPr id="6" name="TextBox 5">
              <a:extLst/>
            </p:cNvPr>
            <p:cNvSpPr txBox="1"/>
            <p:nvPr/>
          </p:nvSpPr>
          <p:spPr>
            <a:xfrm>
              <a:off x="1614686" y="345939"/>
              <a:ext cx="5727201" cy="369332"/>
            </a:xfrm>
            <a:prstGeom prst="rect">
              <a:avLst/>
            </a:prstGeom>
            <a:noFill/>
          </p:spPr>
          <p:txBody>
            <a:bodyPr wrap="square" rtlCol="0">
              <a:spAutoFit/>
            </a:bodyPr>
            <a:lstStyle/>
            <a:p>
              <a:r>
                <a:rPr lang="en-AU" dirty="0"/>
                <a:t>Rwanda: Budget Framework Paper</a:t>
              </a:r>
            </a:p>
          </p:txBody>
        </p:sp>
      </p:grpSp>
    </p:spTree>
    <p:extLst>
      <p:ext uri="{BB962C8B-B14F-4D97-AF65-F5344CB8AC3E}">
        <p14:creationId xmlns:p14="http://schemas.microsoft.com/office/powerpoint/2010/main" val="96109485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EEBCDC9-71C4-464A-80BF-90D8913ABD78}"/>
              </a:ext>
            </a:extLst>
          </p:cNvPr>
          <p:cNvSpPr>
            <a:spLocks noGrp="1"/>
          </p:cNvSpPr>
          <p:nvPr>
            <p:ph type="title"/>
          </p:nvPr>
        </p:nvSpPr>
        <p:spPr>
          <a:xfrm>
            <a:off x="0" y="0"/>
            <a:ext cx="7886700" cy="1050587"/>
          </a:xfrm>
        </p:spPr>
        <p:txBody>
          <a:bodyPr/>
          <a:lstStyle/>
          <a:p>
            <a:r>
              <a:rPr lang="en-US" dirty="0">
                <a:solidFill>
                  <a:schemeClr val="bg1"/>
                </a:solidFill>
              </a:rPr>
              <a:t>Publishing the macroeconomic parameters</a:t>
            </a:r>
          </a:p>
        </p:txBody>
      </p:sp>
      <p:sp>
        <p:nvSpPr>
          <p:cNvPr id="4" name="TextBox 3">
            <a:extLst>
              <a:ext uri="{FF2B5EF4-FFF2-40B4-BE49-F238E27FC236}">
                <a16:creationId xmlns:a16="http://schemas.microsoft.com/office/drawing/2014/main" id="{D141C5B2-8155-4990-8004-31B6136BE615}"/>
              </a:ext>
            </a:extLst>
          </p:cNvPr>
          <p:cNvSpPr txBox="1"/>
          <p:nvPr/>
        </p:nvSpPr>
        <p:spPr>
          <a:xfrm>
            <a:off x="1098889" y="1392635"/>
            <a:ext cx="6664817" cy="1015663"/>
          </a:xfrm>
          <a:prstGeom prst="rect">
            <a:avLst/>
          </a:prstGeom>
          <a:noFill/>
        </p:spPr>
        <p:txBody>
          <a:bodyPr wrap="square" rtlCol="0">
            <a:spAutoFit/>
          </a:bodyPr>
          <a:lstStyle/>
          <a:p>
            <a:pPr algn="ctr"/>
            <a:r>
              <a:rPr lang="en-AU" sz="2000" dirty="0"/>
              <a:t>Publishing the forecasts allows the public to assess the macroeconomic foundation of the Budget.</a:t>
            </a:r>
          </a:p>
          <a:p>
            <a:pPr marL="285750" indent="-285750">
              <a:buFont typeface="Arial" panose="020B0604020202020204" pitchFamily="34" charset="0"/>
              <a:buChar char="•"/>
            </a:pPr>
            <a:endParaRPr lang="en-AU" sz="2000" dirty="0"/>
          </a:p>
        </p:txBody>
      </p:sp>
      <p:sp>
        <p:nvSpPr>
          <p:cNvPr id="5" name="TextBox 4">
            <a:extLst>
              <a:ext uri="{FF2B5EF4-FFF2-40B4-BE49-F238E27FC236}">
                <a16:creationId xmlns:a16="http://schemas.microsoft.com/office/drawing/2014/main" id="{863EE897-4FC1-4AD2-BA86-5AD0FA63D112}"/>
              </a:ext>
            </a:extLst>
          </p:cNvPr>
          <p:cNvSpPr txBox="1"/>
          <p:nvPr/>
        </p:nvSpPr>
        <p:spPr>
          <a:xfrm>
            <a:off x="304800" y="2315965"/>
            <a:ext cx="5291833" cy="400110"/>
          </a:xfrm>
          <a:prstGeom prst="rect">
            <a:avLst/>
          </a:prstGeom>
          <a:noFill/>
        </p:spPr>
        <p:txBody>
          <a:bodyPr wrap="none" rtlCol="0">
            <a:spAutoFit/>
          </a:bodyPr>
          <a:lstStyle/>
          <a:p>
            <a:r>
              <a:rPr lang="en-AU" sz="2000" b="1" dirty="0"/>
              <a:t>What should be included in a table of forecasts?</a:t>
            </a:r>
          </a:p>
        </p:txBody>
      </p:sp>
    </p:spTree>
    <p:extLst>
      <p:ext uri="{BB962C8B-B14F-4D97-AF65-F5344CB8AC3E}">
        <p14:creationId xmlns:p14="http://schemas.microsoft.com/office/powerpoint/2010/main" val="4105094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657" y="143435"/>
            <a:ext cx="8355693" cy="887080"/>
          </a:xfrm>
        </p:spPr>
        <p:txBody>
          <a:bodyPr>
            <a:normAutofit/>
          </a:bodyPr>
          <a:lstStyle/>
          <a:p>
            <a:r>
              <a:rPr lang="en-US" b="1" dirty="0">
                <a:solidFill>
                  <a:schemeClr val="bg1"/>
                </a:solidFill>
                <a:latin typeface="Segoe UI" panose="020B0502040204020203" pitchFamily="34" charset="0"/>
                <a:ea typeface="Segoe UI" panose="020B0502040204020203" pitchFamily="34" charset="0"/>
                <a:cs typeface="Segoe UI" panose="020B0502040204020203" pitchFamily="34" charset="0"/>
              </a:rPr>
              <a:t>Strategic Plans in the Region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04481393"/>
              </p:ext>
            </p:extLst>
          </p:nvPr>
        </p:nvGraphicFramePr>
        <p:xfrm>
          <a:off x="159656" y="1176340"/>
          <a:ext cx="8984343" cy="5928683"/>
        </p:xfrm>
        <a:graphic>
          <a:graphicData uri="http://schemas.openxmlformats.org/drawingml/2006/table">
            <a:tbl>
              <a:tblPr firstRow="1" bandRow="1">
                <a:tableStyleId>{5C22544A-7EE6-4342-B048-85BDC9FD1C3A}</a:tableStyleId>
              </a:tblPr>
              <a:tblGrid>
                <a:gridCol w="1168920">
                  <a:extLst>
                    <a:ext uri="{9D8B030D-6E8A-4147-A177-3AD203B41FA5}">
                      <a16:colId xmlns:a16="http://schemas.microsoft.com/office/drawing/2014/main" val="620436406"/>
                    </a:ext>
                  </a:extLst>
                </a:gridCol>
                <a:gridCol w="2669674">
                  <a:extLst>
                    <a:ext uri="{9D8B030D-6E8A-4147-A177-3AD203B41FA5}">
                      <a16:colId xmlns:a16="http://schemas.microsoft.com/office/drawing/2014/main" val="2610663937"/>
                    </a:ext>
                  </a:extLst>
                </a:gridCol>
                <a:gridCol w="5145749">
                  <a:extLst>
                    <a:ext uri="{9D8B030D-6E8A-4147-A177-3AD203B41FA5}">
                      <a16:colId xmlns:a16="http://schemas.microsoft.com/office/drawing/2014/main" val="4038890786"/>
                    </a:ext>
                  </a:extLst>
                </a:gridCol>
              </a:tblGrid>
              <a:tr h="562813">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Country</a:t>
                      </a:r>
                    </a:p>
                  </a:txBody>
                  <a:tcPr/>
                </a:tc>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Long Term Plan</a:t>
                      </a:r>
                    </a:p>
                  </a:txBody>
                  <a:tcPr/>
                </a:tc>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Medium Term Plan and related</a:t>
                      </a:r>
                      <a:r>
                        <a:rPr lang="en-US" sz="1400" b="1" baseline="0" dirty="0">
                          <a:latin typeface="Segoe UI" panose="020B0502040204020203" pitchFamily="34" charset="0"/>
                          <a:ea typeface="Segoe UI" panose="020B0502040204020203" pitchFamily="34" charset="0"/>
                          <a:cs typeface="Segoe UI" panose="020B0502040204020203" pitchFamily="34" charset="0"/>
                        </a:rPr>
                        <a:t> documents</a:t>
                      </a:r>
                      <a:endParaRPr lang="en-US" sz="1400" b="1" dirty="0">
                        <a:latin typeface="Segoe UI" panose="020B0502040204020203" pitchFamily="34" charset="0"/>
                        <a:ea typeface="Segoe UI" panose="020B0502040204020203" pitchFamily="34" charset="0"/>
                        <a:cs typeface="Segoe UI" panose="020B0502040204020203" pitchFamily="34" charset="0"/>
                      </a:endParaRPr>
                    </a:p>
                  </a:txBody>
                  <a:tcPr/>
                </a:tc>
                <a:extLst>
                  <a:ext uri="{0D108BD9-81ED-4DB2-BD59-A6C34878D82A}">
                    <a16:rowId xmlns:a16="http://schemas.microsoft.com/office/drawing/2014/main" val="1069737941"/>
                  </a:ext>
                </a:extLst>
              </a:tr>
              <a:tr h="602258">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Eritrea</a:t>
                      </a:r>
                    </a:p>
                  </a:txBody>
                  <a:tcPr/>
                </a:tc>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Sector Development Plans</a:t>
                      </a:r>
                    </a:p>
                  </a:txBody>
                  <a:tcPr/>
                </a:tc>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National Development</a:t>
                      </a:r>
                      <a:r>
                        <a:rPr lang="en-US" sz="1400" b="1" baseline="0" dirty="0">
                          <a:latin typeface="Segoe UI" panose="020B0502040204020203" pitchFamily="34" charset="0"/>
                          <a:ea typeface="Segoe UI" panose="020B0502040204020203" pitchFamily="34" charset="0"/>
                          <a:cs typeface="Segoe UI" panose="020B0502040204020203" pitchFamily="34" charset="0"/>
                        </a:rPr>
                        <a:t> Plan</a:t>
                      </a:r>
                      <a:endParaRPr lang="en-US" sz="1400" b="1" dirty="0">
                        <a:latin typeface="Segoe UI" panose="020B0502040204020203" pitchFamily="34" charset="0"/>
                        <a:ea typeface="Segoe UI" panose="020B0502040204020203" pitchFamily="34" charset="0"/>
                        <a:cs typeface="Segoe UI" panose="020B0502040204020203" pitchFamily="34" charset="0"/>
                      </a:endParaRPr>
                    </a:p>
                  </a:txBody>
                  <a:tcPr/>
                </a:tc>
                <a:extLst>
                  <a:ext uri="{0D108BD9-81ED-4DB2-BD59-A6C34878D82A}">
                    <a16:rowId xmlns:a16="http://schemas.microsoft.com/office/drawing/2014/main" val="2632858968"/>
                  </a:ext>
                </a:extLst>
              </a:tr>
              <a:tr h="602258">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Ethiopia</a:t>
                      </a:r>
                    </a:p>
                  </a:txBody>
                  <a:tcPr/>
                </a:tc>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Poverty Reduction Paper (</a:t>
                      </a:r>
                      <a:r>
                        <a:rPr lang="en-US" sz="1400" b="1" dirty="0" err="1">
                          <a:latin typeface="Segoe UI" panose="020B0502040204020203" pitchFamily="34" charset="0"/>
                          <a:ea typeface="Segoe UI" panose="020B0502040204020203" pitchFamily="34" charset="0"/>
                          <a:cs typeface="Segoe UI" panose="020B0502040204020203" pitchFamily="34" charset="0"/>
                        </a:rPr>
                        <a:t>PRSP</a:t>
                      </a:r>
                      <a:r>
                        <a:rPr lang="en-US" sz="1400" b="1" dirty="0">
                          <a:latin typeface="Segoe UI" panose="020B0502040204020203" pitchFamily="34" charset="0"/>
                          <a:ea typeface="Segoe UI" panose="020B0502040204020203" pitchFamily="34" charset="0"/>
                          <a:cs typeface="Segoe UI" panose="020B0502040204020203" pitchFamily="34" charset="0"/>
                        </a:rPr>
                        <a:t>)</a:t>
                      </a:r>
                    </a:p>
                  </a:txBody>
                  <a:tcPr/>
                </a:tc>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Growth and Transformation Plan II</a:t>
                      </a:r>
                    </a:p>
                  </a:txBody>
                  <a:tcPr/>
                </a:tc>
                <a:extLst>
                  <a:ext uri="{0D108BD9-81ED-4DB2-BD59-A6C34878D82A}">
                    <a16:rowId xmlns:a16="http://schemas.microsoft.com/office/drawing/2014/main" val="696571327"/>
                  </a:ext>
                </a:extLst>
              </a:tr>
              <a:tr h="602258">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Kenya</a:t>
                      </a:r>
                    </a:p>
                  </a:txBody>
                  <a:tcPr/>
                </a:tc>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Vision 2030</a:t>
                      </a:r>
                    </a:p>
                  </a:txBody>
                  <a:tcPr/>
                </a:tc>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Medium Term Plan II</a:t>
                      </a:r>
                    </a:p>
                  </a:txBody>
                  <a:tcPr/>
                </a:tc>
                <a:extLst>
                  <a:ext uri="{0D108BD9-81ED-4DB2-BD59-A6C34878D82A}">
                    <a16:rowId xmlns:a16="http://schemas.microsoft.com/office/drawing/2014/main" val="3418880042"/>
                  </a:ext>
                </a:extLst>
              </a:tr>
              <a:tr h="602258">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Malawi</a:t>
                      </a:r>
                    </a:p>
                  </a:txBody>
                  <a:tcPr/>
                </a:tc>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Vision 2020</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latin typeface="Segoe UI" panose="020B0502040204020203" pitchFamily="34" charset="0"/>
                          <a:ea typeface="Segoe UI" panose="020B0502040204020203" pitchFamily="34" charset="0"/>
                          <a:cs typeface="Segoe UI" panose="020B0502040204020203" pitchFamily="34" charset="0"/>
                        </a:rPr>
                        <a:t>Malawi Growth and Development Strategy(MGDS)</a:t>
                      </a:r>
                    </a:p>
                    <a:p>
                      <a:endParaRPr lang="en-US" sz="1400" b="1" dirty="0">
                        <a:latin typeface="Segoe UI" panose="020B0502040204020203" pitchFamily="34" charset="0"/>
                        <a:ea typeface="Segoe UI" panose="020B0502040204020203" pitchFamily="34" charset="0"/>
                        <a:cs typeface="Segoe UI" panose="020B0502040204020203" pitchFamily="34" charset="0"/>
                      </a:endParaRPr>
                    </a:p>
                  </a:txBody>
                  <a:tcPr/>
                </a:tc>
                <a:extLst>
                  <a:ext uri="{0D108BD9-81ED-4DB2-BD59-A6C34878D82A}">
                    <a16:rowId xmlns:a16="http://schemas.microsoft.com/office/drawing/2014/main" val="1185397789"/>
                  </a:ext>
                </a:extLst>
              </a:tr>
              <a:tr h="602258">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Tanzania</a:t>
                      </a:r>
                    </a:p>
                  </a:txBody>
                  <a:tcPr/>
                </a:tc>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Vision 2025</a:t>
                      </a:r>
                    </a:p>
                  </a:txBody>
                  <a:tcPr/>
                </a:tc>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MKUKUTA- National Strategy for Growth and Reduction of Poverty</a:t>
                      </a:r>
                    </a:p>
                    <a:p>
                      <a:r>
                        <a:rPr lang="en-US" sz="1400" b="1" dirty="0">
                          <a:latin typeface="Segoe UI" panose="020B0502040204020203" pitchFamily="34" charset="0"/>
                          <a:ea typeface="Segoe UI" panose="020B0502040204020203" pitchFamily="34" charset="0"/>
                          <a:cs typeface="Segoe UI" panose="020B0502040204020203" pitchFamily="34" charset="0"/>
                        </a:rPr>
                        <a:t>Five Year  Development Plan</a:t>
                      </a:r>
                    </a:p>
                  </a:txBody>
                  <a:tcPr/>
                </a:tc>
                <a:extLst>
                  <a:ext uri="{0D108BD9-81ED-4DB2-BD59-A6C34878D82A}">
                    <a16:rowId xmlns:a16="http://schemas.microsoft.com/office/drawing/2014/main" val="2249164587"/>
                  </a:ext>
                </a:extLst>
              </a:tr>
              <a:tr h="602258">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Rwanda</a:t>
                      </a:r>
                    </a:p>
                  </a:txBody>
                  <a:tcPr/>
                </a:tc>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Vision</a:t>
                      </a:r>
                      <a:r>
                        <a:rPr lang="en-US" sz="1400" b="1" baseline="0" dirty="0">
                          <a:latin typeface="Segoe UI" panose="020B0502040204020203" pitchFamily="34" charset="0"/>
                          <a:ea typeface="Segoe UI" panose="020B0502040204020203" pitchFamily="34" charset="0"/>
                          <a:cs typeface="Segoe UI" panose="020B0502040204020203" pitchFamily="34" charset="0"/>
                        </a:rPr>
                        <a:t> 2020</a:t>
                      </a:r>
                      <a:endParaRPr lang="en-US" sz="1400" b="1" dirty="0">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EDPRSII- Economic Development and Poverty</a:t>
                      </a:r>
                      <a:r>
                        <a:rPr lang="en-US" sz="1400" b="1" baseline="0" dirty="0">
                          <a:latin typeface="Segoe UI" panose="020B0502040204020203" pitchFamily="34" charset="0"/>
                          <a:ea typeface="Segoe UI" panose="020B0502040204020203" pitchFamily="34" charset="0"/>
                          <a:cs typeface="Segoe UI" panose="020B0502040204020203" pitchFamily="34" charset="0"/>
                        </a:rPr>
                        <a:t> Reduction Strategy II</a:t>
                      </a:r>
                      <a:endParaRPr lang="en-US" sz="1400" b="1" dirty="0">
                        <a:latin typeface="Segoe UI" panose="020B0502040204020203" pitchFamily="34" charset="0"/>
                        <a:ea typeface="Segoe UI" panose="020B0502040204020203" pitchFamily="34" charset="0"/>
                        <a:cs typeface="Segoe UI" panose="020B0502040204020203" pitchFamily="34" charset="0"/>
                      </a:endParaRPr>
                    </a:p>
                  </a:txBody>
                  <a:tcPr/>
                </a:tc>
                <a:extLst>
                  <a:ext uri="{0D108BD9-81ED-4DB2-BD59-A6C34878D82A}">
                    <a16:rowId xmlns:a16="http://schemas.microsoft.com/office/drawing/2014/main" val="3163290568"/>
                  </a:ext>
                </a:extLst>
              </a:tr>
              <a:tr h="602258">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Uganda</a:t>
                      </a:r>
                    </a:p>
                  </a:txBody>
                  <a:tcPr/>
                </a:tc>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Vision 2040</a:t>
                      </a:r>
                    </a:p>
                  </a:txBody>
                  <a:tcPr/>
                </a:tc>
                <a:tc>
                  <a:txBody>
                    <a:bodyPr/>
                    <a:lstStyle/>
                    <a:p>
                      <a:r>
                        <a:rPr lang="en-US" sz="1400" b="1" dirty="0">
                          <a:latin typeface="Segoe UI" panose="020B0502040204020203" pitchFamily="34" charset="0"/>
                          <a:ea typeface="Segoe UI" panose="020B0502040204020203" pitchFamily="34" charset="0"/>
                          <a:cs typeface="Segoe UI" panose="020B0502040204020203" pitchFamily="34" charset="0"/>
                        </a:rPr>
                        <a:t>National</a:t>
                      </a:r>
                      <a:r>
                        <a:rPr lang="en-US" sz="1400" b="1" baseline="0" dirty="0">
                          <a:latin typeface="Segoe UI" panose="020B0502040204020203" pitchFamily="34" charset="0"/>
                          <a:ea typeface="Segoe UI" panose="020B0502040204020203" pitchFamily="34" charset="0"/>
                          <a:cs typeface="Segoe UI" panose="020B0502040204020203" pitchFamily="34" charset="0"/>
                        </a:rPr>
                        <a:t> Development Plan</a:t>
                      </a:r>
                    </a:p>
                    <a:p>
                      <a:r>
                        <a:rPr lang="en-US" sz="1000" b="1" baseline="0" dirty="0">
                          <a:latin typeface="Segoe UI" panose="020B0502040204020203" pitchFamily="34" charset="0"/>
                          <a:ea typeface="Segoe UI" panose="020B0502040204020203" pitchFamily="34" charset="0"/>
                          <a:cs typeface="Segoe UI" panose="020B0502040204020203" pitchFamily="34" charset="0"/>
                        </a:rPr>
                        <a:t>Public Investment Plan</a:t>
                      </a:r>
                    </a:p>
                    <a:p>
                      <a:r>
                        <a:rPr lang="en-US" sz="1000" b="1" baseline="0" dirty="0">
                          <a:latin typeface="Segoe UI" panose="020B0502040204020203" pitchFamily="34" charset="0"/>
                          <a:ea typeface="Segoe UI" panose="020B0502040204020203" pitchFamily="34" charset="0"/>
                          <a:cs typeface="Segoe UI" panose="020B0502040204020203" pitchFamily="34" charset="0"/>
                        </a:rPr>
                        <a:t>Sector Investment plans</a:t>
                      </a:r>
                    </a:p>
                    <a:p>
                      <a:r>
                        <a:rPr lang="en-US" sz="1000" b="1" baseline="0" dirty="0">
                          <a:latin typeface="Segoe UI" panose="020B0502040204020203" pitchFamily="34" charset="0"/>
                          <a:ea typeface="Segoe UI" panose="020B0502040204020203" pitchFamily="34" charset="0"/>
                          <a:cs typeface="Segoe UI" panose="020B0502040204020203" pitchFamily="34" charset="0"/>
                        </a:rPr>
                        <a:t>District Development Plans</a:t>
                      </a:r>
                    </a:p>
                    <a:p>
                      <a:r>
                        <a:rPr lang="en-US" sz="1000" b="1" baseline="0" dirty="0">
                          <a:latin typeface="Segoe UI" panose="020B0502040204020203" pitchFamily="34" charset="0"/>
                          <a:ea typeface="Segoe UI" panose="020B0502040204020203" pitchFamily="34" charset="0"/>
                          <a:cs typeface="Segoe UI" panose="020B0502040204020203" pitchFamily="34" charset="0"/>
                        </a:rPr>
                        <a:t>Local Government Development Plans</a:t>
                      </a:r>
                      <a:endParaRPr lang="en-US" sz="1000" b="1" dirty="0">
                        <a:latin typeface="Segoe UI" panose="020B0502040204020203" pitchFamily="34" charset="0"/>
                        <a:ea typeface="Segoe UI" panose="020B0502040204020203" pitchFamily="34" charset="0"/>
                        <a:cs typeface="Segoe UI" panose="020B0502040204020203" pitchFamily="34" charset="0"/>
                      </a:endParaRPr>
                    </a:p>
                  </a:txBody>
                  <a:tcPr/>
                </a:tc>
                <a:extLst>
                  <a:ext uri="{0D108BD9-81ED-4DB2-BD59-A6C34878D82A}">
                    <a16:rowId xmlns:a16="http://schemas.microsoft.com/office/drawing/2014/main" val="355478003"/>
                  </a:ext>
                </a:extLst>
              </a:tr>
              <a:tr h="602258">
                <a:tc>
                  <a:txBody>
                    <a:bodyPr/>
                    <a:lstStyle/>
                    <a:p>
                      <a:r>
                        <a:rPr lang="en-US" b="1" dirty="0">
                          <a:latin typeface="Segoe UI" panose="020B0502040204020203" pitchFamily="34" charset="0"/>
                          <a:ea typeface="Segoe UI" panose="020B0502040204020203" pitchFamily="34" charset="0"/>
                          <a:cs typeface="Segoe UI" panose="020B0502040204020203" pitchFamily="34" charset="0"/>
                        </a:rPr>
                        <a:t>Zanzibar</a:t>
                      </a:r>
                    </a:p>
                  </a:txBody>
                  <a:tcPr/>
                </a:tc>
                <a:tc>
                  <a:txBody>
                    <a:bodyPr/>
                    <a:lstStyle/>
                    <a:p>
                      <a:r>
                        <a:rPr lang="en-US" b="1" dirty="0">
                          <a:latin typeface="Segoe UI" panose="020B0502040204020203" pitchFamily="34" charset="0"/>
                          <a:ea typeface="Segoe UI" panose="020B0502040204020203" pitchFamily="34" charset="0"/>
                          <a:cs typeface="Segoe UI" panose="020B0502040204020203" pitchFamily="34" charset="0"/>
                        </a:rPr>
                        <a:t>Vision 2015</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b="1" dirty="0">
                          <a:latin typeface="Segoe UI" panose="020B0502040204020203" pitchFamily="34" charset="0"/>
                          <a:ea typeface="Segoe UI" panose="020B0502040204020203" pitchFamily="34" charset="0"/>
                          <a:cs typeface="Segoe UI" panose="020B0502040204020203" pitchFamily="34" charset="0"/>
                        </a:rPr>
                        <a:t>MKUZA- </a:t>
                      </a:r>
                      <a:r>
                        <a:rPr lang="en-US" sz="1350" b="1" kern="1200" dirty="0">
                          <a:solidFill>
                            <a:schemeClr val="dk1"/>
                          </a:solidFill>
                          <a:effectLst/>
                          <a:latin typeface="Segoe UI" panose="020B0502040204020203" pitchFamily="34" charset="0"/>
                          <a:ea typeface="Segoe UI" panose="020B0502040204020203" pitchFamily="34" charset="0"/>
                          <a:cs typeface="Segoe UI" panose="020B0502040204020203" pitchFamily="34" charset="0"/>
                        </a:rPr>
                        <a:t>Zanzibar Strategy for Growth and Reduction of Poverty</a:t>
                      </a:r>
                      <a:endParaRPr lang="en-US" b="1" dirty="0">
                        <a:latin typeface="Segoe UI" panose="020B0502040204020203" pitchFamily="34" charset="0"/>
                        <a:ea typeface="Segoe UI" panose="020B0502040204020203" pitchFamily="34" charset="0"/>
                        <a:cs typeface="Segoe UI" panose="020B0502040204020203" pitchFamily="34" charset="0"/>
                      </a:endParaRPr>
                    </a:p>
                    <a:p>
                      <a:endParaRPr lang="en-US" dirty="0"/>
                    </a:p>
                  </a:txBody>
                  <a:tcPr/>
                </a:tc>
                <a:extLst>
                  <a:ext uri="{0D108BD9-81ED-4DB2-BD59-A6C34878D82A}">
                    <a16:rowId xmlns:a16="http://schemas.microsoft.com/office/drawing/2014/main" val="963743388"/>
                  </a:ext>
                </a:extLst>
              </a:tr>
            </a:tbl>
          </a:graphicData>
        </a:graphic>
      </p:graphicFrame>
    </p:spTree>
    <p:extLst>
      <p:ext uri="{BB962C8B-B14F-4D97-AF65-F5344CB8AC3E}">
        <p14:creationId xmlns:p14="http://schemas.microsoft.com/office/powerpoint/2010/main" val="285477599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886700" cy="1050587"/>
          </a:xfrm>
        </p:spPr>
        <p:txBody>
          <a:bodyPr/>
          <a:lstStyle/>
          <a:p>
            <a:r>
              <a:rPr lang="en-US" dirty="0">
                <a:solidFill>
                  <a:schemeClr val="bg1"/>
                </a:solidFill>
              </a:rPr>
              <a:t>Publishing the macroeconomic parameters</a:t>
            </a:r>
          </a:p>
        </p:txBody>
      </p:sp>
      <p:pic>
        <p:nvPicPr>
          <p:cNvPr id="9" name="Flag Bar"/>
          <p:cNvPicPr>
            <a:picLocks noChangeAspect="1"/>
          </p:cNvPicPr>
          <p:nvPr/>
        </p:nvPicPr>
        <p:blipFill>
          <a:blip r:embed="rId3"/>
          <a:stretch>
            <a:fillRect/>
          </a:stretch>
        </p:blipFill>
        <p:spPr>
          <a:xfrm>
            <a:off x="836159" y="5009469"/>
            <a:ext cx="7210425" cy="1019175"/>
          </a:xfrm>
          <a:prstGeom prst="rect">
            <a:avLst/>
          </a:prstGeom>
        </p:spPr>
      </p:pic>
      <p:sp>
        <p:nvSpPr>
          <p:cNvPr id="30" name="PBS"/>
          <p:cNvSpPr/>
          <p:nvPr/>
        </p:nvSpPr>
        <p:spPr>
          <a:xfrm>
            <a:off x="513066" y="1249684"/>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Pre Budget Statement</a:t>
            </a:r>
          </a:p>
        </p:txBody>
      </p:sp>
      <p:sp>
        <p:nvSpPr>
          <p:cNvPr id="31" name="BPS"/>
          <p:cNvSpPr/>
          <p:nvPr/>
        </p:nvSpPr>
        <p:spPr>
          <a:xfrm>
            <a:off x="4639164" y="1249684"/>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Budget Proposal</a:t>
            </a:r>
          </a:p>
        </p:txBody>
      </p:sp>
      <p:sp>
        <p:nvSpPr>
          <p:cNvPr id="32" name="CB"/>
          <p:cNvSpPr/>
          <p:nvPr/>
        </p:nvSpPr>
        <p:spPr>
          <a:xfrm>
            <a:off x="513066" y="2191690"/>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Citizen’s Budget</a:t>
            </a:r>
          </a:p>
        </p:txBody>
      </p:sp>
      <p:sp>
        <p:nvSpPr>
          <p:cNvPr id="33" name="EB"/>
          <p:cNvSpPr/>
          <p:nvPr/>
        </p:nvSpPr>
        <p:spPr>
          <a:xfrm>
            <a:off x="4639164" y="2184433"/>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Enacted Budget</a:t>
            </a:r>
          </a:p>
        </p:txBody>
      </p:sp>
      <p:sp>
        <p:nvSpPr>
          <p:cNvPr id="34" name="IYR"/>
          <p:cNvSpPr/>
          <p:nvPr/>
        </p:nvSpPr>
        <p:spPr>
          <a:xfrm>
            <a:off x="513066" y="3110336"/>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In-Year Reports</a:t>
            </a:r>
          </a:p>
        </p:txBody>
      </p:sp>
      <p:sp>
        <p:nvSpPr>
          <p:cNvPr id="35" name="MYR"/>
          <p:cNvSpPr/>
          <p:nvPr/>
        </p:nvSpPr>
        <p:spPr>
          <a:xfrm>
            <a:off x="4639164" y="3118171"/>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Mid-Year Reports</a:t>
            </a:r>
          </a:p>
        </p:txBody>
      </p:sp>
      <p:sp>
        <p:nvSpPr>
          <p:cNvPr id="36" name="YER"/>
          <p:cNvSpPr/>
          <p:nvPr/>
        </p:nvSpPr>
        <p:spPr>
          <a:xfrm>
            <a:off x="513066" y="4054527"/>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Year-End Reports</a:t>
            </a:r>
          </a:p>
        </p:txBody>
      </p:sp>
      <p:sp>
        <p:nvSpPr>
          <p:cNvPr id="37" name="AR"/>
          <p:cNvSpPr/>
          <p:nvPr/>
        </p:nvSpPr>
        <p:spPr>
          <a:xfrm>
            <a:off x="4639164" y="4051909"/>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Audit Reports</a:t>
            </a:r>
          </a:p>
        </p:txBody>
      </p:sp>
      <p:sp>
        <p:nvSpPr>
          <p:cNvPr id="38" name="PBS Yellow"/>
          <p:cNvSpPr/>
          <p:nvPr/>
        </p:nvSpPr>
        <p:spPr>
          <a:xfrm>
            <a:off x="513066" y="1249684"/>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Pre Budget Statement</a:t>
            </a:r>
          </a:p>
        </p:txBody>
      </p:sp>
      <p:sp>
        <p:nvSpPr>
          <p:cNvPr id="39" name="BPS Yellow"/>
          <p:cNvSpPr/>
          <p:nvPr/>
        </p:nvSpPr>
        <p:spPr>
          <a:xfrm>
            <a:off x="4639164" y="1249684"/>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Budget Proposal</a:t>
            </a:r>
          </a:p>
        </p:txBody>
      </p:sp>
      <p:sp>
        <p:nvSpPr>
          <p:cNvPr id="40" name="CB Yellow"/>
          <p:cNvSpPr/>
          <p:nvPr/>
        </p:nvSpPr>
        <p:spPr>
          <a:xfrm>
            <a:off x="513066" y="2191690"/>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Citizen’s Budget</a:t>
            </a:r>
          </a:p>
        </p:txBody>
      </p:sp>
      <p:sp>
        <p:nvSpPr>
          <p:cNvPr id="41" name="EB Yellow"/>
          <p:cNvSpPr/>
          <p:nvPr/>
        </p:nvSpPr>
        <p:spPr>
          <a:xfrm>
            <a:off x="4639164" y="2184433"/>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Enacted Budget</a:t>
            </a:r>
          </a:p>
        </p:txBody>
      </p:sp>
      <p:sp>
        <p:nvSpPr>
          <p:cNvPr id="42" name="IYR Yellow"/>
          <p:cNvSpPr/>
          <p:nvPr/>
        </p:nvSpPr>
        <p:spPr>
          <a:xfrm>
            <a:off x="513066" y="3110336"/>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In-Year Reports</a:t>
            </a:r>
          </a:p>
        </p:txBody>
      </p:sp>
      <p:sp>
        <p:nvSpPr>
          <p:cNvPr id="43" name="MYR Yellow"/>
          <p:cNvSpPr/>
          <p:nvPr/>
        </p:nvSpPr>
        <p:spPr>
          <a:xfrm>
            <a:off x="4639164" y="3118171"/>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Mid-Year Reports</a:t>
            </a:r>
          </a:p>
        </p:txBody>
      </p:sp>
      <p:sp>
        <p:nvSpPr>
          <p:cNvPr id="44" name="YER Yellow"/>
          <p:cNvSpPr/>
          <p:nvPr/>
        </p:nvSpPr>
        <p:spPr>
          <a:xfrm>
            <a:off x="513066" y="4054527"/>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Year-End Reports</a:t>
            </a:r>
          </a:p>
        </p:txBody>
      </p:sp>
      <p:sp>
        <p:nvSpPr>
          <p:cNvPr id="45" name="AR Yellow"/>
          <p:cNvSpPr/>
          <p:nvPr/>
        </p:nvSpPr>
        <p:spPr>
          <a:xfrm>
            <a:off x="4639164" y="4051909"/>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Audit Reports</a:t>
            </a:r>
          </a:p>
        </p:txBody>
      </p:sp>
      <p:pic>
        <p:nvPicPr>
          <p:cNvPr id="10" name="Select Kenya Box"/>
          <p:cNvPicPr>
            <a:picLocks noChangeAspect="1"/>
          </p:cNvPicPr>
          <p:nvPr/>
        </p:nvPicPr>
        <p:blipFill>
          <a:blip r:embed="rId4">
            <a:clrChange>
              <a:clrFrom>
                <a:srgbClr val="FFFFFF"/>
              </a:clrFrom>
              <a:clrTo>
                <a:srgbClr val="FFFFFF">
                  <a:alpha val="0"/>
                </a:srgbClr>
              </a:clrTo>
            </a:clrChange>
          </a:blip>
          <a:stretch>
            <a:fillRect/>
          </a:stretch>
        </p:blipFill>
        <p:spPr>
          <a:xfrm>
            <a:off x="3020786" y="5009469"/>
            <a:ext cx="923925" cy="1019175"/>
          </a:xfrm>
          <a:prstGeom prst="rect">
            <a:avLst/>
          </a:prstGeom>
        </p:spPr>
      </p:pic>
      <p:pic>
        <p:nvPicPr>
          <p:cNvPr id="13" name="Select Rwanda">
            <a:extLst>
              <a:ext uri="{FF2B5EF4-FFF2-40B4-BE49-F238E27FC236}">
                <a16:creationId xmlns:a16="http://schemas.microsoft.com/office/drawing/2014/main" id="{43D00D03-4E78-4416-A123-2B0715688E8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078756" y="5039810"/>
            <a:ext cx="923925" cy="1019175"/>
          </a:xfrm>
          <a:prstGeom prst="rect">
            <a:avLst/>
          </a:prstGeom>
        </p:spPr>
      </p:pic>
      <p:pic>
        <p:nvPicPr>
          <p:cNvPr id="17" name="Select Malawi Box">
            <a:extLst>
              <a:ext uri="{FF2B5EF4-FFF2-40B4-BE49-F238E27FC236}">
                <a16:creationId xmlns:a16="http://schemas.microsoft.com/office/drawing/2014/main" id="{C37FF3B9-D887-4649-83AD-1C2B4DDC5231}"/>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039802" y="5013933"/>
            <a:ext cx="923925" cy="1019175"/>
          </a:xfrm>
          <a:prstGeom prst="rect">
            <a:avLst/>
          </a:prstGeom>
        </p:spPr>
      </p:pic>
      <p:pic>
        <p:nvPicPr>
          <p:cNvPr id="23" name="Select Uganda Box">
            <a:extLst>
              <a:ext uri="{FF2B5EF4-FFF2-40B4-BE49-F238E27FC236}">
                <a16:creationId xmlns:a16="http://schemas.microsoft.com/office/drawing/2014/main" id="{DEB96F08-2A27-4723-8CF1-8339668C915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055566" y="5034212"/>
            <a:ext cx="923925" cy="1019175"/>
          </a:xfrm>
          <a:prstGeom prst="rect">
            <a:avLst/>
          </a:prstGeom>
        </p:spPr>
      </p:pic>
    </p:spTree>
    <p:extLst>
      <p:ext uri="{BB962C8B-B14F-4D97-AF65-F5344CB8AC3E}">
        <p14:creationId xmlns:p14="http://schemas.microsoft.com/office/powerpoint/2010/main" val="319240770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0"/>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childTnLst>
              </p:cTn>
              <p:nextCondLst>
                <p:cond evt="onClick" delay="0">
                  <p:tgtEl>
                    <p:spTgt spid="30"/>
                  </p:tgtEl>
                </p:cond>
              </p:nextCondLst>
            </p:seq>
            <p:seq concurrent="1" nextAc="seek">
              <p:cTn id="7" restart="whenNotActive" fill="hold" evtFilter="cancelBubble" nodeType="interactiveSeq">
                <p:stCondLst>
                  <p:cond evt="onClick" delay="0">
                    <p:tgtEl>
                      <p:spTgt spid="31"/>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childTnLst>
                                </p:cTn>
                              </p:par>
                            </p:childTnLst>
                          </p:cTn>
                        </p:par>
                      </p:childTnLst>
                    </p:cTn>
                  </p:par>
                </p:childTnLst>
              </p:cTn>
              <p:nextCondLst>
                <p:cond evt="onClick" delay="0">
                  <p:tgtEl>
                    <p:spTgt spid="31"/>
                  </p:tgtEl>
                </p:cond>
              </p:nextCondLst>
            </p:seq>
            <p:seq concurrent="1" nextAc="seek">
              <p:cTn id="12" restart="whenNotActive" fill="hold" evtFilter="cancelBubble" nodeType="interactiveSeq">
                <p:stCondLst>
                  <p:cond evt="onClick" delay="0">
                    <p:tgtEl>
                      <p:spTgt spid="32"/>
                    </p:tgtEl>
                  </p:cond>
                </p:stCondLst>
                <p:endSync evt="end" delay="0">
                  <p:rtn val="all"/>
                </p:endSync>
                <p:childTnLst>
                  <p:par>
                    <p:cTn id="13" fill="hold">
                      <p:stCondLst>
                        <p:cond delay="0"/>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childTnLst>
                          </p:cTn>
                        </p:par>
                      </p:childTnLst>
                    </p:cTn>
                  </p:par>
                </p:childTnLst>
              </p:cTn>
              <p:nextCondLst>
                <p:cond evt="onClick" delay="0">
                  <p:tgtEl>
                    <p:spTgt spid="32"/>
                  </p:tgtEl>
                </p:cond>
              </p:nextCondLst>
            </p:seq>
            <p:seq concurrent="1" nextAc="seek">
              <p:cTn id="17" restart="whenNotActive" fill="hold" evtFilter="cancelBubble" nodeType="interactiveSeq">
                <p:stCondLst>
                  <p:cond evt="onClick" delay="0">
                    <p:tgtEl>
                      <p:spTgt spid="33"/>
                    </p:tgtEl>
                  </p:cond>
                </p:stCondLst>
                <p:endSync evt="end" delay="0">
                  <p:rtn val="all"/>
                </p:endSync>
                <p:childTnLst>
                  <p:par>
                    <p:cTn id="18" fill="hold">
                      <p:stCondLst>
                        <p:cond delay="0"/>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1"/>
                                        </p:tgtEl>
                                        <p:attrNameLst>
                                          <p:attrName>style.visibility</p:attrName>
                                        </p:attrNameLst>
                                      </p:cBhvr>
                                      <p:to>
                                        <p:strVal val="visible"/>
                                      </p:to>
                                    </p:set>
                                  </p:childTnLst>
                                </p:cTn>
                              </p:par>
                            </p:childTnLst>
                          </p:cTn>
                        </p:par>
                      </p:childTnLst>
                    </p:cTn>
                  </p:par>
                </p:childTnLst>
              </p:cTn>
              <p:nextCondLst>
                <p:cond evt="onClick" delay="0">
                  <p:tgtEl>
                    <p:spTgt spid="33"/>
                  </p:tgtEl>
                </p:cond>
              </p:nextCondLst>
            </p:seq>
            <p:seq concurrent="1" nextAc="seek">
              <p:cTn id="22" restart="whenNotActive" fill="hold" evtFilter="cancelBubble" nodeType="interactiveSeq">
                <p:stCondLst>
                  <p:cond evt="onClick" delay="0">
                    <p:tgtEl>
                      <p:spTgt spid="34"/>
                    </p:tgtEl>
                  </p:cond>
                </p:stCondLst>
                <p:endSync evt="end" delay="0">
                  <p:rtn val="all"/>
                </p:endSync>
                <p:childTnLst>
                  <p:par>
                    <p:cTn id="23" fill="hold">
                      <p:stCondLst>
                        <p:cond delay="0"/>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childTnLst>
              </p:cTn>
              <p:nextCondLst>
                <p:cond evt="onClick" delay="0">
                  <p:tgtEl>
                    <p:spTgt spid="34"/>
                  </p:tgtEl>
                </p:cond>
              </p:nextCondLst>
            </p:seq>
            <p:seq concurrent="1" nextAc="seek">
              <p:cTn id="27" restart="whenNotActive" fill="hold" evtFilter="cancelBubble" nodeType="interactiveSeq">
                <p:stCondLst>
                  <p:cond evt="onClick" delay="0">
                    <p:tgtEl>
                      <p:spTgt spid="35"/>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43"/>
                                        </p:tgtEl>
                                        <p:attrNameLst>
                                          <p:attrName>style.visibility</p:attrName>
                                        </p:attrNameLst>
                                      </p:cBhvr>
                                      <p:to>
                                        <p:strVal val="visible"/>
                                      </p:to>
                                    </p:set>
                                  </p:childTnLst>
                                </p:cTn>
                              </p:par>
                            </p:childTnLst>
                          </p:cTn>
                        </p:par>
                      </p:childTnLst>
                    </p:cTn>
                  </p:par>
                </p:childTnLst>
              </p:cTn>
              <p:nextCondLst>
                <p:cond evt="onClick" delay="0">
                  <p:tgtEl>
                    <p:spTgt spid="35"/>
                  </p:tgtEl>
                </p:cond>
              </p:nextCondLst>
            </p:seq>
            <p:seq concurrent="1" nextAc="seek">
              <p:cTn id="32" restart="whenNotActive" fill="hold" evtFilter="cancelBubble" nodeType="interactiveSeq">
                <p:stCondLst>
                  <p:cond evt="onClick" delay="0">
                    <p:tgtEl>
                      <p:spTgt spid="37"/>
                    </p:tgtEl>
                  </p:cond>
                </p:stCondLst>
                <p:endSync evt="end" delay="0">
                  <p:rtn val="all"/>
                </p:endSync>
                <p:childTnLst>
                  <p:par>
                    <p:cTn id="33" fill="hold">
                      <p:stCondLst>
                        <p:cond delay="0"/>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5"/>
                                        </p:tgtEl>
                                        <p:attrNameLst>
                                          <p:attrName>style.visibility</p:attrName>
                                        </p:attrNameLst>
                                      </p:cBhvr>
                                      <p:to>
                                        <p:strVal val="visible"/>
                                      </p:to>
                                    </p:set>
                                  </p:childTnLst>
                                </p:cTn>
                              </p:par>
                            </p:childTnLst>
                          </p:cTn>
                        </p:par>
                      </p:childTnLst>
                    </p:cTn>
                  </p:par>
                </p:childTnLst>
              </p:cTn>
              <p:nextCondLst>
                <p:cond evt="onClick" delay="0">
                  <p:tgtEl>
                    <p:spTgt spid="37"/>
                  </p:tgtEl>
                </p:cond>
              </p:nextCondLst>
            </p:seq>
            <p:seq concurrent="1" nextAc="seek">
              <p:cTn id="37" restart="whenNotActive" fill="hold" evtFilter="cancelBubble" nodeType="interactiveSeq">
                <p:stCondLst>
                  <p:cond evt="onClick" delay="0">
                    <p:tgtEl>
                      <p:spTgt spid="36"/>
                    </p:tgtEl>
                  </p:cond>
                </p:stCondLst>
                <p:endSync evt="end" delay="0">
                  <p:rtn val="all"/>
                </p:endSync>
                <p:childTnLst>
                  <p:par>
                    <p:cTn id="38" fill="hold">
                      <p:stCondLst>
                        <p:cond delay="0"/>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childTnLst>
                                </p:cTn>
                              </p:par>
                            </p:childTnLst>
                          </p:cTn>
                        </p:par>
                      </p:childTnLst>
                    </p:cTn>
                  </p:par>
                </p:childTnLst>
              </p:cTn>
              <p:nextCondLst>
                <p:cond evt="onClick" delay="0">
                  <p:tgtEl>
                    <p:spTgt spid="36"/>
                  </p:tgtEl>
                </p:cond>
              </p:nextCondLst>
            </p:seq>
            <p:seq concurrent="1" nextAc="seek">
              <p:cTn id="42" restart="whenNotActive" fill="hold" evtFilter="cancelBubble" nodeType="interactiveSeq">
                <p:stCondLst>
                  <p:cond evt="onClick" delay="0">
                    <p:tgtEl>
                      <p:spTgt spid="38"/>
                    </p:tgtEl>
                  </p:cond>
                </p:stCondLst>
                <p:endSync evt="end" delay="0">
                  <p:rtn val="all"/>
                </p:endSync>
                <p:childTnLst>
                  <p:par>
                    <p:cTn id="43" fill="hold">
                      <p:stCondLst>
                        <p:cond delay="0"/>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38"/>
                                        </p:tgtEl>
                                        <p:attrNameLst>
                                          <p:attrName>style.visibility</p:attrName>
                                        </p:attrNameLst>
                                      </p:cBhvr>
                                      <p:to>
                                        <p:strVal val="hidden"/>
                                      </p:to>
                                    </p:set>
                                  </p:childTnLst>
                                </p:cTn>
                              </p:par>
                            </p:childTnLst>
                          </p:cTn>
                        </p:par>
                      </p:childTnLst>
                    </p:cTn>
                  </p:par>
                </p:childTnLst>
              </p:cTn>
              <p:nextCondLst>
                <p:cond evt="onClick" delay="0">
                  <p:tgtEl>
                    <p:spTgt spid="38"/>
                  </p:tgtEl>
                </p:cond>
              </p:nextCondLst>
            </p:seq>
            <p:seq concurrent="1" nextAc="seek">
              <p:cTn id="47" restart="whenNotActive" fill="hold" evtFilter="cancelBubble" nodeType="interactiveSeq">
                <p:stCondLst>
                  <p:cond evt="onClick" delay="0">
                    <p:tgtEl>
                      <p:spTgt spid="39"/>
                    </p:tgtEl>
                  </p:cond>
                </p:stCondLst>
                <p:endSync evt="end" delay="0">
                  <p:rtn val="all"/>
                </p:endSync>
                <p:childTnLst>
                  <p:par>
                    <p:cTn id="48" fill="hold">
                      <p:stCondLst>
                        <p:cond delay="0"/>
                      </p:stCondLst>
                      <p:childTnLst>
                        <p:par>
                          <p:cTn id="49" fill="hold">
                            <p:stCondLst>
                              <p:cond delay="0"/>
                            </p:stCondLst>
                            <p:childTnLst>
                              <p:par>
                                <p:cTn id="50" presetID="1" presetClass="exit" presetSubtype="0" fill="hold" grpId="1" nodeType="clickEffect">
                                  <p:stCondLst>
                                    <p:cond delay="0"/>
                                  </p:stCondLst>
                                  <p:childTnLst>
                                    <p:set>
                                      <p:cBhvr>
                                        <p:cTn id="51" dur="1" fill="hold">
                                          <p:stCondLst>
                                            <p:cond delay="0"/>
                                          </p:stCondLst>
                                        </p:cTn>
                                        <p:tgtEl>
                                          <p:spTgt spid="39"/>
                                        </p:tgtEl>
                                        <p:attrNameLst>
                                          <p:attrName>style.visibility</p:attrName>
                                        </p:attrNameLst>
                                      </p:cBhvr>
                                      <p:to>
                                        <p:strVal val="hidden"/>
                                      </p:to>
                                    </p:set>
                                  </p:childTnLst>
                                </p:cTn>
                              </p:par>
                            </p:childTnLst>
                          </p:cTn>
                        </p:par>
                      </p:childTnLst>
                    </p:cTn>
                  </p:par>
                </p:childTnLst>
              </p:cTn>
              <p:nextCondLst>
                <p:cond evt="onClick" delay="0">
                  <p:tgtEl>
                    <p:spTgt spid="39"/>
                  </p:tgtEl>
                </p:cond>
              </p:nextCondLst>
            </p:seq>
            <p:seq concurrent="1" nextAc="seek">
              <p:cTn id="52" restart="whenNotActive" fill="hold" evtFilter="cancelBubble" nodeType="interactiveSeq">
                <p:stCondLst>
                  <p:cond evt="onClick" delay="0">
                    <p:tgtEl>
                      <p:spTgt spid="40"/>
                    </p:tgtEl>
                  </p:cond>
                </p:stCondLst>
                <p:endSync evt="end" delay="0">
                  <p:rtn val="all"/>
                </p:endSync>
                <p:childTnLst>
                  <p:par>
                    <p:cTn id="53" fill="hold">
                      <p:stCondLst>
                        <p:cond delay="0"/>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40"/>
                  </p:tgtEl>
                </p:cond>
              </p:nextCondLst>
            </p:seq>
            <p:seq concurrent="1" nextAc="seek">
              <p:cTn id="57" restart="whenNotActive" fill="hold" evtFilter="cancelBubble" nodeType="interactiveSeq">
                <p:stCondLst>
                  <p:cond evt="onClick" delay="0">
                    <p:tgtEl>
                      <p:spTgt spid="41"/>
                    </p:tgtEl>
                  </p:cond>
                </p:stCondLst>
                <p:endSync evt="end" delay="0">
                  <p:rtn val="all"/>
                </p:endSync>
                <p:childTnLst>
                  <p:par>
                    <p:cTn id="58" fill="hold">
                      <p:stCondLst>
                        <p:cond delay="0"/>
                      </p:stCondLst>
                      <p:childTnLst>
                        <p:par>
                          <p:cTn id="59" fill="hold">
                            <p:stCondLst>
                              <p:cond delay="0"/>
                            </p:stCondLst>
                            <p:childTnLst>
                              <p:par>
                                <p:cTn id="60" presetID="1" presetClass="exit" presetSubtype="0" fill="hold" grpId="1" nodeType="clickEffect">
                                  <p:stCondLst>
                                    <p:cond delay="0"/>
                                  </p:stCondLst>
                                  <p:childTnLst>
                                    <p:set>
                                      <p:cBhvr>
                                        <p:cTn id="61" dur="1" fill="hold">
                                          <p:stCondLst>
                                            <p:cond delay="0"/>
                                          </p:stCondLst>
                                        </p:cTn>
                                        <p:tgtEl>
                                          <p:spTgt spid="41"/>
                                        </p:tgtEl>
                                        <p:attrNameLst>
                                          <p:attrName>style.visibility</p:attrName>
                                        </p:attrNameLst>
                                      </p:cBhvr>
                                      <p:to>
                                        <p:strVal val="hidden"/>
                                      </p:to>
                                    </p:set>
                                  </p:childTnLst>
                                </p:cTn>
                              </p:par>
                            </p:childTnLst>
                          </p:cTn>
                        </p:par>
                      </p:childTnLst>
                    </p:cTn>
                  </p:par>
                </p:childTnLst>
              </p:cTn>
              <p:nextCondLst>
                <p:cond evt="onClick" delay="0">
                  <p:tgtEl>
                    <p:spTgt spid="41"/>
                  </p:tgtEl>
                </p:cond>
              </p:nextCondLst>
            </p:seq>
            <p:seq concurrent="1" nextAc="seek">
              <p:cTn id="62" restart="whenNotActive" fill="hold" evtFilter="cancelBubble" nodeType="interactiveSeq">
                <p:stCondLst>
                  <p:cond evt="onClick" delay="0">
                    <p:tgtEl>
                      <p:spTgt spid="42"/>
                    </p:tgtEl>
                  </p:cond>
                </p:stCondLst>
                <p:endSync evt="end" delay="0">
                  <p:rtn val="all"/>
                </p:endSync>
                <p:childTnLst>
                  <p:par>
                    <p:cTn id="63" fill="hold">
                      <p:stCondLst>
                        <p:cond delay="0"/>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42"/>
                                        </p:tgtEl>
                                        <p:attrNameLst>
                                          <p:attrName>style.visibility</p:attrName>
                                        </p:attrNameLst>
                                      </p:cBhvr>
                                      <p:to>
                                        <p:strVal val="hidden"/>
                                      </p:to>
                                    </p:set>
                                  </p:childTnLst>
                                </p:cTn>
                              </p:par>
                            </p:childTnLst>
                          </p:cTn>
                        </p:par>
                      </p:childTnLst>
                    </p:cTn>
                  </p:par>
                </p:childTnLst>
              </p:cTn>
              <p:nextCondLst>
                <p:cond evt="onClick" delay="0">
                  <p:tgtEl>
                    <p:spTgt spid="42"/>
                  </p:tgtEl>
                </p:cond>
              </p:nextCondLst>
            </p:seq>
            <p:seq concurrent="1" nextAc="seek">
              <p:cTn id="67" restart="whenNotActive" fill="hold" evtFilter="cancelBubble" nodeType="interactiveSeq">
                <p:stCondLst>
                  <p:cond evt="onClick" delay="0">
                    <p:tgtEl>
                      <p:spTgt spid="43"/>
                    </p:tgtEl>
                  </p:cond>
                </p:stCondLst>
                <p:endSync evt="end" delay="0">
                  <p:rtn val="all"/>
                </p:endSync>
                <p:childTnLst>
                  <p:par>
                    <p:cTn id="68" fill="hold">
                      <p:stCondLst>
                        <p:cond delay="0"/>
                      </p:stCondLst>
                      <p:childTnLst>
                        <p:par>
                          <p:cTn id="69" fill="hold">
                            <p:stCondLst>
                              <p:cond delay="0"/>
                            </p:stCondLst>
                            <p:childTnLst>
                              <p:par>
                                <p:cTn id="70" presetID="1" presetClass="exit" presetSubtype="0" fill="hold" grpId="1" nodeType="clickEffect">
                                  <p:stCondLst>
                                    <p:cond delay="0"/>
                                  </p:stCondLst>
                                  <p:childTnLst>
                                    <p:set>
                                      <p:cBhvr>
                                        <p:cTn id="71"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43"/>
                  </p:tgtEl>
                </p:cond>
              </p:nextCondLst>
            </p:seq>
            <p:seq concurrent="1" nextAc="seek">
              <p:cTn id="72" restart="whenNotActive" fill="hold" evtFilter="cancelBubble" nodeType="interactiveSeq">
                <p:stCondLst>
                  <p:cond evt="onClick" delay="0">
                    <p:tgtEl>
                      <p:spTgt spid="44"/>
                    </p:tgtEl>
                  </p:cond>
                </p:stCondLst>
                <p:endSync evt="end" delay="0">
                  <p:rtn val="all"/>
                </p:endSync>
                <p:childTnLst>
                  <p:par>
                    <p:cTn id="73" fill="hold">
                      <p:stCondLst>
                        <p:cond delay="0"/>
                      </p:stCondLst>
                      <p:childTnLst>
                        <p:par>
                          <p:cTn id="74" fill="hold">
                            <p:stCondLst>
                              <p:cond delay="0"/>
                            </p:stCondLst>
                            <p:childTnLst>
                              <p:par>
                                <p:cTn id="75" presetID="1" presetClass="exit" presetSubtype="0" fill="hold" grpId="1" nodeType="clickEffect">
                                  <p:stCondLst>
                                    <p:cond delay="0"/>
                                  </p:stCondLst>
                                  <p:childTnLst>
                                    <p:set>
                                      <p:cBhvr>
                                        <p:cTn id="76" dur="1" fill="hold">
                                          <p:stCondLst>
                                            <p:cond delay="0"/>
                                          </p:stCondLst>
                                        </p:cTn>
                                        <p:tgtEl>
                                          <p:spTgt spid="44"/>
                                        </p:tgtEl>
                                        <p:attrNameLst>
                                          <p:attrName>style.visibility</p:attrName>
                                        </p:attrNameLst>
                                      </p:cBhvr>
                                      <p:to>
                                        <p:strVal val="hidden"/>
                                      </p:to>
                                    </p:set>
                                  </p:childTnLst>
                                </p:cTn>
                              </p:par>
                            </p:childTnLst>
                          </p:cTn>
                        </p:par>
                      </p:childTnLst>
                    </p:cTn>
                  </p:par>
                </p:childTnLst>
              </p:cTn>
              <p:nextCondLst>
                <p:cond evt="onClick" delay="0">
                  <p:tgtEl>
                    <p:spTgt spid="44"/>
                  </p:tgtEl>
                </p:cond>
              </p:nextCondLst>
            </p:seq>
            <p:seq concurrent="1" nextAc="seek">
              <p:cTn id="77" restart="whenNotActive" fill="hold" evtFilter="cancelBubble" nodeType="interactiveSeq">
                <p:stCondLst>
                  <p:cond evt="onClick" delay="0">
                    <p:tgtEl>
                      <p:spTgt spid="45"/>
                    </p:tgtEl>
                  </p:cond>
                </p:stCondLst>
                <p:endSync evt="end" delay="0">
                  <p:rtn val="all"/>
                </p:endSync>
                <p:childTnLst>
                  <p:par>
                    <p:cTn id="78" fill="hold">
                      <p:stCondLst>
                        <p:cond delay="0"/>
                      </p:stCondLst>
                      <p:childTnLst>
                        <p:par>
                          <p:cTn id="79" fill="hold">
                            <p:stCondLst>
                              <p:cond delay="0"/>
                            </p:stCondLst>
                            <p:childTnLst>
                              <p:par>
                                <p:cTn id="80" presetID="1" presetClass="exit" presetSubtype="0" fill="hold" grpId="1" nodeType="clickEffect">
                                  <p:stCondLst>
                                    <p:cond delay="0"/>
                                  </p:stCondLst>
                                  <p:childTnLst>
                                    <p:set>
                                      <p:cBhvr>
                                        <p:cTn id="81" dur="1" fill="hold">
                                          <p:stCondLst>
                                            <p:cond delay="0"/>
                                          </p:stCondLst>
                                        </p:cTn>
                                        <p:tgtEl>
                                          <p:spTgt spid="45"/>
                                        </p:tgtEl>
                                        <p:attrNameLst>
                                          <p:attrName>style.visibility</p:attrName>
                                        </p:attrNameLst>
                                      </p:cBhvr>
                                      <p:to>
                                        <p:strVal val="hidden"/>
                                      </p:to>
                                    </p:set>
                                  </p:childTnLst>
                                </p:cTn>
                              </p:par>
                            </p:childTnLst>
                          </p:cTn>
                        </p:par>
                      </p:childTnLst>
                    </p:cTn>
                  </p:par>
                </p:childTnLst>
              </p:cTn>
              <p:nextCondLst>
                <p:cond evt="onClick" delay="0">
                  <p:tgtEl>
                    <p:spTgt spid="45"/>
                  </p:tgtEl>
                </p:cond>
              </p:nextCondLst>
            </p:seq>
          </p:childTnLst>
        </p:cTn>
      </p:par>
    </p:tnLst>
    <p:bldLst>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3" name="Uganda">
            <a:extLst/>
          </p:cNvPr>
          <p:cNvGrpSpPr/>
          <p:nvPr/>
        </p:nvGrpSpPr>
        <p:grpSpPr>
          <a:xfrm>
            <a:off x="-115910" y="0"/>
            <a:ext cx="9659516" cy="7026773"/>
            <a:chOff x="-115910" y="0"/>
            <a:chExt cx="9659516" cy="7026773"/>
          </a:xfrm>
        </p:grpSpPr>
        <p:sp>
          <p:nvSpPr>
            <p:cNvPr id="4" name="Rectangle 3">
              <a:extLst/>
            </p:cNvPr>
            <p:cNvSpPr/>
            <p:nvPr/>
          </p:nvSpPr>
          <p:spPr>
            <a:xfrm>
              <a:off x="-115910" y="0"/>
              <a:ext cx="9659516" cy="70267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5" name="Picture 4">
              <a:extLst/>
            </p:cNvPr>
            <p:cNvPicPr>
              <a:picLocks noChangeAspect="1"/>
            </p:cNvPicPr>
            <p:nvPr/>
          </p:nvPicPr>
          <p:blipFill>
            <a:blip r:embed="rId2"/>
            <a:stretch>
              <a:fillRect/>
            </a:stretch>
          </p:blipFill>
          <p:spPr>
            <a:xfrm>
              <a:off x="2399964" y="384734"/>
              <a:ext cx="4845413" cy="2229872"/>
            </a:xfrm>
            <a:prstGeom prst="rect">
              <a:avLst/>
            </a:prstGeom>
          </p:spPr>
        </p:pic>
        <p:pic>
          <p:nvPicPr>
            <p:cNvPr id="6" name="Picture 5">
              <a:extLst/>
            </p:cNvPr>
            <p:cNvPicPr>
              <a:picLocks noChangeAspect="1"/>
            </p:cNvPicPr>
            <p:nvPr/>
          </p:nvPicPr>
          <p:blipFill>
            <a:blip r:embed="rId3"/>
            <a:stretch>
              <a:fillRect/>
            </a:stretch>
          </p:blipFill>
          <p:spPr>
            <a:xfrm>
              <a:off x="1900814" y="2442401"/>
              <a:ext cx="5692581" cy="4522746"/>
            </a:xfrm>
            <a:prstGeom prst="rect">
              <a:avLst/>
            </a:prstGeom>
          </p:spPr>
        </p:pic>
        <p:sp>
          <p:nvSpPr>
            <p:cNvPr id="7" name="TextBox 6">
              <a:extLst/>
            </p:cNvPr>
            <p:cNvSpPr txBox="1"/>
            <p:nvPr/>
          </p:nvSpPr>
          <p:spPr>
            <a:xfrm>
              <a:off x="93649" y="68705"/>
              <a:ext cx="5727201" cy="369332"/>
            </a:xfrm>
            <a:prstGeom prst="rect">
              <a:avLst/>
            </a:prstGeom>
            <a:noFill/>
          </p:spPr>
          <p:txBody>
            <a:bodyPr wrap="square" rtlCol="0">
              <a:spAutoFit/>
            </a:bodyPr>
            <a:lstStyle/>
            <a:p>
              <a:r>
                <a:rPr lang="en-AU" dirty="0"/>
                <a:t>Uganda: National Budget Framework Paper 2016-17</a:t>
              </a:r>
            </a:p>
          </p:txBody>
        </p:sp>
      </p:grpSp>
    </p:spTree>
    <p:extLst>
      <p:ext uri="{BB962C8B-B14F-4D97-AF65-F5344CB8AC3E}">
        <p14:creationId xmlns:p14="http://schemas.microsoft.com/office/powerpoint/2010/main" val="254653636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3" name="Malawi">
            <a:extLst/>
          </p:cNvPr>
          <p:cNvGrpSpPr/>
          <p:nvPr/>
        </p:nvGrpSpPr>
        <p:grpSpPr>
          <a:xfrm>
            <a:off x="-115910" y="-85060"/>
            <a:ext cx="9430031" cy="7026773"/>
            <a:chOff x="-115910" y="-85060"/>
            <a:chExt cx="9430031" cy="7026773"/>
          </a:xfrm>
        </p:grpSpPr>
        <p:sp>
          <p:nvSpPr>
            <p:cNvPr id="4" name="Rectangle 3">
              <a:extLst/>
            </p:cNvPr>
            <p:cNvSpPr/>
            <p:nvPr/>
          </p:nvSpPr>
          <p:spPr>
            <a:xfrm>
              <a:off x="-115910" y="-85060"/>
              <a:ext cx="9430031" cy="70267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5" name="Picture 4">
              <a:extLst/>
            </p:cNvPr>
            <p:cNvPicPr>
              <a:picLocks noChangeAspect="1"/>
            </p:cNvPicPr>
            <p:nvPr/>
          </p:nvPicPr>
          <p:blipFill>
            <a:blip r:embed="rId2"/>
            <a:stretch>
              <a:fillRect/>
            </a:stretch>
          </p:blipFill>
          <p:spPr>
            <a:xfrm>
              <a:off x="419312" y="674531"/>
              <a:ext cx="8044117" cy="5930397"/>
            </a:xfrm>
            <a:prstGeom prst="rect">
              <a:avLst/>
            </a:prstGeom>
          </p:spPr>
        </p:pic>
        <p:sp>
          <p:nvSpPr>
            <p:cNvPr id="6" name="TextBox 5">
              <a:extLst/>
            </p:cNvPr>
            <p:cNvSpPr txBox="1"/>
            <p:nvPr/>
          </p:nvSpPr>
          <p:spPr>
            <a:xfrm>
              <a:off x="259430" y="238736"/>
              <a:ext cx="5727201" cy="369332"/>
            </a:xfrm>
            <a:prstGeom prst="rect">
              <a:avLst/>
            </a:prstGeom>
            <a:noFill/>
          </p:spPr>
          <p:txBody>
            <a:bodyPr wrap="square" rtlCol="0">
              <a:spAutoFit/>
            </a:bodyPr>
            <a:lstStyle/>
            <a:p>
              <a:r>
                <a:rPr lang="en-AU" dirty="0"/>
                <a:t>Malawi: Annual Economic Report</a:t>
              </a:r>
            </a:p>
          </p:txBody>
        </p:sp>
      </p:grpSp>
    </p:spTree>
    <p:extLst>
      <p:ext uri="{BB962C8B-B14F-4D97-AF65-F5344CB8AC3E}">
        <p14:creationId xmlns:p14="http://schemas.microsoft.com/office/powerpoint/2010/main" val="14885475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3" name="RWanda">
            <a:extLst/>
          </p:cNvPr>
          <p:cNvGrpSpPr/>
          <p:nvPr/>
        </p:nvGrpSpPr>
        <p:grpSpPr>
          <a:xfrm>
            <a:off x="-115910" y="0"/>
            <a:ext cx="9595812" cy="6941713"/>
            <a:chOff x="-115910" y="0"/>
            <a:chExt cx="9595812" cy="6941713"/>
          </a:xfrm>
        </p:grpSpPr>
        <p:sp>
          <p:nvSpPr>
            <p:cNvPr id="4" name="Rectangle 3">
              <a:extLst/>
            </p:cNvPr>
            <p:cNvSpPr/>
            <p:nvPr/>
          </p:nvSpPr>
          <p:spPr>
            <a:xfrm>
              <a:off x="-115910" y="0"/>
              <a:ext cx="9595812" cy="69417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5" name="Picture 4">
              <a:extLst/>
            </p:cNvPr>
            <p:cNvPicPr>
              <a:picLocks noChangeAspect="1"/>
            </p:cNvPicPr>
            <p:nvPr/>
          </p:nvPicPr>
          <p:blipFill>
            <a:blip r:embed="rId2"/>
            <a:stretch>
              <a:fillRect/>
            </a:stretch>
          </p:blipFill>
          <p:spPr>
            <a:xfrm>
              <a:off x="836159" y="619812"/>
              <a:ext cx="6868101" cy="5804747"/>
            </a:xfrm>
            <a:prstGeom prst="rect">
              <a:avLst/>
            </a:prstGeom>
          </p:spPr>
        </p:pic>
        <p:sp>
          <p:nvSpPr>
            <p:cNvPr id="6" name="TextBox 5">
              <a:extLst/>
            </p:cNvPr>
            <p:cNvSpPr txBox="1"/>
            <p:nvPr/>
          </p:nvSpPr>
          <p:spPr>
            <a:xfrm>
              <a:off x="924212" y="220139"/>
              <a:ext cx="5727201" cy="369332"/>
            </a:xfrm>
            <a:prstGeom prst="rect">
              <a:avLst/>
            </a:prstGeom>
            <a:noFill/>
          </p:spPr>
          <p:txBody>
            <a:bodyPr wrap="square" rtlCol="0">
              <a:spAutoFit/>
            </a:bodyPr>
            <a:lstStyle/>
            <a:p>
              <a:r>
                <a:rPr lang="en-AU" dirty="0"/>
                <a:t>Rwanda: Budget framework paper</a:t>
              </a:r>
            </a:p>
          </p:txBody>
        </p:sp>
      </p:grpSp>
    </p:spTree>
    <p:extLst>
      <p:ext uri="{BB962C8B-B14F-4D97-AF65-F5344CB8AC3E}">
        <p14:creationId xmlns:p14="http://schemas.microsoft.com/office/powerpoint/2010/main" val="399152395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3" name="Kenya"/>
          <p:cNvGrpSpPr/>
          <p:nvPr/>
        </p:nvGrpSpPr>
        <p:grpSpPr>
          <a:xfrm>
            <a:off x="-179614" y="-597159"/>
            <a:ext cx="9659516" cy="7753879"/>
            <a:chOff x="-179614" y="-597159"/>
            <a:chExt cx="9659516" cy="7753879"/>
          </a:xfrm>
        </p:grpSpPr>
        <p:sp>
          <p:nvSpPr>
            <p:cNvPr id="4" name="Rectangle 3"/>
            <p:cNvSpPr/>
            <p:nvPr/>
          </p:nvSpPr>
          <p:spPr>
            <a:xfrm>
              <a:off x="-179614" y="-597159"/>
              <a:ext cx="9659516" cy="77538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1097280" y="619812"/>
              <a:ext cx="6543675" cy="5286375"/>
            </a:xfrm>
            <a:prstGeom prst="rect">
              <a:avLst/>
            </a:prstGeom>
          </p:spPr>
        </p:pic>
      </p:grpSp>
    </p:spTree>
    <p:extLst>
      <p:ext uri="{BB962C8B-B14F-4D97-AF65-F5344CB8AC3E}">
        <p14:creationId xmlns:p14="http://schemas.microsoft.com/office/powerpoint/2010/main" val="428799451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6BD86E2-9028-4012-8463-99DFCB6EF11B}"/>
              </a:ext>
            </a:extLst>
          </p:cNvPr>
          <p:cNvSpPr txBox="1">
            <a:spLocks/>
          </p:cNvSpPr>
          <p:nvPr/>
        </p:nvSpPr>
        <p:spPr>
          <a:xfrm>
            <a:off x="0" y="0"/>
            <a:ext cx="7886700" cy="105058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Fiscal risk and forecast analysis:</a:t>
            </a:r>
            <a:br>
              <a:rPr lang="en-US" dirty="0">
                <a:solidFill>
                  <a:schemeClr val="bg1"/>
                </a:solidFill>
              </a:rPr>
            </a:br>
            <a:r>
              <a:rPr lang="en-US" dirty="0">
                <a:solidFill>
                  <a:schemeClr val="bg1"/>
                </a:solidFill>
              </a:rPr>
              <a:t>e.g., Underlying cash balance range</a:t>
            </a:r>
          </a:p>
        </p:txBody>
      </p:sp>
      <p:sp>
        <p:nvSpPr>
          <p:cNvPr id="6" name="TextBox 5">
            <a:extLst>
              <a:ext uri="{FF2B5EF4-FFF2-40B4-BE49-F238E27FC236}">
                <a16:creationId xmlns:a16="http://schemas.microsoft.com/office/drawing/2014/main" id="{90371D8B-B0F5-4651-BFF7-3C83CAEE5B70}"/>
              </a:ext>
            </a:extLst>
          </p:cNvPr>
          <p:cNvSpPr txBox="1"/>
          <p:nvPr/>
        </p:nvSpPr>
        <p:spPr>
          <a:xfrm>
            <a:off x="628650" y="5825738"/>
            <a:ext cx="4552950"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Source: Australian Government Budget Paper 1, 2017-18 </a:t>
            </a:r>
          </a:p>
        </p:txBody>
      </p:sp>
      <p:pic>
        <p:nvPicPr>
          <p:cNvPr id="7" name="Picture 2">
            <a:extLst>
              <a:ext uri="{FF2B5EF4-FFF2-40B4-BE49-F238E27FC236}">
                <a16:creationId xmlns:a16="http://schemas.microsoft.com/office/drawing/2014/main" id="{0EB45CB6-8EF4-45D3-8E0B-9CEA071CD4E1}"/>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8600" y="1168985"/>
            <a:ext cx="8610600" cy="4656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006571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A494B0D-CBC1-4D56-BDD6-6AE762917264}"/>
              </a:ext>
            </a:extLst>
          </p:cNvPr>
          <p:cNvPicPr>
            <a:picLocks noChangeAspect="1"/>
          </p:cNvPicPr>
          <p:nvPr/>
        </p:nvPicPr>
        <p:blipFill>
          <a:blip r:embed="rId2"/>
          <a:stretch>
            <a:fillRect/>
          </a:stretch>
        </p:blipFill>
        <p:spPr>
          <a:xfrm>
            <a:off x="1095375" y="2114550"/>
            <a:ext cx="6953250" cy="2628900"/>
          </a:xfrm>
          <a:prstGeom prst="rect">
            <a:avLst/>
          </a:prstGeom>
        </p:spPr>
      </p:pic>
      <p:sp>
        <p:nvSpPr>
          <p:cNvPr id="4" name="Title 1">
            <a:extLst>
              <a:ext uri="{FF2B5EF4-FFF2-40B4-BE49-F238E27FC236}">
                <a16:creationId xmlns:a16="http://schemas.microsoft.com/office/drawing/2014/main" id="{3F968A2D-B7E1-4DB4-A2C4-D497FA48A015}"/>
              </a:ext>
            </a:extLst>
          </p:cNvPr>
          <p:cNvSpPr txBox="1">
            <a:spLocks/>
          </p:cNvSpPr>
          <p:nvPr/>
        </p:nvSpPr>
        <p:spPr>
          <a:xfrm>
            <a:off x="0" y="0"/>
            <a:ext cx="7886700" cy="105058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Kenya: Sensitivity to macroeconomic variables</a:t>
            </a:r>
          </a:p>
        </p:txBody>
      </p:sp>
    </p:spTree>
    <p:extLst>
      <p:ext uri="{BB962C8B-B14F-4D97-AF65-F5344CB8AC3E}">
        <p14:creationId xmlns:p14="http://schemas.microsoft.com/office/powerpoint/2010/main" val="193283069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5C6EDE9-180C-418C-96FC-3B79FE0BEFF6}"/>
              </a:ext>
            </a:extLst>
          </p:cNvPr>
          <p:cNvSpPr>
            <a:spLocks noGrp="1"/>
          </p:cNvSpPr>
          <p:nvPr>
            <p:ph type="title"/>
          </p:nvPr>
        </p:nvSpPr>
        <p:spPr>
          <a:xfrm>
            <a:off x="0" y="0"/>
            <a:ext cx="7886700" cy="1050587"/>
          </a:xfrm>
        </p:spPr>
        <p:txBody>
          <a:bodyPr/>
          <a:lstStyle/>
          <a:p>
            <a:r>
              <a:rPr lang="en-US" dirty="0">
                <a:solidFill>
                  <a:schemeClr val="bg1"/>
                </a:solidFill>
              </a:rPr>
              <a:t>Where are statements of fiscal risk and forecast performance?</a:t>
            </a:r>
          </a:p>
        </p:txBody>
      </p:sp>
      <p:sp>
        <p:nvSpPr>
          <p:cNvPr id="6" name="PBS"/>
          <p:cNvSpPr/>
          <p:nvPr/>
        </p:nvSpPr>
        <p:spPr>
          <a:xfrm>
            <a:off x="511216" y="1857787"/>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Pre Budget Statement</a:t>
            </a:r>
          </a:p>
        </p:txBody>
      </p:sp>
      <p:sp>
        <p:nvSpPr>
          <p:cNvPr id="7" name="BPS"/>
          <p:cNvSpPr/>
          <p:nvPr/>
        </p:nvSpPr>
        <p:spPr>
          <a:xfrm>
            <a:off x="4637314" y="1857787"/>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Budget Proposal</a:t>
            </a:r>
          </a:p>
        </p:txBody>
      </p:sp>
      <p:sp>
        <p:nvSpPr>
          <p:cNvPr id="8" name="CB"/>
          <p:cNvSpPr/>
          <p:nvPr/>
        </p:nvSpPr>
        <p:spPr>
          <a:xfrm>
            <a:off x="511216" y="2799793"/>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Citizen’s Budget</a:t>
            </a:r>
          </a:p>
        </p:txBody>
      </p:sp>
      <p:sp>
        <p:nvSpPr>
          <p:cNvPr id="9" name="EB"/>
          <p:cNvSpPr/>
          <p:nvPr/>
        </p:nvSpPr>
        <p:spPr>
          <a:xfrm>
            <a:off x="4637314" y="2792536"/>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Enacted Budget</a:t>
            </a:r>
          </a:p>
        </p:txBody>
      </p:sp>
      <p:sp>
        <p:nvSpPr>
          <p:cNvPr id="10" name="IYR"/>
          <p:cNvSpPr/>
          <p:nvPr/>
        </p:nvSpPr>
        <p:spPr>
          <a:xfrm>
            <a:off x="511216" y="3718439"/>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In-Year Reports</a:t>
            </a:r>
          </a:p>
        </p:txBody>
      </p:sp>
      <p:sp>
        <p:nvSpPr>
          <p:cNvPr id="11" name="MYR"/>
          <p:cNvSpPr/>
          <p:nvPr/>
        </p:nvSpPr>
        <p:spPr>
          <a:xfrm>
            <a:off x="4637314" y="3726274"/>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Mid-Year Reports</a:t>
            </a:r>
          </a:p>
        </p:txBody>
      </p:sp>
      <p:sp>
        <p:nvSpPr>
          <p:cNvPr id="12" name="YER"/>
          <p:cNvSpPr/>
          <p:nvPr/>
        </p:nvSpPr>
        <p:spPr>
          <a:xfrm>
            <a:off x="511216" y="4662630"/>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Year-End Reports</a:t>
            </a:r>
          </a:p>
        </p:txBody>
      </p:sp>
      <p:sp>
        <p:nvSpPr>
          <p:cNvPr id="13" name="AR"/>
          <p:cNvSpPr/>
          <p:nvPr/>
        </p:nvSpPr>
        <p:spPr>
          <a:xfrm>
            <a:off x="4637314" y="4660012"/>
            <a:ext cx="4024498" cy="86871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Audit Reports</a:t>
            </a:r>
          </a:p>
        </p:txBody>
      </p:sp>
      <p:sp>
        <p:nvSpPr>
          <p:cNvPr id="15" name="PBS Yellow"/>
          <p:cNvSpPr/>
          <p:nvPr/>
        </p:nvSpPr>
        <p:spPr>
          <a:xfrm>
            <a:off x="511216" y="1857787"/>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Pre Budget Statement</a:t>
            </a:r>
          </a:p>
        </p:txBody>
      </p:sp>
      <p:sp>
        <p:nvSpPr>
          <p:cNvPr id="16" name="BPS Yellow"/>
          <p:cNvSpPr/>
          <p:nvPr/>
        </p:nvSpPr>
        <p:spPr>
          <a:xfrm>
            <a:off x="4637314" y="1857787"/>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Budget Proposal</a:t>
            </a:r>
          </a:p>
        </p:txBody>
      </p:sp>
      <p:sp>
        <p:nvSpPr>
          <p:cNvPr id="17" name="CB Yellow"/>
          <p:cNvSpPr/>
          <p:nvPr/>
        </p:nvSpPr>
        <p:spPr>
          <a:xfrm>
            <a:off x="511216" y="2799793"/>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Citizen’s Budget</a:t>
            </a:r>
          </a:p>
        </p:txBody>
      </p:sp>
      <p:sp>
        <p:nvSpPr>
          <p:cNvPr id="20" name="EB Yellow"/>
          <p:cNvSpPr/>
          <p:nvPr/>
        </p:nvSpPr>
        <p:spPr>
          <a:xfrm>
            <a:off x="4637314" y="2792536"/>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Enacted Budget</a:t>
            </a:r>
          </a:p>
        </p:txBody>
      </p:sp>
      <p:sp>
        <p:nvSpPr>
          <p:cNvPr id="22" name="IYR Yellow"/>
          <p:cNvSpPr/>
          <p:nvPr/>
        </p:nvSpPr>
        <p:spPr>
          <a:xfrm>
            <a:off x="511216" y="3718439"/>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In-Year Reports</a:t>
            </a:r>
          </a:p>
        </p:txBody>
      </p:sp>
      <p:sp>
        <p:nvSpPr>
          <p:cNvPr id="23" name="MYR Yellow"/>
          <p:cNvSpPr/>
          <p:nvPr/>
        </p:nvSpPr>
        <p:spPr>
          <a:xfrm>
            <a:off x="4637314" y="3726274"/>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Mid-Year Reports</a:t>
            </a:r>
          </a:p>
        </p:txBody>
      </p:sp>
      <p:sp>
        <p:nvSpPr>
          <p:cNvPr id="24" name="YER Yellow"/>
          <p:cNvSpPr/>
          <p:nvPr/>
        </p:nvSpPr>
        <p:spPr>
          <a:xfrm>
            <a:off x="511216" y="4662630"/>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Year-End Reports</a:t>
            </a:r>
          </a:p>
        </p:txBody>
      </p:sp>
      <p:sp>
        <p:nvSpPr>
          <p:cNvPr id="25" name="AR Yellow"/>
          <p:cNvSpPr/>
          <p:nvPr/>
        </p:nvSpPr>
        <p:spPr>
          <a:xfrm>
            <a:off x="4637314" y="4660012"/>
            <a:ext cx="4024498" cy="86871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Audit Reports</a:t>
            </a:r>
          </a:p>
        </p:txBody>
      </p:sp>
    </p:spTree>
    <p:extLst>
      <p:ext uri="{BB962C8B-B14F-4D97-AF65-F5344CB8AC3E}">
        <p14:creationId xmlns:p14="http://schemas.microsoft.com/office/powerpoint/2010/main" val="117248110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nextCondLst>
                <p:cond evt="onClick" delay="0">
                  <p:tgtEl>
                    <p:spTgt spid="6"/>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12" restart="whenNotActive" fill="hold" evtFilter="cancelBubble" nodeType="interactiveSeq">
                <p:stCondLst>
                  <p:cond evt="onClick" delay="0">
                    <p:tgtEl>
                      <p:spTgt spid="8"/>
                    </p:tgtEl>
                  </p:cond>
                </p:stCondLst>
                <p:endSync evt="end" delay="0">
                  <p:rtn val="all"/>
                </p:endSync>
                <p:childTnLst>
                  <p:par>
                    <p:cTn id="13" fill="hold">
                      <p:stCondLst>
                        <p:cond delay="0"/>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8"/>
                  </p:tgtEl>
                </p:cond>
              </p:nextCondLst>
            </p:seq>
            <p:seq concurrent="1" nextAc="seek">
              <p:cTn id="17" restart="whenNotActive" fill="hold" evtFilter="cancelBubble" nodeType="interactiveSeq">
                <p:stCondLst>
                  <p:cond evt="onClick" delay="0">
                    <p:tgtEl>
                      <p:spTgt spid="9"/>
                    </p:tgtEl>
                  </p:cond>
                </p:stCondLst>
                <p:endSync evt="end" delay="0">
                  <p:rtn val="all"/>
                </p:endSync>
                <p:childTnLst>
                  <p:par>
                    <p:cTn id="18" fill="hold">
                      <p:stCondLst>
                        <p:cond delay="0"/>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9"/>
                  </p:tgtEl>
                </p:cond>
              </p:nextCondLst>
            </p:seq>
            <p:seq concurrent="1" nextAc="seek">
              <p:cTn id="22" restart="whenNotActive" fill="hold" evtFilter="cancelBubble" nodeType="interactiveSeq">
                <p:stCondLst>
                  <p:cond evt="onClick" delay="0">
                    <p:tgtEl>
                      <p:spTgt spid="10"/>
                    </p:tgtEl>
                  </p:cond>
                </p:stCondLst>
                <p:endSync evt="end" delay="0">
                  <p:rtn val="all"/>
                </p:endSync>
                <p:childTnLst>
                  <p:par>
                    <p:cTn id="23" fill="hold">
                      <p:stCondLst>
                        <p:cond delay="0"/>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7" restart="whenNotActive" fill="hold" evtFilter="cancelBubble" nodeType="interactiveSeq">
                <p:stCondLst>
                  <p:cond evt="onClick" delay="0">
                    <p:tgtEl>
                      <p:spTgt spid="11"/>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3"/>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32" restart="whenNotActive" fill="hold" evtFilter="cancelBubble" nodeType="interactiveSeq">
                <p:stCondLst>
                  <p:cond evt="onClick" delay="0">
                    <p:tgtEl>
                      <p:spTgt spid="13"/>
                    </p:tgtEl>
                  </p:cond>
                </p:stCondLst>
                <p:endSync evt="end" delay="0">
                  <p:rtn val="all"/>
                </p:endSync>
                <p:childTnLst>
                  <p:par>
                    <p:cTn id="33" fill="hold">
                      <p:stCondLst>
                        <p:cond delay="0"/>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37" restart="whenNotActive" fill="hold" evtFilter="cancelBubble" nodeType="interactiveSeq">
                <p:stCondLst>
                  <p:cond evt="onClick" delay="0">
                    <p:tgtEl>
                      <p:spTgt spid="12"/>
                    </p:tgtEl>
                  </p:cond>
                </p:stCondLst>
                <p:endSync evt="end" delay="0">
                  <p:rtn val="all"/>
                </p:endSync>
                <p:childTnLst>
                  <p:par>
                    <p:cTn id="38" fill="hold">
                      <p:stCondLst>
                        <p:cond delay="0"/>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seq concurrent="1" nextAc="seek">
              <p:cTn id="42" restart="whenNotActive" fill="hold" evtFilter="cancelBubble" nodeType="interactiveSeq">
                <p:stCondLst>
                  <p:cond evt="onClick" delay="0">
                    <p:tgtEl>
                      <p:spTgt spid="15"/>
                    </p:tgtEl>
                  </p:cond>
                </p:stCondLst>
                <p:endSync evt="end" delay="0">
                  <p:rtn val="all"/>
                </p:endSync>
                <p:childTnLst>
                  <p:par>
                    <p:cTn id="43" fill="hold">
                      <p:stCondLst>
                        <p:cond delay="0"/>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15"/>
                                        </p:tgtEl>
                                        <p:attrNameLst>
                                          <p:attrName>style.visibility</p:attrName>
                                        </p:attrNameLst>
                                      </p:cBhvr>
                                      <p:to>
                                        <p:strVal val="hidden"/>
                                      </p:to>
                                    </p:set>
                                  </p:childTnLst>
                                </p:cTn>
                              </p:par>
                            </p:childTnLst>
                          </p:cTn>
                        </p:par>
                      </p:childTnLst>
                    </p:cTn>
                  </p:par>
                </p:childTnLst>
              </p:cTn>
              <p:nextCondLst>
                <p:cond evt="onClick" delay="0">
                  <p:tgtEl>
                    <p:spTgt spid="15"/>
                  </p:tgtEl>
                </p:cond>
              </p:nextCondLst>
            </p:seq>
            <p:seq concurrent="1" nextAc="seek">
              <p:cTn id="47" restart="whenNotActive" fill="hold" evtFilter="cancelBubble" nodeType="interactiveSeq">
                <p:stCondLst>
                  <p:cond evt="onClick" delay="0">
                    <p:tgtEl>
                      <p:spTgt spid="16"/>
                    </p:tgtEl>
                  </p:cond>
                </p:stCondLst>
                <p:endSync evt="end" delay="0">
                  <p:rtn val="all"/>
                </p:endSync>
                <p:childTnLst>
                  <p:par>
                    <p:cTn id="48" fill="hold">
                      <p:stCondLst>
                        <p:cond delay="0"/>
                      </p:stCondLst>
                      <p:childTnLst>
                        <p:par>
                          <p:cTn id="49" fill="hold">
                            <p:stCondLst>
                              <p:cond delay="0"/>
                            </p:stCondLst>
                            <p:childTnLst>
                              <p:par>
                                <p:cTn id="50" presetID="1" presetClass="exit" presetSubtype="0" fill="hold" grpId="1" nodeType="clickEffect">
                                  <p:stCondLst>
                                    <p:cond delay="0"/>
                                  </p:stCondLst>
                                  <p:childTnLst>
                                    <p:set>
                                      <p:cBhvr>
                                        <p:cTn id="51" dur="1" fill="hold">
                                          <p:stCondLst>
                                            <p:cond delay="0"/>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16"/>
                  </p:tgtEl>
                </p:cond>
              </p:nextCondLst>
            </p:seq>
            <p:seq concurrent="1" nextAc="seek">
              <p:cTn id="52" restart="whenNotActive" fill="hold" evtFilter="cancelBubble" nodeType="interactiveSeq">
                <p:stCondLst>
                  <p:cond evt="onClick" delay="0">
                    <p:tgtEl>
                      <p:spTgt spid="17"/>
                    </p:tgtEl>
                  </p:cond>
                </p:stCondLst>
                <p:endSync evt="end" delay="0">
                  <p:rtn val="all"/>
                </p:endSync>
                <p:childTnLst>
                  <p:par>
                    <p:cTn id="53" fill="hold">
                      <p:stCondLst>
                        <p:cond delay="0"/>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17"/>
                                        </p:tgtEl>
                                        <p:attrNameLst>
                                          <p:attrName>style.visibility</p:attrName>
                                        </p:attrNameLst>
                                      </p:cBhvr>
                                      <p:to>
                                        <p:strVal val="hidden"/>
                                      </p:to>
                                    </p:set>
                                  </p:childTnLst>
                                </p:cTn>
                              </p:par>
                            </p:childTnLst>
                          </p:cTn>
                        </p:par>
                      </p:childTnLst>
                    </p:cTn>
                  </p:par>
                </p:childTnLst>
              </p:cTn>
              <p:nextCondLst>
                <p:cond evt="onClick" delay="0">
                  <p:tgtEl>
                    <p:spTgt spid="17"/>
                  </p:tgtEl>
                </p:cond>
              </p:nextCondLst>
            </p:seq>
            <p:seq concurrent="1" nextAc="seek">
              <p:cTn id="57" restart="whenNotActive" fill="hold" evtFilter="cancelBubble" nodeType="interactiveSeq">
                <p:stCondLst>
                  <p:cond evt="onClick" delay="0">
                    <p:tgtEl>
                      <p:spTgt spid="20"/>
                    </p:tgtEl>
                  </p:cond>
                </p:stCondLst>
                <p:endSync evt="end" delay="0">
                  <p:rtn val="all"/>
                </p:endSync>
                <p:childTnLst>
                  <p:par>
                    <p:cTn id="58" fill="hold">
                      <p:stCondLst>
                        <p:cond delay="0"/>
                      </p:stCondLst>
                      <p:childTnLst>
                        <p:par>
                          <p:cTn id="59" fill="hold">
                            <p:stCondLst>
                              <p:cond delay="0"/>
                            </p:stCondLst>
                            <p:childTnLst>
                              <p:par>
                                <p:cTn id="60" presetID="1" presetClass="exit" presetSubtype="0" fill="hold" grpId="1" nodeType="clickEffect">
                                  <p:stCondLst>
                                    <p:cond delay="0"/>
                                  </p:stCondLst>
                                  <p:childTnLst>
                                    <p:set>
                                      <p:cBhvr>
                                        <p:cTn id="61" dur="1" fill="hold">
                                          <p:stCondLst>
                                            <p:cond delay="0"/>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20"/>
                  </p:tgtEl>
                </p:cond>
              </p:nextCondLst>
            </p:seq>
            <p:seq concurrent="1" nextAc="seek">
              <p:cTn id="62" restart="whenNotActive" fill="hold" evtFilter="cancelBubble" nodeType="interactiveSeq">
                <p:stCondLst>
                  <p:cond evt="onClick" delay="0">
                    <p:tgtEl>
                      <p:spTgt spid="22"/>
                    </p:tgtEl>
                  </p:cond>
                </p:stCondLst>
                <p:endSync evt="end" delay="0">
                  <p:rtn val="all"/>
                </p:endSync>
                <p:childTnLst>
                  <p:par>
                    <p:cTn id="63" fill="hold">
                      <p:stCondLst>
                        <p:cond delay="0"/>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22"/>
                                        </p:tgtEl>
                                        <p:attrNameLst>
                                          <p:attrName>style.visibility</p:attrName>
                                        </p:attrNameLst>
                                      </p:cBhvr>
                                      <p:to>
                                        <p:strVal val="hidden"/>
                                      </p:to>
                                    </p:set>
                                  </p:childTnLst>
                                </p:cTn>
                              </p:par>
                            </p:childTnLst>
                          </p:cTn>
                        </p:par>
                      </p:childTnLst>
                    </p:cTn>
                  </p:par>
                </p:childTnLst>
              </p:cTn>
              <p:nextCondLst>
                <p:cond evt="onClick" delay="0">
                  <p:tgtEl>
                    <p:spTgt spid="22"/>
                  </p:tgtEl>
                </p:cond>
              </p:nextCondLst>
            </p:seq>
            <p:seq concurrent="1" nextAc="seek">
              <p:cTn id="67" restart="whenNotActive" fill="hold" evtFilter="cancelBubble" nodeType="interactiveSeq">
                <p:stCondLst>
                  <p:cond evt="onClick" delay="0">
                    <p:tgtEl>
                      <p:spTgt spid="23"/>
                    </p:tgtEl>
                  </p:cond>
                </p:stCondLst>
                <p:endSync evt="end" delay="0">
                  <p:rtn val="all"/>
                </p:endSync>
                <p:childTnLst>
                  <p:par>
                    <p:cTn id="68" fill="hold">
                      <p:stCondLst>
                        <p:cond delay="0"/>
                      </p:stCondLst>
                      <p:childTnLst>
                        <p:par>
                          <p:cTn id="69" fill="hold">
                            <p:stCondLst>
                              <p:cond delay="0"/>
                            </p:stCondLst>
                            <p:childTnLst>
                              <p:par>
                                <p:cTn id="70" presetID="1" presetClass="exit" presetSubtype="0" fill="hold" grpId="1" nodeType="clickEffect">
                                  <p:stCondLst>
                                    <p:cond delay="0"/>
                                  </p:stCondLst>
                                  <p:childTnLst>
                                    <p:set>
                                      <p:cBhvr>
                                        <p:cTn id="71" dur="1" fill="hold">
                                          <p:stCondLst>
                                            <p:cond delay="0"/>
                                          </p:stCondLst>
                                        </p:cTn>
                                        <p:tgtEl>
                                          <p:spTgt spid="23"/>
                                        </p:tgtEl>
                                        <p:attrNameLst>
                                          <p:attrName>style.visibility</p:attrName>
                                        </p:attrNameLst>
                                      </p:cBhvr>
                                      <p:to>
                                        <p:strVal val="hidden"/>
                                      </p:to>
                                    </p:set>
                                  </p:childTnLst>
                                </p:cTn>
                              </p:par>
                            </p:childTnLst>
                          </p:cTn>
                        </p:par>
                      </p:childTnLst>
                    </p:cTn>
                  </p:par>
                </p:childTnLst>
              </p:cTn>
              <p:nextCondLst>
                <p:cond evt="onClick" delay="0">
                  <p:tgtEl>
                    <p:spTgt spid="23"/>
                  </p:tgtEl>
                </p:cond>
              </p:nextCondLst>
            </p:seq>
            <p:seq concurrent="1" nextAc="seek">
              <p:cTn id="72" restart="whenNotActive" fill="hold" evtFilter="cancelBubble" nodeType="interactiveSeq">
                <p:stCondLst>
                  <p:cond evt="onClick" delay="0">
                    <p:tgtEl>
                      <p:spTgt spid="24"/>
                    </p:tgtEl>
                  </p:cond>
                </p:stCondLst>
                <p:endSync evt="end" delay="0">
                  <p:rtn val="all"/>
                </p:endSync>
                <p:childTnLst>
                  <p:par>
                    <p:cTn id="73" fill="hold">
                      <p:stCondLst>
                        <p:cond delay="0"/>
                      </p:stCondLst>
                      <p:childTnLst>
                        <p:par>
                          <p:cTn id="74" fill="hold">
                            <p:stCondLst>
                              <p:cond delay="0"/>
                            </p:stCondLst>
                            <p:childTnLst>
                              <p:par>
                                <p:cTn id="75" presetID="1" presetClass="exit" presetSubtype="0" fill="hold" grpId="1" nodeType="clickEffect">
                                  <p:stCondLst>
                                    <p:cond delay="0"/>
                                  </p:stCondLst>
                                  <p:childTnLst>
                                    <p:set>
                                      <p:cBhvr>
                                        <p:cTn id="76" dur="1" fill="hold">
                                          <p:stCondLst>
                                            <p:cond delay="0"/>
                                          </p:stCondLst>
                                        </p:cTn>
                                        <p:tgtEl>
                                          <p:spTgt spid="24"/>
                                        </p:tgtEl>
                                        <p:attrNameLst>
                                          <p:attrName>style.visibility</p:attrName>
                                        </p:attrNameLst>
                                      </p:cBhvr>
                                      <p:to>
                                        <p:strVal val="hidden"/>
                                      </p:to>
                                    </p:set>
                                  </p:childTnLst>
                                </p:cTn>
                              </p:par>
                            </p:childTnLst>
                          </p:cTn>
                        </p:par>
                      </p:childTnLst>
                    </p:cTn>
                  </p:par>
                </p:childTnLst>
              </p:cTn>
              <p:nextCondLst>
                <p:cond evt="onClick" delay="0">
                  <p:tgtEl>
                    <p:spTgt spid="24"/>
                  </p:tgtEl>
                </p:cond>
              </p:nextCondLst>
            </p:seq>
            <p:seq concurrent="1" nextAc="seek">
              <p:cTn id="77" restart="whenNotActive" fill="hold" evtFilter="cancelBubble" nodeType="interactiveSeq">
                <p:stCondLst>
                  <p:cond evt="onClick" delay="0">
                    <p:tgtEl>
                      <p:spTgt spid="25"/>
                    </p:tgtEl>
                  </p:cond>
                </p:stCondLst>
                <p:endSync evt="end" delay="0">
                  <p:rtn val="all"/>
                </p:endSync>
                <p:childTnLst>
                  <p:par>
                    <p:cTn id="78" fill="hold">
                      <p:stCondLst>
                        <p:cond delay="0"/>
                      </p:stCondLst>
                      <p:childTnLst>
                        <p:par>
                          <p:cTn id="79" fill="hold">
                            <p:stCondLst>
                              <p:cond delay="0"/>
                            </p:stCondLst>
                            <p:childTnLst>
                              <p:par>
                                <p:cTn id="80" presetID="1" presetClass="exit" presetSubtype="0" fill="hold" grpId="1" nodeType="clickEffect">
                                  <p:stCondLst>
                                    <p:cond delay="0"/>
                                  </p:stCondLst>
                                  <p:childTnLst>
                                    <p:set>
                                      <p:cBhvr>
                                        <p:cTn id="81" dur="1" fill="hold">
                                          <p:stCondLst>
                                            <p:cond delay="0"/>
                                          </p:stCondLst>
                                        </p:cTn>
                                        <p:tgtEl>
                                          <p:spTgt spid="25"/>
                                        </p:tgtEl>
                                        <p:attrNameLst>
                                          <p:attrName>style.visibility</p:attrName>
                                        </p:attrNameLst>
                                      </p:cBhvr>
                                      <p:to>
                                        <p:strVal val="hidden"/>
                                      </p:to>
                                    </p:set>
                                  </p:childTnLst>
                                </p:cTn>
                              </p:par>
                            </p:childTnLst>
                          </p:cTn>
                        </p:par>
                      </p:childTnLst>
                    </p:cTn>
                  </p:par>
                </p:childTnLst>
              </p:cTn>
              <p:nextCondLst>
                <p:cond evt="onClick" delay="0">
                  <p:tgtEl>
                    <p:spTgt spid="25"/>
                  </p:tgtEl>
                </p:cond>
              </p:nextCondLst>
            </p:seq>
          </p:childTnLst>
        </p:cTn>
      </p:par>
    </p:tnLst>
    <p:bldLst>
      <p:bldP spid="15" grpId="0" animBg="1"/>
      <p:bldP spid="15" grpId="1" animBg="1"/>
      <p:bldP spid="16" grpId="0" animBg="1"/>
      <p:bldP spid="16" grpId="1" animBg="1"/>
      <p:bldP spid="17" grpId="0" animBg="1"/>
      <p:bldP spid="17" grpId="1" animBg="1"/>
      <p:bldP spid="20" grpId="0" animBg="1"/>
      <p:bldP spid="20" grpId="1" animBg="1"/>
      <p:bldP spid="22" grpId="0" animBg="1"/>
      <p:bldP spid="22" grpId="1" animBg="1"/>
      <p:bldP spid="23" grpId="0" animBg="1"/>
      <p:bldP spid="23" grpId="1" animBg="1"/>
      <p:bldP spid="24" grpId="0" animBg="1"/>
      <p:bldP spid="24" grpId="1" animBg="1"/>
      <p:bldP spid="25" grpId="0" animBg="1"/>
      <p:bldP spid="25" grpId="1"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7886700" cy="105058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Outline</a:t>
            </a:r>
          </a:p>
        </p:txBody>
      </p:sp>
      <p:sp>
        <p:nvSpPr>
          <p:cNvPr id="7" name="Freeform: Shape 6"/>
          <p:cNvSpPr/>
          <p:nvPr/>
        </p:nvSpPr>
        <p:spPr>
          <a:xfrm>
            <a:off x="1524000" y="1552838"/>
            <a:ext cx="6096000" cy="719549"/>
          </a:xfrm>
          <a:custGeom>
            <a:avLst/>
            <a:gdLst>
              <a:gd name="connsiteX0" fmla="*/ 0 w 6096000"/>
              <a:gd name="connsiteY0" fmla="*/ 119927 h 719549"/>
              <a:gd name="connsiteX1" fmla="*/ 119927 w 6096000"/>
              <a:gd name="connsiteY1" fmla="*/ 0 h 719549"/>
              <a:gd name="connsiteX2" fmla="*/ 5976073 w 6096000"/>
              <a:gd name="connsiteY2" fmla="*/ 0 h 719549"/>
              <a:gd name="connsiteX3" fmla="*/ 6096000 w 6096000"/>
              <a:gd name="connsiteY3" fmla="*/ 119927 h 719549"/>
              <a:gd name="connsiteX4" fmla="*/ 6096000 w 6096000"/>
              <a:gd name="connsiteY4" fmla="*/ 599622 h 719549"/>
              <a:gd name="connsiteX5" fmla="*/ 5976073 w 6096000"/>
              <a:gd name="connsiteY5" fmla="*/ 719549 h 719549"/>
              <a:gd name="connsiteX6" fmla="*/ 119927 w 6096000"/>
              <a:gd name="connsiteY6" fmla="*/ 719549 h 719549"/>
              <a:gd name="connsiteX7" fmla="*/ 0 w 6096000"/>
              <a:gd name="connsiteY7" fmla="*/ 599622 h 719549"/>
              <a:gd name="connsiteX8" fmla="*/ 0 w 6096000"/>
              <a:gd name="connsiteY8" fmla="*/ 119927 h 719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719549">
                <a:moveTo>
                  <a:pt x="0" y="119927"/>
                </a:moveTo>
                <a:cubicBezTo>
                  <a:pt x="0" y="53693"/>
                  <a:pt x="53693" y="0"/>
                  <a:pt x="119927" y="0"/>
                </a:cubicBezTo>
                <a:lnTo>
                  <a:pt x="5976073" y="0"/>
                </a:lnTo>
                <a:cubicBezTo>
                  <a:pt x="6042307" y="0"/>
                  <a:pt x="6096000" y="53693"/>
                  <a:pt x="6096000" y="119927"/>
                </a:cubicBezTo>
                <a:lnTo>
                  <a:pt x="6096000" y="599622"/>
                </a:lnTo>
                <a:cubicBezTo>
                  <a:pt x="6096000" y="665856"/>
                  <a:pt x="6042307" y="719549"/>
                  <a:pt x="5976073" y="719549"/>
                </a:cubicBezTo>
                <a:lnTo>
                  <a:pt x="119927" y="719549"/>
                </a:lnTo>
                <a:cubicBezTo>
                  <a:pt x="53693" y="719549"/>
                  <a:pt x="0" y="665856"/>
                  <a:pt x="0" y="599622"/>
                </a:cubicBezTo>
                <a:lnTo>
                  <a:pt x="0" y="119927"/>
                </a:lnTo>
                <a:close/>
              </a:path>
            </a:pathLst>
          </a:custGeom>
          <a:solidFill>
            <a:srgbClr val="5B9BD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9425" tIns="149425" rIns="149425" bIns="149425" numCol="1" spcCol="1270" anchor="ctr" anchorCtr="0">
            <a:noAutofit/>
          </a:bodyPr>
          <a:lstStyle/>
          <a:p>
            <a:pPr marL="0" lvl="0" indent="0" algn="l" defTabSz="1333500">
              <a:lnSpc>
                <a:spcPct val="90000"/>
              </a:lnSpc>
              <a:spcBef>
                <a:spcPct val="0"/>
              </a:spcBef>
              <a:spcAft>
                <a:spcPct val="35000"/>
              </a:spcAft>
              <a:buNone/>
            </a:pPr>
            <a:r>
              <a:rPr lang="en-US" sz="3000" kern="1200" dirty="0"/>
              <a:t>The Medium Term Fiscal Framework</a:t>
            </a:r>
          </a:p>
        </p:txBody>
      </p:sp>
      <p:sp>
        <p:nvSpPr>
          <p:cNvPr id="8" name="Freeform: Shape 7"/>
          <p:cNvSpPr/>
          <p:nvPr/>
        </p:nvSpPr>
        <p:spPr>
          <a:xfrm>
            <a:off x="1524000" y="2272387"/>
            <a:ext cx="6096000" cy="1521450"/>
          </a:xfrm>
          <a:custGeom>
            <a:avLst/>
            <a:gdLst>
              <a:gd name="connsiteX0" fmla="*/ 0 w 6096000"/>
              <a:gd name="connsiteY0" fmla="*/ 0 h 1521450"/>
              <a:gd name="connsiteX1" fmla="*/ 6096000 w 6096000"/>
              <a:gd name="connsiteY1" fmla="*/ 0 h 1521450"/>
              <a:gd name="connsiteX2" fmla="*/ 6096000 w 6096000"/>
              <a:gd name="connsiteY2" fmla="*/ 1521450 h 1521450"/>
              <a:gd name="connsiteX3" fmla="*/ 0 w 6096000"/>
              <a:gd name="connsiteY3" fmla="*/ 1521450 h 1521450"/>
              <a:gd name="connsiteX4" fmla="*/ 0 w 6096000"/>
              <a:gd name="connsiteY4" fmla="*/ 0 h 152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1521450">
                <a:moveTo>
                  <a:pt x="0" y="0"/>
                </a:moveTo>
                <a:lnTo>
                  <a:pt x="6096000" y="0"/>
                </a:lnTo>
                <a:lnTo>
                  <a:pt x="6096000" y="1521450"/>
                </a:lnTo>
                <a:lnTo>
                  <a:pt x="0" y="152145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3548" tIns="38100" rIns="213360" bIns="38100" numCol="1" spcCol="1270" anchor="t" anchorCtr="0">
            <a:noAutofit/>
          </a:bodyPr>
          <a:lstStyle/>
          <a:p>
            <a:pPr marL="228600" lvl="1" indent="-228600" algn="l" defTabSz="1022350">
              <a:lnSpc>
                <a:spcPct val="90000"/>
              </a:lnSpc>
              <a:spcBef>
                <a:spcPct val="0"/>
              </a:spcBef>
              <a:spcAft>
                <a:spcPct val="20000"/>
              </a:spcAft>
              <a:buChar char="•"/>
            </a:pPr>
            <a:r>
              <a:rPr lang="en-US" sz="2300" kern="1200" dirty="0"/>
              <a:t>What is it, and how does it fit with the Budget?</a:t>
            </a:r>
          </a:p>
          <a:p>
            <a:pPr marL="228600" lvl="1" indent="-228600" algn="l" defTabSz="1022350">
              <a:lnSpc>
                <a:spcPct val="90000"/>
              </a:lnSpc>
              <a:spcBef>
                <a:spcPct val="0"/>
              </a:spcBef>
              <a:spcAft>
                <a:spcPct val="20000"/>
              </a:spcAft>
              <a:buChar char="•"/>
            </a:pPr>
            <a:r>
              <a:rPr lang="en-US" sz="2300" kern="1200" dirty="0"/>
              <a:t>Fiscal policy, and why it’s important</a:t>
            </a:r>
          </a:p>
          <a:p>
            <a:pPr marL="228600" lvl="1" indent="-228600" algn="l" defTabSz="1022350">
              <a:lnSpc>
                <a:spcPct val="90000"/>
              </a:lnSpc>
              <a:spcBef>
                <a:spcPct val="0"/>
              </a:spcBef>
              <a:spcAft>
                <a:spcPct val="20000"/>
              </a:spcAft>
              <a:buChar char="•"/>
            </a:pPr>
            <a:r>
              <a:rPr lang="en-US" sz="2300" kern="1200" dirty="0"/>
              <a:t>The role of macro-fiscal units</a:t>
            </a:r>
          </a:p>
        </p:txBody>
      </p:sp>
      <p:sp>
        <p:nvSpPr>
          <p:cNvPr id="9" name="Freeform: Shape 8"/>
          <p:cNvSpPr/>
          <p:nvPr/>
        </p:nvSpPr>
        <p:spPr>
          <a:xfrm>
            <a:off x="1524000" y="3793837"/>
            <a:ext cx="6096000" cy="719549"/>
          </a:xfrm>
          <a:custGeom>
            <a:avLst/>
            <a:gdLst>
              <a:gd name="connsiteX0" fmla="*/ 0 w 6096000"/>
              <a:gd name="connsiteY0" fmla="*/ 119927 h 719549"/>
              <a:gd name="connsiteX1" fmla="*/ 119927 w 6096000"/>
              <a:gd name="connsiteY1" fmla="*/ 0 h 719549"/>
              <a:gd name="connsiteX2" fmla="*/ 5976073 w 6096000"/>
              <a:gd name="connsiteY2" fmla="*/ 0 h 719549"/>
              <a:gd name="connsiteX3" fmla="*/ 6096000 w 6096000"/>
              <a:gd name="connsiteY3" fmla="*/ 119927 h 719549"/>
              <a:gd name="connsiteX4" fmla="*/ 6096000 w 6096000"/>
              <a:gd name="connsiteY4" fmla="*/ 599622 h 719549"/>
              <a:gd name="connsiteX5" fmla="*/ 5976073 w 6096000"/>
              <a:gd name="connsiteY5" fmla="*/ 719549 h 719549"/>
              <a:gd name="connsiteX6" fmla="*/ 119927 w 6096000"/>
              <a:gd name="connsiteY6" fmla="*/ 719549 h 719549"/>
              <a:gd name="connsiteX7" fmla="*/ 0 w 6096000"/>
              <a:gd name="connsiteY7" fmla="*/ 599622 h 719549"/>
              <a:gd name="connsiteX8" fmla="*/ 0 w 6096000"/>
              <a:gd name="connsiteY8" fmla="*/ 119927 h 719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719549">
                <a:moveTo>
                  <a:pt x="0" y="119927"/>
                </a:moveTo>
                <a:cubicBezTo>
                  <a:pt x="0" y="53693"/>
                  <a:pt x="53693" y="0"/>
                  <a:pt x="119927" y="0"/>
                </a:cubicBezTo>
                <a:lnTo>
                  <a:pt x="5976073" y="0"/>
                </a:lnTo>
                <a:cubicBezTo>
                  <a:pt x="6042307" y="0"/>
                  <a:pt x="6096000" y="53693"/>
                  <a:pt x="6096000" y="119927"/>
                </a:cubicBezTo>
                <a:lnTo>
                  <a:pt x="6096000" y="599622"/>
                </a:lnTo>
                <a:cubicBezTo>
                  <a:pt x="6096000" y="665856"/>
                  <a:pt x="6042307" y="719549"/>
                  <a:pt x="5976073" y="719549"/>
                </a:cubicBezTo>
                <a:lnTo>
                  <a:pt x="119927" y="719549"/>
                </a:lnTo>
                <a:cubicBezTo>
                  <a:pt x="53693" y="719549"/>
                  <a:pt x="0" y="665856"/>
                  <a:pt x="0" y="599622"/>
                </a:cubicBezTo>
                <a:lnTo>
                  <a:pt x="0" y="119927"/>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9425" tIns="149425" rIns="149425" bIns="149425" numCol="1" spcCol="1270" anchor="ctr" anchorCtr="0">
            <a:noAutofit/>
          </a:bodyPr>
          <a:lstStyle/>
          <a:p>
            <a:pPr marL="0" lvl="0" indent="0" algn="l" defTabSz="1333500">
              <a:lnSpc>
                <a:spcPct val="90000"/>
              </a:lnSpc>
              <a:spcBef>
                <a:spcPct val="0"/>
              </a:spcBef>
              <a:spcAft>
                <a:spcPct val="35000"/>
              </a:spcAft>
              <a:buNone/>
            </a:pPr>
            <a:r>
              <a:rPr lang="en-US" sz="3000" kern="1200" dirty="0"/>
              <a:t>Documenting the framework</a:t>
            </a:r>
          </a:p>
        </p:txBody>
      </p:sp>
      <p:sp>
        <p:nvSpPr>
          <p:cNvPr id="10" name="Freeform: Shape 9"/>
          <p:cNvSpPr/>
          <p:nvPr/>
        </p:nvSpPr>
        <p:spPr>
          <a:xfrm>
            <a:off x="1524000" y="4513387"/>
            <a:ext cx="6096000" cy="791774"/>
          </a:xfrm>
          <a:custGeom>
            <a:avLst/>
            <a:gdLst>
              <a:gd name="connsiteX0" fmla="*/ 0 w 6096000"/>
              <a:gd name="connsiteY0" fmla="*/ 0 h 791774"/>
              <a:gd name="connsiteX1" fmla="*/ 6096000 w 6096000"/>
              <a:gd name="connsiteY1" fmla="*/ 0 h 791774"/>
              <a:gd name="connsiteX2" fmla="*/ 6096000 w 6096000"/>
              <a:gd name="connsiteY2" fmla="*/ 791774 h 791774"/>
              <a:gd name="connsiteX3" fmla="*/ 0 w 6096000"/>
              <a:gd name="connsiteY3" fmla="*/ 791774 h 791774"/>
              <a:gd name="connsiteX4" fmla="*/ 0 w 6096000"/>
              <a:gd name="connsiteY4" fmla="*/ 0 h 791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791774">
                <a:moveTo>
                  <a:pt x="0" y="0"/>
                </a:moveTo>
                <a:lnTo>
                  <a:pt x="6096000" y="0"/>
                </a:lnTo>
                <a:lnTo>
                  <a:pt x="6096000" y="791774"/>
                </a:lnTo>
                <a:lnTo>
                  <a:pt x="0" y="79177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3548" tIns="38100" rIns="213360" bIns="38100" numCol="1" spcCol="1270" anchor="t" anchorCtr="0">
            <a:noAutofit/>
          </a:bodyPr>
          <a:lstStyle/>
          <a:p>
            <a:pPr marL="228600" lvl="1" indent="-228600" algn="l" defTabSz="1022350">
              <a:lnSpc>
                <a:spcPct val="90000"/>
              </a:lnSpc>
              <a:spcBef>
                <a:spcPct val="0"/>
              </a:spcBef>
              <a:spcAft>
                <a:spcPct val="20000"/>
              </a:spcAft>
              <a:buChar char="•"/>
            </a:pPr>
            <a:r>
              <a:rPr lang="en-US" sz="2300" kern="1200" dirty="0">
                <a:solidFill>
                  <a:schemeClr val="tx1"/>
                </a:solidFill>
              </a:rPr>
              <a:t>Fiscal transparency</a:t>
            </a:r>
          </a:p>
          <a:p>
            <a:pPr marL="228600" lvl="1" indent="-228600" algn="l" defTabSz="1022350">
              <a:lnSpc>
                <a:spcPct val="90000"/>
              </a:lnSpc>
              <a:spcBef>
                <a:spcPct val="0"/>
              </a:spcBef>
              <a:spcAft>
                <a:spcPct val="20000"/>
              </a:spcAft>
              <a:buChar char="•"/>
            </a:pPr>
            <a:r>
              <a:rPr lang="en-US" sz="2300" kern="1200" dirty="0">
                <a:solidFill>
                  <a:schemeClr val="tx1"/>
                </a:solidFill>
              </a:rPr>
              <a:t>The fiscal framework in the Budget</a:t>
            </a:r>
          </a:p>
        </p:txBody>
      </p:sp>
    </p:spTree>
    <p:extLst>
      <p:ext uri="{BB962C8B-B14F-4D97-AF65-F5344CB8AC3E}">
        <p14:creationId xmlns:p14="http://schemas.microsoft.com/office/powerpoint/2010/main" val="154324431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A5B83C-794F-4E63-A5C0-2CDC58805673}"/>
              </a:ext>
            </a:extLst>
          </p:cNvPr>
          <p:cNvPicPr>
            <a:picLocks noChangeAspect="1"/>
          </p:cNvPicPr>
          <p:nvPr/>
        </p:nvPicPr>
        <p:blipFill>
          <a:blip r:embed="rId2"/>
          <a:stretch>
            <a:fillRect/>
          </a:stretch>
        </p:blipFill>
        <p:spPr>
          <a:xfrm>
            <a:off x="5942079" y="1690689"/>
            <a:ext cx="2153274" cy="4166393"/>
          </a:xfrm>
          <a:prstGeom prst="rect">
            <a:avLst/>
          </a:prstGeom>
        </p:spPr>
      </p:pic>
      <p:sp>
        <p:nvSpPr>
          <p:cNvPr id="4" name="Title 1">
            <a:extLst>
              <a:ext uri="{FF2B5EF4-FFF2-40B4-BE49-F238E27FC236}">
                <a16:creationId xmlns:a16="http://schemas.microsoft.com/office/drawing/2014/main" id="{EF302B93-7F82-41EB-814A-09A8DBB33057}"/>
              </a:ext>
            </a:extLst>
          </p:cNvPr>
          <p:cNvSpPr>
            <a:spLocks noGrp="1"/>
          </p:cNvSpPr>
          <p:nvPr>
            <p:ph type="title"/>
          </p:nvPr>
        </p:nvSpPr>
        <p:spPr>
          <a:xfrm>
            <a:off x="0" y="0"/>
            <a:ext cx="7886700" cy="1050587"/>
          </a:xfrm>
        </p:spPr>
        <p:txBody>
          <a:bodyPr/>
          <a:lstStyle/>
          <a:p>
            <a:r>
              <a:rPr lang="en-US" dirty="0">
                <a:solidFill>
                  <a:schemeClr val="bg1"/>
                </a:solidFill>
              </a:rPr>
              <a:t>Key takeaway messages…</a:t>
            </a:r>
          </a:p>
        </p:txBody>
      </p:sp>
      <p:sp>
        <p:nvSpPr>
          <p:cNvPr id="6" name="TextBox 5">
            <a:extLst>
              <a:ext uri="{FF2B5EF4-FFF2-40B4-BE49-F238E27FC236}">
                <a16:creationId xmlns:a16="http://schemas.microsoft.com/office/drawing/2014/main" id="{647F17A6-FA87-45E0-9E47-D751F5C5BA62}"/>
              </a:ext>
            </a:extLst>
          </p:cNvPr>
          <p:cNvSpPr txBox="1"/>
          <p:nvPr/>
        </p:nvSpPr>
        <p:spPr>
          <a:xfrm>
            <a:off x="329911" y="1439141"/>
            <a:ext cx="5260398" cy="4524315"/>
          </a:xfrm>
          <a:prstGeom prst="rect">
            <a:avLst/>
          </a:prstGeom>
          <a:noFill/>
        </p:spPr>
        <p:txBody>
          <a:bodyPr wrap="square" rtlCol="0">
            <a:spAutoFit/>
          </a:bodyPr>
          <a:lstStyle/>
          <a:p>
            <a:pPr marL="285750" indent="-285750">
              <a:buFont typeface="Arial" panose="020B0604020202020204" pitchFamily="34" charset="0"/>
              <a:buChar char="•"/>
            </a:pPr>
            <a:r>
              <a:rPr lang="en-AU" dirty="0"/>
              <a:t>Fiscal policy involves setting a clear and consistent set of objectives for the budget</a:t>
            </a:r>
            <a:br>
              <a:rPr lang="en-AU" dirty="0"/>
            </a:br>
            <a:endParaRPr lang="en-AU" dirty="0"/>
          </a:p>
          <a:p>
            <a:pPr marL="285750" indent="-285750">
              <a:buFont typeface="Arial" panose="020B0604020202020204" pitchFamily="34" charset="0"/>
              <a:buChar char="•"/>
            </a:pPr>
            <a:r>
              <a:rPr lang="en-AU" dirty="0"/>
              <a:t>Fiscal policy and strategy should anchor the entire budget process</a:t>
            </a:r>
            <a:br>
              <a:rPr lang="en-AU" dirty="0"/>
            </a:br>
            <a:endParaRPr lang="en-AU" dirty="0"/>
          </a:p>
          <a:p>
            <a:pPr marL="285750" indent="-285750">
              <a:buFont typeface="Arial" panose="020B0604020202020204" pitchFamily="34" charset="0"/>
              <a:buChar char="•"/>
            </a:pPr>
            <a:r>
              <a:rPr lang="en-AU" dirty="0"/>
              <a:t>Keeping this link strong requires an active and engaged macro-fiscal unit</a:t>
            </a:r>
            <a:br>
              <a:rPr lang="en-AU" dirty="0"/>
            </a:br>
            <a:endParaRPr lang="en-AU" dirty="0"/>
          </a:p>
          <a:p>
            <a:pPr marL="285750" indent="-285750">
              <a:buFont typeface="Arial" panose="020B0604020202020204" pitchFamily="34" charset="0"/>
              <a:buChar char="•"/>
            </a:pPr>
            <a:r>
              <a:rPr lang="en-AU" dirty="0"/>
              <a:t>Budget documentation helps to improve accountability and applies pressure to ensure the fiscal and budget frameworks are consistent</a:t>
            </a:r>
            <a:br>
              <a:rPr lang="en-AU" dirty="0"/>
            </a:br>
            <a:endParaRPr lang="en-AU" dirty="0"/>
          </a:p>
          <a:p>
            <a:pPr marL="285750" indent="-285750">
              <a:buFont typeface="Arial" panose="020B0604020202020204" pitchFamily="34" charset="0"/>
              <a:buChar char="•"/>
            </a:pPr>
            <a:r>
              <a:rPr lang="en-AU" dirty="0"/>
              <a:t>A clear, understandable narrative supported by consistent macroeconomic forecasts can help to build support for the fiscal framework.</a:t>
            </a:r>
          </a:p>
        </p:txBody>
      </p:sp>
    </p:spTree>
    <p:extLst>
      <p:ext uri="{BB962C8B-B14F-4D97-AF65-F5344CB8AC3E}">
        <p14:creationId xmlns:p14="http://schemas.microsoft.com/office/powerpoint/2010/main" val="39449851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3925</TotalTime>
  <Words>8562</Words>
  <Application>Microsoft Office PowerPoint</Application>
  <PresentationFormat>On-screen Show (4:3)</PresentationFormat>
  <Paragraphs>1252</Paragraphs>
  <Slides>142</Slides>
  <Notes>44</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142</vt:i4>
      </vt:variant>
    </vt:vector>
  </HeadingPairs>
  <TitlesOfParts>
    <vt:vector size="155" baseType="lpstr">
      <vt:lpstr>Gotham Book</vt:lpstr>
      <vt:lpstr>ＭＳ Ｐゴシック</vt:lpstr>
      <vt:lpstr>MuseoSlab-300</vt:lpstr>
      <vt:lpstr>Arial</vt:lpstr>
      <vt:lpstr>Calibri</vt:lpstr>
      <vt:lpstr>Calibri Light</vt:lpstr>
      <vt:lpstr>Courier New</vt:lpstr>
      <vt:lpstr>Euphemia</vt:lpstr>
      <vt:lpstr>Segoe UI</vt:lpstr>
      <vt:lpstr>Times New Roman</vt:lpstr>
      <vt:lpstr>Wingdings</vt:lpstr>
      <vt:lpstr>Office Theme</vt:lpstr>
      <vt:lpstr>Acrobat Document</vt:lpstr>
      <vt:lpstr>     IMF (East AFRITAC) Regional Public Financial Management (PFM) Workshop Strengthening Budget Documentation</vt:lpstr>
      <vt:lpstr>Outline</vt:lpstr>
      <vt:lpstr> Purpose and motivation for Strategic Planning</vt:lpstr>
      <vt:lpstr>Strategic Planning is getting the best fit!</vt:lpstr>
      <vt:lpstr>Generic features of strategic planning</vt:lpstr>
      <vt:lpstr>Benefits</vt:lpstr>
      <vt:lpstr>Translating a dream into reality</vt:lpstr>
      <vt:lpstr>Development Planning in Africa</vt:lpstr>
      <vt:lpstr>Strategic Plans in the Region</vt:lpstr>
      <vt:lpstr>A review of Strategic Planning in Uganda</vt:lpstr>
      <vt:lpstr>Uganda Vision 2040</vt:lpstr>
      <vt:lpstr> National Development Plan (NDP I) 2010/11 – 2014/2015 </vt:lpstr>
      <vt:lpstr>Mid Term Review(MTR) of the NDP I</vt:lpstr>
      <vt:lpstr>Legal and Institutional mandates </vt:lpstr>
      <vt:lpstr>Legal and Institutional mandates</vt:lpstr>
      <vt:lpstr>Financing the plan</vt:lpstr>
      <vt:lpstr>Financing the plan</vt:lpstr>
      <vt:lpstr>Effective Strategic Focus</vt:lpstr>
      <vt:lpstr>Effective Strategic Focus(3)</vt:lpstr>
      <vt:lpstr>Effective Strategic Focus(4)</vt:lpstr>
      <vt:lpstr>Basis for efficient resource allocation</vt:lpstr>
      <vt:lpstr>Basis for efficient resource allocation(2)</vt:lpstr>
      <vt:lpstr>Basis for efficient resource allocation(3)</vt:lpstr>
      <vt:lpstr>Analytic Basis</vt:lpstr>
      <vt:lpstr>Analytic Basis(2)</vt:lpstr>
      <vt:lpstr>Timing, Decision points and Coordination</vt:lpstr>
      <vt:lpstr>Timing, Decision points and Coordination</vt:lpstr>
      <vt:lpstr>Monitoring Framework </vt:lpstr>
      <vt:lpstr>Monitoring Framework</vt:lpstr>
      <vt:lpstr>Accountability /Results Framework</vt:lpstr>
      <vt:lpstr>Accountability/Results Framework(2)</vt:lpstr>
      <vt:lpstr>Accountability/Results Framework(3)</vt:lpstr>
      <vt:lpstr>The Case of Social Accountability in Rwanda</vt:lpstr>
      <vt:lpstr>How do these plans link to the budget?</vt:lpstr>
      <vt:lpstr>How do these plans link to the budget </vt:lpstr>
      <vt:lpstr>Collaboration with Development Partners </vt:lpstr>
      <vt:lpstr>Regional and international collaboration</vt:lpstr>
      <vt:lpstr> Some Questions about the National  Plan </vt:lpstr>
      <vt:lpstr>Thank You</vt:lpstr>
      <vt:lpstr>Developing and communicating  the fiscal strategy</vt:lpstr>
      <vt:lpstr>PowerPoint Presentation</vt:lpstr>
      <vt:lpstr>Medium term fiscal framework</vt:lpstr>
      <vt:lpstr>Medium term fiscal framework</vt:lpstr>
      <vt:lpstr>PowerPoint Presentation</vt:lpstr>
      <vt:lpstr>PowerPoint Presentation</vt:lpstr>
      <vt:lpstr>Fiscal Policy and GDP</vt:lpstr>
      <vt:lpstr>Optimal Fiscal Policy (theory)</vt:lpstr>
      <vt:lpstr>PowerPoint Presentation</vt:lpstr>
      <vt:lpstr>Fiscal rules or responsibility laws help to define the scope of the MTFF</vt:lpstr>
      <vt:lpstr>What are some examples of fiscal rules or fiscal responsibility requirements?</vt:lpstr>
      <vt:lpstr>PowerPoint Presentation</vt:lpstr>
      <vt:lpstr>PowerPoint Presentation</vt:lpstr>
      <vt:lpstr>PowerPoint Presentation</vt:lpstr>
      <vt:lpstr>PowerPoint Presentation</vt:lpstr>
      <vt:lpstr>PowerPoint Presentation</vt:lpstr>
      <vt:lpstr>Why do we have an MTFF?</vt:lpstr>
      <vt:lpstr>Preparing the MTFF – the role of the  macro-fiscal unit in a Ministry of Finance</vt:lpstr>
      <vt:lpstr>The macro-fiscal unit</vt:lpstr>
      <vt:lpstr>PowerPoint Presentation</vt:lpstr>
      <vt:lpstr>PowerPoint Presentation</vt:lpstr>
      <vt:lpstr>PowerPoint Presentation</vt:lpstr>
      <vt:lpstr>Preparing the MTFF – the role of the  macro-fiscal unit in a Ministry of Finance</vt:lpstr>
      <vt:lpstr>In fact, the MFU could be doing a whole lot more than just budget parameters…</vt:lpstr>
      <vt:lpstr>…but it all requires a lot of data, technical capacity, and interdepartmental goodwill</vt:lpstr>
      <vt:lpstr>To recap…</vt:lpstr>
      <vt:lpstr>PowerPoint Presentation</vt:lpstr>
      <vt:lpstr>PowerPoint Presentation</vt:lpstr>
      <vt:lpstr>PowerPoint Presentation</vt:lpstr>
      <vt:lpstr>PowerPoint Presentation</vt:lpstr>
      <vt:lpstr>Fiscal transparency – a good reason for clear budget documentation</vt:lpstr>
      <vt:lpstr>PowerPoint Presentation</vt:lpstr>
      <vt:lpstr>PowerPoint Presentation</vt:lpstr>
      <vt:lpstr>PowerPoint Presentation</vt:lpstr>
      <vt:lpstr>PowerPoint Presentation</vt:lpstr>
      <vt:lpstr>Different types of Budget documents</vt:lpstr>
      <vt:lpstr>Different types of Budget documents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Publishing the macroeconomic parameters</vt:lpstr>
      <vt:lpstr>Publishing the macroeconomic parameters</vt:lpstr>
      <vt:lpstr>PowerPoint Presentation</vt:lpstr>
      <vt:lpstr>PowerPoint Presentation</vt:lpstr>
      <vt:lpstr>PowerPoint Presentation</vt:lpstr>
      <vt:lpstr>PowerPoint Presentation</vt:lpstr>
      <vt:lpstr>PowerPoint Presentation</vt:lpstr>
      <vt:lpstr>PowerPoint Presentation</vt:lpstr>
      <vt:lpstr>Where are statements of fiscal risk and forecast performance?</vt:lpstr>
      <vt:lpstr>PowerPoint Presentation</vt:lpstr>
      <vt:lpstr>Key takeaway messages…</vt:lpstr>
      <vt:lpstr>Discuss</vt:lpstr>
      <vt:lpstr>Determining and Communication of Expenditure Priorities  Session 1.4 </vt:lpstr>
      <vt:lpstr>Budget Quotes What do they say about the budget?  </vt:lpstr>
      <vt:lpstr>Outline of Session</vt:lpstr>
      <vt:lpstr>PowerPoint Presentation</vt:lpstr>
      <vt:lpstr>Setting Expenditure Priorities  Importance  </vt:lpstr>
      <vt:lpstr>Annual Budget Process &amp; Budget documentation</vt:lpstr>
      <vt:lpstr>Relevant Budget Documentation Identification   </vt:lpstr>
      <vt:lpstr>Relevant Budget Documentation Purpose and Legal Status </vt:lpstr>
      <vt:lpstr>Relevant Budget Documentation Purpose and Legal Status  </vt:lpstr>
      <vt:lpstr>PowerPoint Presentation</vt:lpstr>
      <vt:lpstr>Evolving Budgeting Principles &amp; Reforms Implications on Scope and Content  </vt:lpstr>
      <vt:lpstr>Evolving Budgeting Principles &amp; Reforms Implications on Scope and Content </vt:lpstr>
      <vt:lpstr>Examples of Budget Documentation Budget Call Circulars</vt:lpstr>
      <vt:lpstr>Pre-budget Statement  Samples </vt:lpstr>
      <vt:lpstr>Access, Scope and Content  Status </vt:lpstr>
      <vt:lpstr>Access, Scope and Content   Emerging Issues </vt:lpstr>
      <vt:lpstr>PART C: QUALITY AND RELEVANCE OF DOCUMENTATION  </vt:lpstr>
      <vt:lpstr>PowerPoint Presentation</vt:lpstr>
      <vt:lpstr>Transparency of Budget Information FTE – Selected Indicators</vt:lpstr>
      <vt:lpstr>Expenditure priorities - History</vt:lpstr>
      <vt:lpstr>PowerPoint Presentation</vt:lpstr>
      <vt:lpstr>Priority Objectives </vt:lpstr>
      <vt:lpstr>PowerPoint Presentation</vt:lpstr>
      <vt:lpstr>PowerPoint Presentation</vt:lpstr>
      <vt:lpstr>Data analysis required for decision making</vt:lpstr>
      <vt:lpstr>Data analysis required for decision making</vt:lpstr>
      <vt:lpstr>Data analysis for influencing</vt:lpstr>
      <vt:lpstr>Data analysis required for communication</vt:lpstr>
      <vt:lpstr>Data analysis required for communication</vt:lpstr>
      <vt:lpstr>Data classification and the CoA </vt:lpstr>
      <vt:lpstr>Extending the analysis</vt:lpstr>
      <vt:lpstr>Pros and Cons of mapped classifications</vt:lpstr>
      <vt:lpstr>Effective data analysis</vt:lpstr>
      <vt:lpstr>Systems and Business Intelligence Tools</vt:lpstr>
      <vt:lpstr>Dissemination of Information</vt:lpstr>
      <vt:lpstr>Presenting the Priorities</vt:lpstr>
      <vt:lpstr>Paper v Electronic</vt:lpstr>
      <vt:lpstr>Website presentation – good traits </vt:lpstr>
      <vt:lpstr>Web presentation – use of graphics  </vt:lpstr>
      <vt:lpstr>Example….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19th IMF East AFRITAC Steering Committee Meeting</dc:title>
  <dc:creator>Wakuganda, William Kassele</dc:creator>
  <cp:lastModifiedBy>Massawe, Evonne</cp:lastModifiedBy>
  <cp:revision>389</cp:revision>
  <cp:lastPrinted>2017-11-23T15:04:01Z</cp:lastPrinted>
  <dcterms:created xsi:type="dcterms:W3CDTF">2017-03-17T06:29:22Z</dcterms:created>
  <dcterms:modified xsi:type="dcterms:W3CDTF">2018-04-23T14:01:15Z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1749467724</vt:i4>
  </property>
  <property fmtid="{D5CDD505-2E9C-101B-9397-08002B2CF9AE}" pid="3" name="_NewReviewCycle">
    <vt:lpwstr/>
  </property>
  <property fmtid="{D5CDD505-2E9C-101B-9397-08002B2CF9AE}" pid="4" name="_EmailSubject">
    <vt:lpwstr>Posting our workshop presentations on our AFE website</vt:lpwstr>
  </property>
  <property fmtid="{D5CDD505-2E9C-101B-9397-08002B2CF9AE}" pid="5" name="_AuthorEmail">
    <vt:lpwstr>BKhasiani@imf.org</vt:lpwstr>
  </property>
  <property fmtid="{D5CDD505-2E9C-101B-9397-08002B2CF9AE}" pid="6" name="_AuthorEmailDisplayName">
    <vt:lpwstr>Khasiani, Kubai</vt:lpwstr>
  </property>
  <property fmtid="{D5CDD505-2E9C-101B-9397-08002B2CF9AE}" pid="7" name="_PreviousAdHocReviewCycleID">
    <vt:i4>331832701</vt:i4>
  </property>
</Properties>
</file>